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48" r:id="rId1"/>
  </p:sldMasterIdLst>
  <p:sldIdLst>
    <p:sldId id="256" r:id="rId2"/>
    <p:sldId id="257" r:id="rId3"/>
    <p:sldId id="258" r:id="rId4"/>
    <p:sldId id="259" r:id="rId5"/>
    <p:sldId id="260" r:id="rId6"/>
    <p:sldId id="261" r:id="rId7"/>
    <p:sldId id="262" r:id="rId8"/>
    <p:sldId id="265" r:id="rId9"/>
    <p:sldId id="266" r:id="rId10"/>
    <p:sldId id="267" r:id="rId11"/>
    <p:sldId id="268" r:id="rId12"/>
    <p:sldId id="269" r:id="rId13"/>
    <p:sldId id="270" r:id="rId14"/>
    <p:sldId id="271"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4667" autoAdjust="0"/>
  </p:normalViewPr>
  <p:slideViewPr>
    <p:cSldViewPr snapToGrid="0">
      <p:cViewPr varScale="1">
        <p:scale>
          <a:sx n="108" d="100"/>
          <a:sy n="108" d="100"/>
        </p:scale>
        <p:origin x="60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NULL"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NULL"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NULL"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t>Revenue Breakdown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gradFill>
                <a:gsLst>
                  <a:gs pos="0">
                    <a:schemeClr val="accent1">
                      <a:lumMod val="5000"/>
                      <a:lumOff val="95000"/>
                    </a:schemeClr>
                  </a:gs>
                  <a:gs pos="95000">
                    <a:schemeClr val="accent6"/>
                  </a:gs>
                </a:gsLst>
                <a:lin ang="5400000" scaled="1"/>
              </a:gradFill>
              <a:ln w="25400">
                <a:solidFill>
                  <a:schemeClr val="lt1"/>
                </a:solidFill>
              </a:ln>
              <a:effectLst/>
              <a:sp3d contourW="25400">
                <a:contourClr>
                  <a:schemeClr val="lt1"/>
                </a:contourClr>
              </a:sp3d>
            </c:spPr>
            <c:extLst>
              <c:ext xmlns:c16="http://schemas.microsoft.com/office/drawing/2014/chart" uri="{C3380CC4-5D6E-409C-BE32-E72D297353CC}">
                <c16:uniqueId val="{00000001-C35D-42D9-A24D-857D10873D52}"/>
              </c:ext>
            </c:extLst>
          </c:dPt>
          <c:dPt>
            <c:idx val="1"/>
            <c:bubble3D val="0"/>
            <c:spPr>
              <a:gradFill>
                <a:gsLst>
                  <a:gs pos="0">
                    <a:schemeClr val="accent1">
                      <a:lumMod val="5000"/>
                      <a:lumOff val="95000"/>
                    </a:schemeClr>
                  </a:gs>
                  <a:gs pos="95000">
                    <a:srgbClr val="7030A0"/>
                  </a:gs>
                </a:gsLst>
                <a:lin ang="5400000" scaled="1"/>
              </a:gradFill>
              <a:ln w="25400">
                <a:solidFill>
                  <a:schemeClr val="lt1"/>
                </a:solidFill>
              </a:ln>
              <a:effectLst/>
              <a:sp3d contourW="25400">
                <a:contourClr>
                  <a:schemeClr val="lt1"/>
                </a:contourClr>
              </a:sp3d>
            </c:spPr>
            <c:extLst>
              <c:ext xmlns:c16="http://schemas.microsoft.com/office/drawing/2014/chart" uri="{C3380CC4-5D6E-409C-BE32-E72D297353CC}">
                <c16:uniqueId val="{00000003-C35D-42D9-A24D-857D10873D52}"/>
              </c:ext>
            </c:extLst>
          </c:dPt>
          <c:dPt>
            <c:idx val="2"/>
            <c:bubble3D val="0"/>
            <c:spPr>
              <a:gradFill>
                <a:gsLst>
                  <a:gs pos="0">
                    <a:schemeClr val="accent1">
                      <a:lumMod val="5000"/>
                      <a:lumOff val="95000"/>
                    </a:schemeClr>
                  </a:gs>
                  <a:gs pos="98000">
                    <a:schemeClr val="accent4">
                      <a:lumMod val="60000"/>
                      <a:lumOff val="40000"/>
                    </a:schemeClr>
                  </a:gs>
                </a:gsLst>
                <a:lin ang="5400000" scaled="1"/>
              </a:gradFill>
              <a:ln w="25400">
                <a:solidFill>
                  <a:schemeClr val="lt1"/>
                </a:solidFill>
              </a:ln>
              <a:effectLst/>
              <a:sp3d contourW="25400">
                <a:contourClr>
                  <a:schemeClr val="lt1"/>
                </a:contourClr>
              </a:sp3d>
            </c:spPr>
            <c:extLst>
              <c:ext xmlns:c16="http://schemas.microsoft.com/office/drawing/2014/chart" uri="{C3380CC4-5D6E-409C-BE32-E72D297353CC}">
                <c16:uniqueId val="{00000005-C35D-42D9-A24D-857D10873D52}"/>
              </c:ext>
            </c:extLst>
          </c:dPt>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dLblPos val="out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'Revenue Overview'!$E$7:$E$9</c:f>
              <c:strCache>
                <c:ptCount val="3"/>
                <c:pt idx="0">
                  <c:v>RV Space Rentals</c:v>
                </c:pt>
                <c:pt idx="1">
                  <c:v>Store Sales</c:v>
                </c:pt>
                <c:pt idx="2">
                  <c:v>Laundry Usage</c:v>
                </c:pt>
              </c:strCache>
            </c:strRef>
          </c:cat>
          <c:val>
            <c:numRef>
              <c:f>'Revenue Overview'!$H$7:$H$9</c:f>
              <c:numCache>
                <c:formatCode>"$"#,##0</c:formatCode>
                <c:ptCount val="3"/>
                <c:pt idx="0">
                  <c:v>969622.5</c:v>
                </c:pt>
                <c:pt idx="1">
                  <c:v>115431.25</c:v>
                </c:pt>
                <c:pt idx="2">
                  <c:v>46172.500000000007</c:v>
                </c:pt>
              </c:numCache>
            </c:numRef>
          </c:val>
          <c:extLst>
            <c:ext xmlns:c16="http://schemas.microsoft.com/office/drawing/2014/chart" uri="{C3380CC4-5D6E-409C-BE32-E72D297353CC}">
              <c16:uniqueId val="{00000006-C35D-42D9-A24D-857D10873D52}"/>
            </c:ext>
          </c:extLst>
        </c:ser>
        <c:dLbls>
          <c:showLegendKey val="0"/>
          <c:showVal val="1"/>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solidFill>
            <a:schemeClr val="bg1"/>
          </a:solidFill>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t>Revenue, Costs, and EBITDA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en-US"/>
        </a:p>
      </c:txPr>
    </c:title>
    <c:autoTitleDeleted val="0"/>
    <c:plotArea>
      <c:layout/>
      <c:areaChart>
        <c:grouping val="standard"/>
        <c:varyColors val="0"/>
        <c:ser>
          <c:idx val="1"/>
          <c:order val="1"/>
          <c:tx>
            <c:strRef>
              <c:f>'Profit and Loss Statement'!$J$8</c:f>
              <c:strCache>
                <c:ptCount val="1"/>
                <c:pt idx="0">
                  <c:v>RevSh</c:v>
                </c:pt>
              </c:strCache>
            </c:strRef>
          </c:tx>
          <c:spPr>
            <a:gradFill>
              <a:gsLst>
                <a:gs pos="56000">
                  <a:schemeClr val="bg1">
                    <a:alpha val="49000"/>
                  </a:schemeClr>
                </a:gs>
                <a:gs pos="100000">
                  <a:schemeClr val="accent5">
                    <a:lumMod val="75000"/>
                  </a:schemeClr>
                </a:gs>
              </a:gsLst>
              <a:lin ang="16200000" scaled="0"/>
            </a:gradFill>
            <a:ln>
              <a:noFill/>
            </a:ln>
            <a:effectLst/>
          </c:spPr>
          <c:val>
            <c:numRef>
              <c:f>'Profit and Loss Statement'!$K$8:$M$8</c:f>
              <c:numCache>
                <c:formatCode>"$"#,##0</c:formatCode>
                <c:ptCount val="3"/>
                <c:pt idx="0">
                  <c:v>894250</c:v>
                </c:pt>
                <c:pt idx="1">
                  <c:v>1028387.4999999999</c:v>
                </c:pt>
                <c:pt idx="2">
                  <c:v>1131226.25</c:v>
                </c:pt>
              </c:numCache>
            </c:numRef>
          </c:val>
          <c:extLst>
            <c:ext xmlns:c16="http://schemas.microsoft.com/office/drawing/2014/chart" uri="{C3380CC4-5D6E-409C-BE32-E72D297353CC}">
              <c16:uniqueId val="{00000000-948C-478F-BDB8-BC0B6EA08E5A}"/>
            </c:ext>
          </c:extLst>
        </c:ser>
        <c:ser>
          <c:idx val="2"/>
          <c:order val="2"/>
          <c:tx>
            <c:strRef>
              <c:f>'Profit and Loss Statement'!$J$11</c:f>
              <c:strCache>
                <c:ptCount val="1"/>
                <c:pt idx="0">
                  <c:v>EbitaSh</c:v>
                </c:pt>
              </c:strCache>
            </c:strRef>
          </c:tx>
          <c:spPr>
            <a:gradFill>
              <a:gsLst>
                <a:gs pos="29000">
                  <a:schemeClr val="bg1">
                    <a:alpha val="0"/>
                  </a:schemeClr>
                </a:gs>
                <a:gs pos="100000">
                  <a:schemeClr val="accent6">
                    <a:lumMod val="75000"/>
                  </a:schemeClr>
                </a:gs>
              </a:gsLst>
              <a:lin ang="16200000" scaled="0"/>
            </a:gradFill>
            <a:ln>
              <a:noFill/>
            </a:ln>
            <a:effectLst/>
          </c:spPr>
          <c:val>
            <c:numRef>
              <c:f>'Profit and Loss Statement'!$K$11:$M$11</c:f>
              <c:numCache>
                <c:formatCode>"$"#,##0</c:formatCode>
                <c:ptCount val="3"/>
                <c:pt idx="0">
                  <c:v>534933.75</c:v>
                </c:pt>
                <c:pt idx="1">
                  <c:v>646566.36249999981</c:v>
                </c:pt>
                <c:pt idx="2">
                  <c:v>724651.76837499999</c:v>
                </c:pt>
              </c:numCache>
            </c:numRef>
          </c:val>
          <c:extLst>
            <c:ext xmlns:c16="http://schemas.microsoft.com/office/drawing/2014/chart" uri="{C3380CC4-5D6E-409C-BE32-E72D297353CC}">
              <c16:uniqueId val="{00000001-948C-478F-BDB8-BC0B6EA08E5A}"/>
            </c:ext>
          </c:extLst>
        </c:ser>
        <c:ser>
          <c:idx val="5"/>
          <c:order val="5"/>
          <c:tx>
            <c:strRef>
              <c:f>'Profit and Loss Statement'!$J$14</c:f>
              <c:strCache>
                <c:ptCount val="1"/>
                <c:pt idx="0">
                  <c:v>OpCosts</c:v>
                </c:pt>
              </c:strCache>
            </c:strRef>
          </c:tx>
          <c:spPr>
            <a:gradFill>
              <a:gsLst>
                <a:gs pos="0">
                  <a:schemeClr val="bg1"/>
                </a:gs>
                <a:gs pos="71000">
                  <a:schemeClr val="accent2">
                    <a:lumMod val="75000"/>
                  </a:schemeClr>
                </a:gs>
              </a:gsLst>
              <a:lin ang="2700000" scaled="0"/>
            </a:gradFill>
            <a:ln>
              <a:noFill/>
            </a:ln>
            <a:effectLst/>
          </c:spPr>
          <c:val>
            <c:numRef>
              <c:f>'Profit and Loss Statement'!$K$14:$M$14</c:f>
              <c:numCache>
                <c:formatCode>"$"#,##0</c:formatCode>
                <c:ptCount val="3"/>
                <c:pt idx="0">
                  <c:v>292521.25</c:v>
                </c:pt>
                <c:pt idx="1">
                  <c:v>305006.88750000001</c:v>
                </c:pt>
                <c:pt idx="2">
                  <c:v>318238.094125</c:v>
                </c:pt>
              </c:numCache>
            </c:numRef>
          </c:val>
          <c:extLst>
            <c:ext xmlns:c16="http://schemas.microsoft.com/office/drawing/2014/chart" uri="{C3380CC4-5D6E-409C-BE32-E72D297353CC}">
              <c16:uniqueId val="{00000002-948C-478F-BDB8-BC0B6EA08E5A}"/>
            </c:ext>
          </c:extLst>
        </c:ser>
        <c:dLbls>
          <c:showLegendKey val="0"/>
          <c:showVal val="0"/>
          <c:showCatName val="0"/>
          <c:showSerName val="0"/>
          <c:showPercent val="0"/>
          <c:showBubbleSize val="0"/>
        </c:dLbls>
        <c:axId val="1606145967"/>
        <c:axId val="1618345839"/>
      </c:areaChart>
      <c:lineChart>
        <c:grouping val="standard"/>
        <c:varyColors val="0"/>
        <c:ser>
          <c:idx val="0"/>
          <c:order val="0"/>
          <c:tx>
            <c:strRef>
              <c:f>'Profit and Loss Statement'!$J$7</c:f>
              <c:strCache>
                <c:ptCount val="1"/>
                <c:pt idx="0">
                  <c:v>Revenue</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1.5920396346833145E-2"/>
                  <c:y val="6.12557328774148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48C-478F-BDB8-BC0B6EA08E5A}"/>
                </c:ext>
              </c:extLst>
            </c:dLbl>
            <c:dLbl>
              <c:idx val="1"/>
              <c:layout>
                <c:manualLayout>
                  <c:x val="-7.9601981734166716E-3"/>
                  <c:y val="4.08371552516099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48C-478F-BDB8-BC0B6EA08E5A}"/>
                </c:ext>
              </c:extLst>
            </c:dLbl>
            <c:dLbl>
              <c:idx val="2"/>
              <c:layout>
                <c:manualLayout>
                  <c:x val="-7.5689226549810855E-3"/>
                  <c:y val="-5.503704618748849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48C-478F-BDB8-BC0B6EA08E5A}"/>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'Profit and Loss Statement'!$K$7:$M$7</c:f>
              <c:numCache>
                <c:formatCode>"$"#,##0</c:formatCode>
                <c:ptCount val="3"/>
                <c:pt idx="0">
                  <c:v>894250</c:v>
                </c:pt>
                <c:pt idx="1">
                  <c:v>1028387.4999999999</c:v>
                </c:pt>
                <c:pt idx="2">
                  <c:v>1131226.25</c:v>
                </c:pt>
              </c:numCache>
            </c:numRef>
          </c:val>
          <c:smooth val="0"/>
          <c:extLst>
            <c:ext xmlns:c16="http://schemas.microsoft.com/office/drawing/2014/chart" uri="{C3380CC4-5D6E-409C-BE32-E72D297353CC}">
              <c16:uniqueId val="{00000006-948C-478F-BDB8-BC0B6EA08E5A}"/>
            </c:ext>
          </c:extLst>
        </c:ser>
        <c:ser>
          <c:idx val="3"/>
          <c:order val="3"/>
          <c:tx>
            <c:strRef>
              <c:f>'Profit and Loss Statement'!$J$10</c:f>
              <c:strCache>
                <c:ptCount val="1"/>
                <c:pt idx="0">
                  <c:v>EBITDA</c:v>
                </c:pt>
              </c:strCache>
            </c:strRef>
          </c:tx>
          <c:spPr>
            <a:ln w="28575" cap="rnd">
              <a:solidFill>
                <a:schemeClr val="accent6">
                  <a:lumMod val="75000"/>
                </a:schemeClr>
              </a:solidFill>
              <a:round/>
            </a:ln>
            <a:effectLst/>
          </c:spPr>
          <c:marker>
            <c:symbol val="circle"/>
            <c:size val="5"/>
            <c:spPr>
              <a:solidFill>
                <a:schemeClr val="accent6">
                  <a:lumMod val="75000"/>
                </a:schemeClr>
              </a:solidFill>
              <a:ln w="9525">
                <a:solidFill>
                  <a:schemeClr val="accent6">
                    <a:lumMod val="50000"/>
                  </a:schemeClr>
                </a:solidFill>
              </a:ln>
              <a:effectLst/>
            </c:spPr>
          </c:marker>
          <c:dLbls>
            <c:dLbl>
              <c:idx val="0"/>
              <c:layout>
                <c:manualLayout>
                  <c:x val="2.6533993911388091E-3"/>
                  <c:y val="5.71720173522538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48C-478F-BDB8-BC0B6EA08E5A}"/>
                </c:ext>
              </c:extLst>
            </c:dLbl>
            <c:dLbl>
              <c:idx val="1"/>
              <c:layout>
                <c:manualLayout>
                  <c:x val="1.5920396346833048E-2"/>
                  <c:y val="5.7172017352253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48C-478F-BDB8-BC0B6EA08E5A}"/>
                </c:ext>
              </c:extLst>
            </c:dLbl>
            <c:dLbl>
              <c:idx val="2"/>
              <c:layout>
                <c:manualLayout>
                  <c:x val="3.913058118782795E-4"/>
                  <c:y val="-3.00057910677380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48C-478F-BDB8-BC0B6EA08E5A}"/>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val>
            <c:numRef>
              <c:f>'Profit and Loss Statement'!$K$10:$M$10</c:f>
              <c:numCache>
                <c:formatCode>"$"#,##0</c:formatCode>
                <c:ptCount val="3"/>
                <c:pt idx="0">
                  <c:v>534933.75</c:v>
                </c:pt>
                <c:pt idx="1">
                  <c:v>646566.36249999981</c:v>
                </c:pt>
                <c:pt idx="2">
                  <c:v>724651.76837499999</c:v>
                </c:pt>
              </c:numCache>
            </c:numRef>
          </c:val>
          <c:smooth val="0"/>
          <c:extLst>
            <c:ext xmlns:c16="http://schemas.microsoft.com/office/drawing/2014/chart" uri="{C3380CC4-5D6E-409C-BE32-E72D297353CC}">
              <c16:uniqueId val="{0000000A-948C-478F-BDB8-BC0B6EA08E5A}"/>
            </c:ext>
          </c:extLst>
        </c:ser>
        <c:ser>
          <c:idx val="4"/>
          <c:order val="4"/>
          <c:tx>
            <c:strRef>
              <c:f>'Profit and Loss Statement'!$J$13</c:f>
              <c:strCache>
                <c:ptCount val="1"/>
                <c:pt idx="0">
                  <c:v>Operating Costs</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dLbls>
            <c:dLbl>
              <c:idx val="0"/>
              <c:layout>
                <c:manualLayout>
                  <c:x val="9.2961155375513374E-2"/>
                  <c:y val="7.079352251927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48C-478F-BDB8-BC0B6EA08E5A}"/>
                </c:ext>
              </c:extLst>
            </c:dLbl>
            <c:dLbl>
              <c:idx val="1"/>
              <c:layout>
                <c:manualLayout>
                  <c:x val="-1.474653949808353E-2"/>
                  <c:y val="5.56327989956308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48C-478F-BDB8-BC0B6EA08E5A}"/>
                </c:ext>
              </c:extLst>
            </c:dLbl>
            <c:dLbl>
              <c:idx val="2"/>
              <c:layout>
                <c:manualLayout>
                  <c:x val="-4.9155131660278432E-3"/>
                  <c:y val="-3.33796793973785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48C-478F-BDB8-BC0B6EA08E5A}"/>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'Profit and Loss Statement'!$K$13:$M$13</c:f>
              <c:numCache>
                <c:formatCode>"$"#,##0</c:formatCode>
                <c:ptCount val="3"/>
                <c:pt idx="0">
                  <c:v>292521.25</c:v>
                </c:pt>
                <c:pt idx="1">
                  <c:v>305006.88750000001</c:v>
                </c:pt>
                <c:pt idx="2">
                  <c:v>318238.094125</c:v>
                </c:pt>
              </c:numCache>
            </c:numRef>
          </c:val>
          <c:smooth val="0"/>
          <c:extLst>
            <c:ext xmlns:c16="http://schemas.microsoft.com/office/drawing/2014/chart" uri="{C3380CC4-5D6E-409C-BE32-E72D297353CC}">
              <c16:uniqueId val="{0000000E-948C-478F-BDB8-BC0B6EA08E5A}"/>
            </c:ext>
          </c:extLst>
        </c:ser>
        <c:dLbls>
          <c:showLegendKey val="0"/>
          <c:showVal val="0"/>
          <c:showCatName val="0"/>
          <c:showSerName val="0"/>
          <c:showPercent val="0"/>
          <c:showBubbleSize val="0"/>
        </c:dLbls>
        <c:marker val="1"/>
        <c:smooth val="0"/>
        <c:axId val="1606145967"/>
        <c:axId val="1618345839"/>
      </c:lineChart>
      <c:catAx>
        <c:axId val="1606145967"/>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1618345839"/>
        <c:crosses val="autoZero"/>
        <c:auto val="1"/>
        <c:lblAlgn val="ctr"/>
        <c:lblOffset val="100"/>
        <c:noMultiLvlLbl val="0"/>
      </c:catAx>
      <c:valAx>
        <c:axId val="1618345839"/>
        <c:scaling>
          <c:orientation val="minMax"/>
        </c:scaling>
        <c:delete val="0"/>
        <c:axPos val="l"/>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1606145967"/>
        <c:crosses val="autoZero"/>
        <c:crossBetween val="between"/>
      </c:valAx>
      <c:spPr>
        <a:noFill/>
        <a:ln>
          <a:noFill/>
        </a:ln>
        <a:effectLst/>
      </c:spPr>
    </c:plotArea>
    <c:legend>
      <c:legendPos val="b"/>
      <c:legendEntry>
        <c:idx val="0"/>
        <c:delete val="1"/>
      </c:legendEntry>
      <c:legendEntry>
        <c:idx val="1"/>
        <c:delete val="1"/>
      </c:legendEntry>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solidFill>
            <a:schemeClr val="bg1"/>
          </a:solidFill>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t>Cash Flow Overview</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en-US"/>
        </a:p>
      </c:txPr>
    </c:title>
    <c:autoTitleDeleted val="0"/>
    <c:plotArea>
      <c:layout/>
      <c:areaChart>
        <c:grouping val="standard"/>
        <c:varyColors val="0"/>
        <c:ser>
          <c:idx val="3"/>
          <c:order val="3"/>
          <c:tx>
            <c:strRef>
              <c:f>'Cash Flow Analysis'!$D$28</c:f>
              <c:strCache>
                <c:ptCount val="1"/>
                <c:pt idx="0">
                  <c:v>CFO</c:v>
                </c:pt>
              </c:strCache>
            </c:strRef>
          </c:tx>
          <c:spPr>
            <a:gradFill>
              <a:gsLst>
                <a:gs pos="0">
                  <a:schemeClr val="accent1">
                    <a:lumMod val="5000"/>
                    <a:lumOff val="95000"/>
                  </a:schemeClr>
                </a:gs>
                <a:gs pos="100000">
                  <a:schemeClr val="accent5">
                    <a:lumMod val="50000"/>
                  </a:schemeClr>
                </a:gs>
              </a:gsLst>
              <a:lin ang="2700000" scaled="0"/>
            </a:gradFill>
            <a:ln>
              <a:noFill/>
            </a:ln>
            <a:effectLst/>
          </c:spPr>
          <c:val>
            <c:numRef>
              <c:f>'Cash Flow Analysis'!$E$28:$G$28</c:f>
              <c:numCache>
                <c:formatCode>"$"#,##0</c:formatCode>
                <c:ptCount val="3"/>
                <c:pt idx="0">
                  <c:v>349224.5632826119</c:v>
                </c:pt>
                <c:pt idx="1">
                  <c:v>429337.10779747891</c:v>
                </c:pt>
                <c:pt idx="2">
                  <c:v>486167.37099643552</c:v>
                </c:pt>
              </c:numCache>
            </c:numRef>
          </c:val>
          <c:extLst>
            <c:ext xmlns:c16="http://schemas.microsoft.com/office/drawing/2014/chart" uri="{C3380CC4-5D6E-409C-BE32-E72D297353CC}">
              <c16:uniqueId val="{00000000-C749-4210-8949-757F7B96A830}"/>
            </c:ext>
          </c:extLst>
        </c:ser>
        <c:ser>
          <c:idx val="4"/>
          <c:order val="4"/>
          <c:tx>
            <c:strRef>
              <c:f>'Cash Flow Analysis'!$D$29</c:f>
              <c:strCache>
                <c:ptCount val="1"/>
                <c:pt idx="0">
                  <c:v>Prince</c:v>
                </c:pt>
              </c:strCache>
            </c:strRef>
          </c:tx>
          <c:spPr>
            <a:gradFill>
              <a:gsLst>
                <a:gs pos="0">
                  <a:schemeClr val="bg1"/>
                </a:gs>
                <a:gs pos="100000">
                  <a:srgbClr val="7030A0"/>
                </a:gs>
              </a:gsLst>
              <a:lin ang="2700000" scaled="0"/>
            </a:gradFill>
            <a:ln>
              <a:noFill/>
            </a:ln>
            <a:effectLst/>
          </c:spPr>
          <c:val>
            <c:numRef>
              <c:f>'Cash Flow Analysis'!$E$29:$G$29</c:f>
              <c:numCache>
                <c:formatCode>"$"#,##0</c:formatCode>
                <c:ptCount val="3"/>
                <c:pt idx="0">
                  <c:v>22893.524892563059</c:v>
                </c:pt>
                <c:pt idx="1">
                  <c:v>24305.5474138018</c:v>
                </c:pt>
                <c:pt idx="2">
                  <c:v>25804.660394453953</c:v>
                </c:pt>
              </c:numCache>
            </c:numRef>
          </c:val>
          <c:extLst>
            <c:ext xmlns:c16="http://schemas.microsoft.com/office/drawing/2014/chart" uri="{C3380CC4-5D6E-409C-BE32-E72D297353CC}">
              <c16:uniqueId val="{00000001-C749-4210-8949-757F7B96A830}"/>
            </c:ext>
          </c:extLst>
        </c:ser>
        <c:ser>
          <c:idx val="5"/>
          <c:order val="5"/>
          <c:tx>
            <c:strRef>
              <c:f>'Cash Flow Analysis'!$D$30</c:f>
              <c:strCache>
                <c:ptCount val="1"/>
                <c:pt idx="0">
                  <c:v>Div</c:v>
                </c:pt>
              </c:strCache>
            </c:strRef>
          </c:tx>
          <c:spPr>
            <a:gradFill>
              <a:gsLst>
                <a:gs pos="0">
                  <a:schemeClr val="bg1"/>
                </a:gs>
                <a:gs pos="100000">
                  <a:schemeClr val="accent6">
                    <a:lumMod val="75000"/>
                  </a:schemeClr>
                </a:gs>
              </a:gsLst>
              <a:lin ang="2700000" scaled="0"/>
            </a:gradFill>
            <a:ln>
              <a:noFill/>
            </a:ln>
            <a:effectLst/>
          </c:spPr>
          <c:val>
            <c:numRef>
              <c:f>'Cash Flow Analysis'!$E$30:$G$30</c:f>
              <c:numCache>
                <c:formatCode>"$"#,##0</c:formatCode>
                <c:ptCount val="3"/>
                <c:pt idx="0">
                  <c:v>261064.83071203908</c:v>
                </c:pt>
                <c:pt idx="1">
                  <c:v>324025.24830694171</c:v>
                </c:pt>
                <c:pt idx="2">
                  <c:v>368290.16848158528</c:v>
                </c:pt>
              </c:numCache>
            </c:numRef>
          </c:val>
          <c:extLst>
            <c:ext xmlns:c16="http://schemas.microsoft.com/office/drawing/2014/chart" uri="{C3380CC4-5D6E-409C-BE32-E72D297353CC}">
              <c16:uniqueId val="{00000002-C749-4210-8949-757F7B96A830}"/>
            </c:ext>
          </c:extLst>
        </c:ser>
        <c:dLbls>
          <c:showLegendKey val="0"/>
          <c:showVal val="0"/>
          <c:showCatName val="0"/>
          <c:showSerName val="0"/>
          <c:showPercent val="0"/>
          <c:showBubbleSize val="0"/>
        </c:dLbls>
        <c:axId val="1555627359"/>
        <c:axId val="1642042815"/>
      </c:areaChart>
      <c:lineChart>
        <c:grouping val="standard"/>
        <c:varyColors val="0"/>
        <c:ser>
          <c:idx val="0"/>
          <c:order val="0"/>
          <c:tx>
            <c:strRef>
              <c:f>'Cash Flow Analysis'!$D$6</c:f>
              <c:strCache>
                <c:ptCount val="1"/>
                <c:pt idx="0">
                  <c:v>Cash from Operations</c:v>
                </c:pt>
              </c:strCache>
            </c:strRef>
          </c:tx>
          <c:spPr>
            <a:ln w="28575" cap="rnd">
              <a:gradFill>
                <a:gsLst>
                  <a:gs pos="0">
                    <a:srgbClr val="B6C8E8"/>
                  </a:gs>
                  <a:gs pos="84000">
                    <a:schemeClr val="accent5">
                      <a:lumMod val="50000"/>
                    </a:schemeClr>
                  </a:gs>
                </a:gsLst>
                <a:lin ang="2700000" scaled="0"/>
              </a:gradFill>
              <a:round/>
            </a:ln>
            <a:effectLst/>
          </c:spPr>
          <c:marker>
            <c:symbol val="none"/>
          </c:marker>
          <c:dLbls>
            <c:dLbl>
              <c:idx val="0"/>
              <c:layout>
                <c:manualLayout>
                  <c:x val="-1.75769024080554E-2"/>
                  <c:y val="-7.18675801861111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749-4210-8949-757F7B96A830}"/>
                </c:ext>
              </c:extLst>
            </c:dLbl>
            <c:dLbl>
              <c:idx val="1"/>
              <c:layout>
                <c:manualLayout>
                  <c:x val="-1.5065916349761772E-2"/>
                  <c:y val="-6.43025717454678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749-4210-8949-757F7B96A830}"/>
                </c:ext>
              </c:extLst>
            </c:dLbl>
            <c:dLbl>
              <c:idx val="2"/>
              <c:layout>
                <c:manualLayout>
                  <c:x val="0"/>
                  <c:y val="-5.67375633048245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749-4210-8949-757F7B96A830}"/>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'Cash Flow Analysis'!$E$6:$G$6</c:f>
              <c:numCache>
                <c:formatCode>"$"#,##0</c:formatCode>
                <c:ptCount val="3"/>
                <c:pt idx="0">
                  <c:v>349224.5632826119</c:v>
                </c:pt>
                <c:pt idx="1">
                  <c:v>429337.10779747891</c:v>
                </c:pt>
                <c:pt idx="2">
                  <c:v>486167.37099643552</c:v>
                </c:pt>
              </c:numCache>
            </c:numRef>
          </c:val>
          <c:smooth val="0"/>
          <c:extLst>
            <c:ext xmlns:c16="http://schemas.microsoft.com/office/drawing/2014/chart" uri="{C3380CC4-5D6E-409C-BE32-E72D297353CC}">
              <c16:uniqueId val="{00000006-C749-4210-8949-757F7B96A830}"/>
            </c:ext>
          </c:extLst>
        </c:ser>
        <c:ser>
          <c:idx val="1"/>
          <c:order val="1"/>
          <c:tx>
            <c:strRef>
              <c:f>'Cash Flow Analysis'!$D$18</c:f>
              <c:strCache>
                <c:ptCount val="1"/>
                <c:pt idx="0">
                  <c:v>Principal Repayment</c:v>
                </c:pt>
              </c:strCache>
            </c:strRef>
          </c:tx>
          <c:spPr>
            <a:ln w="28575" cap="rnd">
              <a:gradFill>
                <a:gsLst>
                  <a:gs pos="0">
                    <a:schemeClr val="accent1">
                      <a:lumMod val="5000"/>
                      <a:lumOff val="95000"/>
                    </a:schemeClr>
                  </a:gs>
                  <a:gs pos="77000">
                    <a:srgbClr val="7030A0"/>
                  </a:gs>
                </a:gsLst>
                <a:lin ang="2700000" scaled="0"/>
              </a:gradFill>
              <a:round/>
            </a:ln>
            <a:effectLst/>
          </c:spPr>
          <c:marker>
            <c:symbol val="none"/>
          </c:marker>
          <c:dLbls>
            <c:dLbl>
              <c:idx val="0"/>
              <c:layout>
                <c:manualLayout>
                  <c:x val="0"/>
                  <c:y val="-6.0520067525146208E-2"/>
                </c:manualLayout>
              </c:layout>
              <c:spPr>
                <a:noFill/>
                <a:ln>
                  <a:noFill/>
                </a:ln>
                <a:effectLst/>
              </c:spPr>
              <c:txPr>
                <a:bodyPr rot="0" spcFirstLastPara="1" vertOverflow="ellipsis" vert="horz" wrap="square" anchor="ctr" anchorCtr="1"/>
                <a:lstStyle/>
                <a:p>
                  <a:pPr>
                    <a:defRPr sz="900" b="0" i="0" u="none" strike="noStrike" kern="1200" baseline="0">
                      <a:solidFill>
                        <a:schemeClr val="bg2">
                          <a:lumMod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749-4210-8949-757F7B96A830}"/>
                </c:ext>
              </c:extLst>
            </c:dLbl>
            <c:dLbl>
              <c:idx val="1"/>
              <c:layout>
                <c:manualLayout>
                  <c:x val="0"/>
                  <c:y val="-4.5390050643859654E-2"/>
                </c:manualLayout>
              </c:layout>
              <c:spPr>
                <a:noFill/>
                <a:ln>
                  <a:noFill/>
                </a:ln>
                <a:effectLst/>
              </c:spPr>
              <c:txPr>
                <a:bodyPr rot="0" spcFirstLastPara="1" vertOverflow="ellipsis" vert="horz" wrap="square" anchor="ctr" anchorCtr="1"/>
                <a:lstStyle/>
                <a:p>
                  <a:pPr>
                    <a:defRPr sz="900" b="0" i="0" u="none" strike="noStrike" kern="1200" baseline="0">
                      <a:solidFill>
                        <a:schemeClr val="bg2">
                          <a:lumMod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749-4210-8949-757F7B96A830}"/>
                </c:ext>
              </c:extLst>
            </c:dLbl>
            <c:dLbl>
              <c:idx val="2"/>
              <c:layout>
                <c:manualLayout>
                  <c:x val="0"/>
                  <c:y val="-5.2955059084502931E-2"/>
                </c:manualLayout>
              </c:layout>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749-4210-8949-757F7B96A830}"/>
                </c:ext>
              </c:extLst>
            </c:dLbl>
            <c:spPr>
              <a:noFill/>
              <a:ln>
                <a:noFill/>
              </a:ln>
              <a:effectLst/>
            </c:spPr>
            <c:txPr>
              <a:bodyPr rot="0" spcFirstLastPara="1" vertOverflow="ellipsis" vert="horz" wrap="square" anchor="ctr" anchorCtr="1"/>
              <a:lstStyle/>
              <a:p>
                <a:pPr>
                  <a:defRPr sz="900" b="0" i="0" u="none" strike="noStrike" kern="1200" baseline="0">
                    <a:solidFill>
                      <a:schemeClr val="bg2">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'Cash Flow Analysis'!$E$18:$G$18</c:f>
              <c:numCache>
                <c:formatCode>"$"#,##0</c:formatCode>
                <c:ptCount val="3"/>
                <c:pt idx="0">
                  <c:v>22893.524892563059</c:v>
                </c:pt>
                <c:pt idx="1">
                  <c:v>24305.5474138018</c:v>
                </c:pt>
                <c:pt idx="2">
                  <c:v>25804.660394453953</c:v>
                </c:pt>
              </c:numCache>
            </c:numRef>
          </c:val>
          <c:smooth val="0"/>
          <c:extLst>
            <c:ext xmlns:c16="http://schemas.microsoft.com/office/drawing/2014/chart" uri="{C3380CC4-5D6E-409C-BE32-E72D297353CC}">
              <c16:uniqueId val="{0000000A-C749-4210-8949-757F7B96A830}"/>
            </c:ext>
          </c:extLst>
        </c:ser>
        <c:ser>
          <c:idx val="2"/>
          <c:order val="2"/>
          <c:tx>
            <c:strRef>
              <c:f>'Cash Flow Analysis'!$D$21</c:f>
              <c:strCache>
                <c:ptCount val="1"/>
                <c:pt idx="0">
                  <c:v>Dividends</c:v>
                </c:pt>
              </c:strCache>
            </c:strRef>
          </c:tx>
          <c:spPr>
            <a:ln w="28575" cap="rnd">
              <a:gradFill>
                <a:gsLst>
                  <a:gs pos="0">
                    <a:schemeClr val="accent1">
                      <a:lumMod val="5000"/>
                      <a:lumOff val="95000"/>
                    </a:schemeClr>
                  </a:gs>
                  <a:gs pos="79000">
                    <a:schemeClr val="accent6">
                      <a:lumMod val="50000"/>
                    </a:schemeClr>
                  </a:gs>
                </a:gsLst>
                <a:lin ang="2700000" scaled="0"/>
              </a:gradFill>
              <a:round/>
            </a:ln>
            <a:effectLst/>
          </c:spPr>
          <c:marker>
            <c:symbol val="none"/>
          </c:marker>
          <c:dLbls>
            <c:dLbl>
              <c:idx val="0"/>
              <c:layout>
                <c:manualLayout>
                  <c:x val="0"/>
                  <c:y val="5.6737563304824566E-2"/>
                </c:manualLayout>
              </c:layout>
              <c:spPr>
                <a:noFill/>
                <a:ln>
                  <a:noFill/>
                </a:ln>
                <a:effectLst/>
              </c:spPr>
              <c:txPr>
                <a:bodyPr rot="0" spcFirstLastPara="1" vertOverflow="ellipsis" vert="horz" wrap="square" anchor="ctr" anchorCtr="1"/>
                <a:lstStyle/>
                <a:p>
                  <a:pPr>
                    <a:defRPr sz="900" b="0" i="0" u="none" strike="noStrike" kern="1200" baseline="0">
                      <a:solidFill>
                        <a:schemeClr val="bg2">
                          <a:lumMod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749-4210-8949-757F7B96A830}"/>
                </c:ext>
              </c:extLst>
            </c:dLbl>
            <c:dLbl>
              <c:idx val="1"/>
              <c:layout>
                <c:manualLayout>
                  <c:x val="1.0043944233174423E-2"/>
                  <c:y val="6.0520067525146208E-2"/>
                </c:manualLayout>
              </c:layout>
              <c:spPr>
                <a:noFill/>
                <a:ln>
                  <a:noFill/>
                </a:ln>
                <a:effectLst/>
              </c:spPr>
              <c:txPr>
                <a:bodyPr rot="0" spcFirstLastPara="1" vertOverflow="ellipsis" vert="horz" wrap="square" anchor="ctr" anchorCtr="1"/>
                <a:lstStyle/>
                <a:p>
                  <a:pPr>
                    <a:defRPr sz="900" b="0" i="0" u="none" strike="noStrike" kern="1200" baseline="0">
                      <a:solidFill>
                        <a:schemeClr val="bg2">
                          <a:lumMod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C749-4210-8949-757F7B96A830}"/>
                </c:ext>
              </c:extLst>
            </c:dLbl>
            <c:dLbl>
              <c:idx val="2"/>
              <c:layout>
                <c:manualLayout>
                  <c:x val="2.5109860582936288E-3"/>
                  <c:y val="5.2955059084502931E-2"/>
                </c:manualLayout>
              </c:layout>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749-4210-8949-757F7B96A830}"/>
                </c:ext>
              </c:extLst>
            </c:dLbl>
            <c:spPr>
              <a:noFill/>
              <a:ln>
                <a:noFill/>
              </a:ln>
              <a:effectLst/>
            </c:spPr>
            <c:txPr>
              <a:bodyPr rot="0" spcFirstLastPara="1" vertOverflow="ellipsis" vert="horz" wrap="square" anchor="ctr" anchorCtr="1"/>
              <a:lstStyle/>
              <a:p>
                <a:pPr>
                  <a:defRPr sz="900" b="0" i="0" u="none" strike="noStrike" kern="1200" baseline="0">
                    <a:solidFill>
                      <a:schemeClr val="bg2">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'Cash Flow Analysis'!$E$21:$G$21</c:f>
              <c:numCache>
                <c:formatCode>"$"#,##0</c:formatCode>
                <c:ptCount val="3"/>
                <c:pt idx="0">
                  <c:v>261064.83071203908</c:v>
                </c:pt>
                <c:pt idx="1">
                  <c:v>324025.24830694171</c:v>
                </c:pt>
                <c:pt idx="2">
                  <c:v>368290.16848158528</c:v>
                </c:pt>
              </c:numCache>
            </c:numRef>
          </c:val>
          <c:smooth val="0"/>
          <c:extLst>
            <c:ext xmlns:c16="http://schemas.microsoft.com/office/drawing/2014/chart" uri="{C3380CC4-5D6E-409C-BE32-E72D297353CC}">
              <c16:uniqueId val="{0000000E-C749-4210-8949-757F7B96A830}"/>
            </c:ext>
          </c:extLst>
        </c:ser>
        <c:dLbls>
          <c:showLegendKey val="0"/>
          <c:showVal val="0"/>
          <c:showCatName val="0"/>
          <c:showSerName val="0"/>
          <c:showPercent val="0"/>
          <c:showBubbleSize val="0"/>
        </c:dLbls>
        <c:marker val="1"/>
        <c:smooth val="0"/>
        <c:axId val="1555627359"/>
        <c:axId val="1642042815"/>
      </c:lineChart>
      <c:catAx>
        <c:axId val="15556273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1642042815"/>
        <c:crosses val="autoZero"/>
        <c:auto val="1"/>
        <c:lblAlgn val="ctr"/>
        <c:lblOffset val="100"/>
        <c:noMultiLvlLbl val="0"/>
      </c:catAx>
      <c:valAx>
        <c:axId val="1642042815"/>
        <c:scaling>
          <c:orientation val="minMax"/>
        </c:scaling>
        <c:delete val="0"/>
        <c:axPos val="l"/>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1555627359"/>
        <c:crosses val="autoZero"/>
        <c:crossBetween val="between"/>
      </c:valAx>
      <c:spPr>
        <a:noFill/>
        <a:ln>
          <a:noFill/>
        </a:ln>
        <a:effectLst/>
      </c:spPr>
    </c:plotArea>
    <c:legend>
      <c:legendPos val="b"/>
      <c:legendEntry>
        <c:idx val="0"/>
        <c:delete val="1"/>
      </c:legendEntry>
      <c:legendEntry>
        <c:idx val="1"/>
        <c:delete val="1"/>
      </c:legendEntry>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solidFill>
            <a:schemeClr val="bg1"/>
          </a:solidFill>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t>Balance Sheet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en-US"/>
        </a:p>
      </c:txPr>
    </c:title>
    <c:autoTitleDeleted val="0"/>
    <c:plotArea>
      <c:layout/>
      <c:areaChart>
        <c:grouping val="standard"/>
        <c:varyColors val="0"/>
        <c:ser>
          <c:idx val="3"/>
          <c:order val="3"/>
          <c:tx>
            <c:strRef>
              <c:f>'Balance Sheet'!$D$21</c:f>
              <c:strCache>
                <c:ptCount val="1"/>
                <c:pt idx="0">
                  <c:v>Asset1</c:v>
                </c:pt>
              </c:strCache>
            </c:strRef>
          </c:tx>
          <c:spPr>
            <a:gradFill>
              <a:gsLst>
                <a:gs pos="0">
                  <a:schemeClr val="bg1"/>
                </a:gs>
                <a:gs pos="100000">
                  <a:schemeClr val="accent5">
                    <a:lumMod val="60000"/>
                    <a:lumOff val="40000"/>
                  </a:schemeClr>
                </a:gs>
              </a:gsLst>
              <a:lin ang="2700000" scaled="0"/>
            </a:gradFill>
            <a:ln>
              <a:noFill/>
            </a:ln>
            <a:effectLst/>
          </c:spPr>
          <c:val>
            <c:numRef>
              <c:f>'Balance Sheet'!$E$21:$G$21</c:f>
              <c:numCache>
                <c:formatCode>"$"#,##0</c:formatCode>
                <c:ptCount val="3"/>
                <c:pt idx="0">
                  <c:v>988765.20767800976</c:v>
                </c:pt>
                <c:pt idx="1">
                  <c:v>1067010.5197547451</c:v>
                </c:pt>
                <c:pt idx="2">
                  <c:v>1155866.2618751414</c:v>
                </c:pt>
              </c:numCache>
            </c:numRef>
          </c:val>
          <c:extLst>
            <c:ext xmlns:c16="http://schemas.microsoft.com/office/drawing/2014/chart" uri="{C3380CC4-5D6E-409C-BE32-E72D297353CC}">
              <c16:uniqueId val="{00000000-D3F3-4C71-AFAE-D0F2DBC127DB}"/>
            </c:ext>
          </c:extLst>
        </c:ser>
        <c:ser>
          <c:idx val="4"/>
          <c:order val="4"/>
          <c:tx>
            <c:strRef>
              <c:f>'Balance Sheet'!$D$22</c:f>
              <c:strCache>
                <c:ptCount val="1"/>
                <c:pt idx="0">
                  <c:v>Laib</c:v>
                </c:pt>
              </c:strCache>
            </c:strRef>
          </c:tx>
          <c:spPr>
            <a:gradFill>
              <a:gsLst>
                <a:gs pos="0">
                  <a:schemeClr val="bg1">
                    <a:alpha val="56000"/>
                  </a:schemeClr>
                </a:gs>
                <a:gs pos="100000">
                  <a:schemeClr val="accent6">
                    <a:lumMod val="75000"/>
                  </a:schemeClr>
                </a:gs>
              </a:gsLst>
              <a:lin ang="2700000" scaled="0"/>
            </a:gradFill>
            <a:ln>
              <a:noFill/>
            </a:ln>
            <a:effectLst/>
          </c:spPr>
          <c:val>
            <c:numRef>
              <c:f>'Balance Sheet'!$E$22:$G$22</c:f>
              <c:numCache>
                <c:formatCode>"$"#,##0</c:formatCode>
                <c:ptCount val="3"/>
                <c:pt idx="0">
                  <c:v>835106.47510743665</c:v>
                </c:pt>
                <c:pt idx="1">
                  <c:v>811310.92769363488</c:v>
                </c:pt>
                <c:pt idx="2">
                  <c:v>786026.46729918092</c:v>
                </c:pt>
              </c:numCache>
            </c:numRef>
          </c:val>
          <c:extLst>
            <c:ext xmlns:c16="http://schemas.microsoft.com/office/drawing/2014/chart" uri="{C3380CC4-5D6E-409C-BE32-E72D297353CC}">
              <c16:uniqueId val="{00000001-D3F3-4C71-AFAE-D0F2DBC127DB}"/>
            </c:ext>
          </c:extLst>
        </c:ser>
        <c:ser>
          <c:idx val="5"/>
          <c:order val="5"/>
          <c:tx>
            <c:strRef>
              <c:f>'Balance Sheet'!$D$23</c:f>
              <c:strCache>
                <c:ptCount val="1"/>
                <c:pt idx="0">
                  <c:v>Eq</c:v>
                </c:pt>
              </c:strCache>
            </c:strRef>
          </c:tx>
          <c:spPr>
            <a:gradFill>
              <a:gsLst>
                <a:gs pos="0">
                  <a:schemeClr val="bg1">
                    <a:alpha val="56000"/>
                  </a:schemeClr>
                </a:gs>
                <a:gs pos="100000">
                  <a:srgbClr val="7030A0"/>
                </a:gs>
              </a:gsLst>
              <a:lin ang="2700000" scaled="0"/>
            </a:gradFill>
            <a:ln>
              <a:noFill/>
            </a:ln>
            <a:effectLst/>
          </c:spPr>
          <c:val>
            <c:numRef>
              <c:f>'Balance Sheet'!$E$23:$G$23</c:f>
              <c:numCache>
                <c:formatCode>"$"#,##0</c:formatCode>
                <c:ptCount val="3"/>
                <c:pt idx="0">
                  <c:v>153659.73257057311</c:v>
                </c:pt>
                <c:pt idx="1">
                  <c:v>255700.59206111019</c:v>
                </c:pt>
                <c:pt idx="2">
                  <c:v>369840.79457596049</c:v>
                </c:pt>
              </c:numCache>
            </c:numRef>
          </c:val>
          <c:extLst>
            <c:ext xmlns:c16="http://schemas.microsoft.com/office/drawing/2014/chart" uri="{C3380CC4-5D6E-409C-BE32-E72D297353CC}">
              <c16:uniqueId val="{00000002-D3F3-4C71-AFAE-D0F2DBC127DB}"/>
            </c:ext>
          </c:extLst>
        </c:ser>
        <c:dLbls>
          <c:showLegendKey val="0"/>
          <c:showVal val="0"/>
          <c:showCatName val="0"/>
          <c:showSerName val="0"/>
          <c:showPercent val="0"/>
          <c:showBubbleSize val="0"/>
        </c:dLbls>
        <c:axId val="1639810207"/>
        <c:axId val="1405513247"/>
      </c:areaChart>
      <c:lineChart>
        <c:grouping val="standard"/>
        <c:varyColors val="0"/>
        <c:ser>
          <c:idx val="0"/>
          <c:order val="0"/>
          <c:tx>
            <c:strRef>
              <c:f>'Balance Sheet'!$D$10</c:f>
              <c:strCache>
                <c:ptCount val="1"/>
                <c:pt idx="0">
                  <c:v>Total Assets</c:v>
                </c:pt>
              </c:strCache>
            </c:strRef>
          </c:tx>
          <c:spPr>
            <a:ln w="28575" cap="rnd">
              <a:gradFill>
                <a:gsLst>
                  <a:gs pos="0">
                    <a:schemeClr val="accent1">
                      <a:lumMod val="5000"/>
                      <a:lumOff val="95000"/>
                    </a:schemeClr>
                  </a:gs>
                  <a:gs pos="72000">
                    <a:schemeClr val="accent5">
                      <a:lumMod val="50000"/>
                    </a:schemeClr>
                  </a:gs>
                </a:gsLst>
                <a:lin ang="2700000" scaled="0"/>
              </a:gradFill>
              <a:round/>
            </a:ln>
            <a:effectLst/>
          </c:spPr>
          <c:marker>
            <c:symbol val="none"/>
          </c:marker>
          <c:dLbls>
            <c:dLbl>
              <c:idx val="0"/>
              <c:layout>
                <c:manualLayout>
                  <c:x val="2.2656469233674364E-3"/>
                  <c:y val="-7.65184007172244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3F3-4C71-AFAE-D0F2DBC127DB}"/>
                </c:ext>
              </c:extLst>
            </c:dLbl>
            <c:dLbl>
              <c:idx val="1"/>
              <c:layout>
                <c:manualLayout>
                  <c:x val="-2.2656469233675192E-3"/>
                  <c:y val="-6.12147205737795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3F3-4C71-AFAE-D0F2DBC127DB}"/>
                </c:ext>
              </c:extLst>
            </c:dLbl>
            <c:dLbl>
              <c:idx val="2"/>
              <c:layout>
                <c:manualLayout>
                  <c:x val="-4.5312938467350385E-3"/>
                  <c:y val="-5.35628805020571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3F3-4C71-AFAE-D0F2DBC127DB}"/>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'Balance Sheet'!$E$10:$G$10</c:f>
              <c:numCache>
                <c:formatCode>"$"#,##0</c:formatCode>
                <c:ptCount val="3"/>
                <c:pt idx="0">
                  <c:v>988766.20767800976</c:v>
                </c:pt>
                <c:pt idx="1">
                  <c:v>1067011.5197547451</c:v>
                </c:pt>
                <c:pt idx="2">
                  <c:v>1155867.2618751414</c:v>
                </c:pt>
              </c:numCache>
            </c:numRef>
          </c:val>
          <c:smooth val="0"/>
          <c:extLst>
            <c:ext xmlns:c16="http://schemas.microsoft.com/office/drawing/2014/chart" uri="{C3380CC4-5D6E-409C-BE32-E72D297353CC}">
              <c16:uniqueId val="{00000006-D3F3-4C71-AFAE-D0F2DBC127DB}"/>
            </c:ext>
          </c:extLst>
        </c:ser>
        <c:ser>
          <c:idx val="1"/>
          <c:order val="1"/>
          <c:tx>
            <c:strRef>
              <c:f>'Balance Sheet'!$D$15</c:f>
              <c:strCache>
                <c:ptCount val="1"/>
                <c:pt idx="0">
                  <c:v>Total Liabilities</c:v>
                </c:pt>
              </c:strCache>
            </c:strRef>
          </c:tx>
          <c:spPr>
            <a:ln w="28575" cap="rnd">
              <a:gradFill>
                <a:gsLst>
                  <a:gs pos="0">
                    <a:schemeClr val="accent1">
                      <a:lumMod val="5000"/>
                      <a:lumOff val="95000"/>
                    </a:schemeClr>
                  </a:gs>
                  <a:gs pos="60000">
                    <a:schemeClr val="accent6">
                      <a:lumMod val="75000"/>
                    </a:schemeClr>
                  </a:gs>
                </a:gsLst>
                <a:lin ang="5400000" scaled="1"/>
              </a:gradFill>
              <a:round/>
            </a:ln>
            <a:effectLst/>
          </c:spPr>
          <c:marker>
            <c:symbol val="none"/>
          </c:marker>
          <c:dLbls>
            <c:dLbl>
              <c:idx val="0"/>
              <c:layout>
                <c:manualLayout>
                  <c:x val="1.2950139474323989E-2"/>
                  <c:y val="8.03443207530856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3F3-4C71-AFAE-D0F2DBC127DB}"/>
                </c:ext>
              </c:extLst>
            </c:dLbl>
            <c:dLbl>
              <c:idx val="1"/>
              <c:layout>
                <c:manualLayout>
                  <c:x val="-1.3593881540204701E-2"/>
                  <c:y val="4.59110404303345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3F3-4C71-AFAE-D0F2DBC127DB}"/>
                </c:ext>
              </c:extLst>
            </c:dLbl>
            <c:dLbl>
              <c:idx val="2"/>
              <c:layout>
                <c:manualLayout>
                  <c:x val="1.7952591090948641E-2"/>
                  <c:y val="-1.5303680143444959E-2"/>
                </c:manualLayout>
              </c:layout>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3F3-4C71-AFAE-D0F2DBC127DB}"/>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95000"/>
                        <a:lumOff val="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'Balance Sheet'!$E$15:$G$15</c:f>
              <c:numCache>
                <c:formatCode>"$"#,##0</c:formatCode>
                <c:ptCount val="3"/>
                <c:pt idx="0">
                  <c:v>835106.47510743665</c:v>
                </c:pt>
                <c:pt idx="1">
                  <c:v>811310.92769363488</c:v>
                </c:pt>
                <c:pt idx="2">
                  <c:v>786026.46729918092</c:v>
                </c:pt>
              </c:numCache>
            </c:numRef>
          </c:val>
          <c:smooth val="0"/>
          <c:extLst>
            <c:ext xmlns:c16="http://schemas.microsoft.com/office/drawing/2014/chart" uri="{C3380CC4-5D6E-409C-BE32-E72D297353CC}">
              <c16:uniqueId val="{0000000A-D3F3-4C71-AFAE-D0F2DBC127DB}"/>
            </c:ext>
          </c:extLst>
        </c:ser>
        <c:ser>
          <c:idx val="2"/>
          <c:order val="2"/>
          <c:tx>
            <c:strRef>
              <c:f>'Balance Sheet'!$D$17</c:f>
              <c:strCache>
                <c:ptCount val="1"/>
                <c:pt idx="0">
                  <c:v>Equity</c:v>
                </c:pt>
              </c:strCache>
            </c:strRef>
          </c:tx>
          <c:spPr>
            <a:ln w="28575" cap="rnd">
              <a:gradFill>
                <a:gsLst>
                  <a:gs pos="0">
                    <a:schemeClr val="accent1">
                      <a:lumMod val="5000"/>
                      <a:lumOff val="95000"/>
                    </a:schemeClr>
                  </a:gs>
                  <a:gs pos="64000">
                    <a:srgbClr val="7030A0">
                      <a:alpha val="85000"/>
                    </a:srgbClr>
                  </a:gs>
                </a:gsLst>
                <a:lin ang="2700000" scaled="0"/>
              </a:gradFill>
              <a:round/>
            </a:ln>
            <a:effectLst/>
          </c:spPr>
          <c:marker>
            <c:symbol val="none"/>
          </c:marker>
          <c:dLbls>
            <c:dLbl>
              <c:idx val="0"/>
              <c:layout>
                <c:manualLayout>
                  <c:x val="-2.2656469233674364E-3"/>
                  <c:y val="-6.50406406096407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3F3-4C71-AFAE-D0F2DBC127DB}"/>
                </c:ext>
              </c:extLst>
            </c:dLbl>
            <c:dLbl>
              <c:idx val="1"/>
              <c:layout>
                <c:manualLayout>
                  <c:x val="-6.7969407701023088E-3"/>
                  <c:y val="-6.1214720573779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D3F3-4C71-AFAE-D0F2DBC127DB}"/>
                </c:ext>
              </c:extLst>
            </c:dLbl>
            <c:dLbl>
              <c:idx val="2"/>
              <c:layout>
                <c:manualLayout>
                  <c:x val="4.5312938467348728E-3"/>
                  <c:y val="-4.2085120394473444E-2"/>
                </c:manualLayout>
              </c:layout>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3F3-4C71-AFAE-D0F2DBC127DB}"/>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95000"/>
                        <a:lumOff val="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'Balance Sheet'!$E$17:$G$17</c:f>
              <c:numCache>
                <c:formatCode>"$"#,##0</c:formatCode>
                <c:ptCount val="3"/>
                <c:pt idx="0">
                  <c:v>153659.73257057311</c:v>
                </c:pt>
                <c:pt idx="1">
                  <c:v>255700.59206111019</c:v>
                </c:pt>
                <c:pt idx="2">
                  <c:v>369840.79457596049</c:v>
                </c:pt>
              </c:numCache>
            </c:numRef>
          </c:val>
          <c:smooth val="0"/>
          <c:extLst>
            <c:ext xmlns:c16="http://schemas.microsoft.com/office/drawing/2014/chart" uri="{C3380CC4-5D6E-409C-BE32-E72D297353CC}">
              <c16:uniqueId val="{0000000E-D3F3-4C71-AFAE-D0F2DBC127DB}"/>
            </c:ext>
          </c:extLst>
        </c:ser>
        <c:dLbls>
          <c:showLegendKey val="0"/>
          <c:showVal val="0"/>
          <c:showCatName val="0"/>
          <c:showSerName val="0"/>
          <c:showPercent val="0"/>
          <c:showBubbleSize val="0"/>
        </c:dLbls>
        <c:marker val="1"/>
        <c:smooth val="0"/>
        <c:axId val="1639810207"/>
        <c:axId val="1405513247"/>
      </c:lineChart>
      <c:catAx>
        <c:axId val="16398102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1405513247"/>
        <c:crosses val="autoZero"/>
        <c:auto val="1"/>
        <c:lblAlgn val="ctr"/>
        <c:lblOffset val="100"/>
        <c:noMultiLvlLbl val="0"/>
      </c:catAx>
      <c:valAx>
        <c:axId val="1405513247"/>
        <c:scaling>
          <c:orientation val="minMax"/>
        </c:scaling>
        <c:delete val="0"/>
        <c:axPos val="l"/>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1639810207"/>
        <c:crosses val="autoZero"/>
        <c:crossBetween val="between"/>
      </c:valAx>
      <c:spPr>
        <a:noFill/>
        <a:ln>
          <a:noFill/>
        </a:ln>
        <a:effectLst/>
      </c:spPr>
    </c:plotArea>
    <c:legend>
      <c:legendPos val="b"/>
      <c:legendEntry>
        <c:idx val="0"/>
        <c:delete val="1"/>
      </c:legendEntry>
      <c:legendEntry>
        <c:idx val="1"/>
        <c:delete val="1"/>
      </c:legendEntry>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solidFill>
            <a:schemeClr val="bg1"/>
          </a:solidFill>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t>Breakeven Analysis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endParaRPr lang="en-US"/>
        </a:p>
      </c:txPr>
    </c:title>
    <c:autoTitleDeleted val="0"/>
    <c:plotArea>
      <c:layout>
        <c:manualLayout>
          <c:layoutTarget val="inner"/>
          <c:xMode val="edge"/>
          <c:yMode val="edge"/>
          <c:x val="0.14319771088773828"/>
          <c:y val="0.18947637292464881"/>
          <c:w val="0.83153912563373411"/>
          <c:h val="0.57515511710461475"/>
        </c:manualLayout>
      </c:layout>
      <c:areaChart>
        <c:grouping val="standard"/>
        <c:varyColors val="0"/>
        <c:ser>
          <c:idx val="1"/>
          <c:order val="1"/>
          <c:tx>
            <c:strRef>
              <c:f>'Breakeven Analysis'!$F$11</c:f>
              <c:strCache>
                <c:ptCount val="1"/>
                <c:pt idx="0">
                  <c:v>YBE</c:v>
                </c:pt>
              </c:strCache>
            </c:strRef>
          </c:tx>
          <c:spPr>
            <a:gradFill>
              <a:gsLst>
                <a:gs pos="0">
                  <a:schemeClr val="accent1">
                    <a:lumMod val="5000"/>
                    <a:lumOff val="95000"/>
                  </a:schemeClr>
                </a:gs>
                <a:gs pos="100000">
                  <a:schemeClr val="accent5">
                    <a:lumMod val="75000"/>
                  </a:schemeClr>
                </a:gs>
              </a:gsLst>
              <a:lin ang="2700000" scaled="0"/>
            </a:gradFill>
            <a:ln>
              <a:noFill/>
            </a:ln>
            <a:effectLst/>
          </c:spPr>
          <c:val>
            <c:numRef>
              <c:f>'Breakeven Analysis'!$G$11:$I$11</c:f>
              <c:numCache>
                <c:formatCode>"$"#,##0</c:formatCode>
                <c:ptCount val="3"/>
                <c:pt idx="0">
                  <c:v>316134.56660785177</c:v>
                </c:pt>
                <c:pt idx="1">
                  <c:v>329628.08750551392</c:v>
                </c:pt>
                <c:pt idx="2">
                  <c:v>345193.96416529152</c:v>
                </c:pt>
              </c:numCache>
            </c:numRef>
          </c:val>
          <c:extLst>
            <c:ext xmlns:c16="http://schemas.microsoft.com/office/drawing/2014/chart" uri="{C3380CC4-5D6E-409C-BE32-E72D297353CC}">
              <c16:uniqueId val="{00000000-9A84-4F64-9241-E3157BE1BE8C}"/>
            </c:ext>
          </c:extLst>
        </c:ser>
        <c:dLbls>
          <c:showLegendKey val="0"/>
          <c:showVal val="0"/>
          <c:showCatName val="0"/>
          <c:showSerName val="0"/>
          <c:showPercent val="0"/>
          <c:showBubbleSize val="0"/>
        </c:dLbls>
        <c:axId val="1634110287"/>
        <c:axId val="1396700255"/>
      </c:areaChart>
      <c:lineChart>
        <c:grouping val="standard"/>
        <c:varyColors val="0"/>
        <c:ser>
          <c:idx val="0"/>
          <c:order val="0"/>
          <c:tx>
            <c:strRef>
              <c:f>'Breakeven Analysis'!$F$7</c:f>
              <c:strCache>
                <c:ptCount val="1"/>
                <c:pt idx="0">
                  <c:v>Yearly Breakeven</c:v>
                </c:pt>
              </c:strCache>
            </c:strRef>
          </c:tx>
          <c:spPr>
            <a:ln w="28575" cap="rnd">
              <a:gradFill>
                <a:gsLst>
                  <a:gs pos="0">
                    <a:schemeClr val="accent1">
                      <a:lumMod val="5000"/>
                      <a:lumOff val="95000"/>
                    </a:schemeClr>
                  </a:gs>
                  <a:gs pos="86000">
                    <a:schemeClr val="accent5">
                      <a:lumMod val="75000"/>
                    </a:schemeClr>
                  </a:gs>
                </a:gsLst>
                <a:lin ang="2700000" scaled="0"/>
              </a:gradFill>
              <a:round/>
            </a:ln>
            <a:effectLst/>
          </c:spPr>
          <c:marker>
            <c:symbol val="circle"/>
            <c:size val="5"/>
            <c:spPr>
              <a:solidFill>
                <a:schemeClr val="accent1"/>
              </a:solidFill>
              <a:ln w="9525">
                <a:solidFill>
                  <a:schemeClr val="accent1"/>
                </a:solidFill>
              </a:ln>
              <a:effectLst/>
            </c:spPr>
          </c:marker>
          <c:dLbls>
            <c:dLbl>
              <c:idx val="0"/>
              <c:layout>
                <c:manualLayout>
                  <c:x val="-7.2222222222222243E-2"/>
                  <c:y val="-0.1018518518518518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A84-4F64-9241-E3157BE1BE8C}"/>
                </c:ext>
              </c:extLst>
            </c:dLbl>
            <c:dLbl>
              <c:idx val="1"/>
              <c:layout>
                <c:manualLayout>
                  <c:x val="-4.7222222222222221E-2"/>
                  <c:y val="-0.1064814814814814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A84-4F64-9241-E3157BE1BE8C}"/>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'Breakeven Analysis'!$G$7:$I$7</c:f>
              <c:numCache>
                <c:formatCode>"$"#,##0</c:formatCode>
                <c:ptCount val="3"/>
                <c:pt idx="0">
                  <c:v>316134.56660785177</c:v>
                </c:pt>
                <c:pt idx="1">
                  <c:v>329628.08750551392</c:v>
                </c:pt>
                <c:pt idx="2">
                  <c:v>345193.96416529152</c:v>
                </c:pt>
              </c:numCache>
            </c:numRef>
          </c:val>
          <c:smooth val="0"/>
          <c:extLst>
            <c:ext xmlns:c16="http://schemas.microsoft.com/office/drawing/2014/chart" uri="{C3380CC4-5D6E-409C-BE32-E72D297353CC}">
              <c16:uniqueId val="{00000003-9A84-4F64-9241-E3157BE1BE8C}"/>
            </c:ext>
          </c:extLst>
        </c:ser>
        <c:dLbls>
          <c:showLegendKey val="0"/>
          <c:showVal val="0"/>
          <c:showCatName val="0"/>
          <c:showSerName val="0"/>
          <c:showPercent val="0"/>
          <c:showBubbleSize val="0"/>
        </c:dLbls>
        <c:marker val="1"/>
        <c:smooth val="0"/>
        <c:axId val="1634110287"/>
        <c:axId val="1396700255"/>
      </c:lineChart>
      <c:catAx>
        <c:axId val="1634110287"/>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1396700255"/>
        <c:crosses val="autoZero"/>
        <c:auto val="1"/>
        <c:lblAlgn val="ctr"/>
        <c:lblOffset val="100"/>
        <c:noMultiLvlLbl val="0"/>
      </c:catAx>
      <c:valAx>
        <c:axId val="1396700255"/>
        <c:scaling>
          <c:orientation val="minMax"/>
        </c:scaling>
        <c:delete val="0"/>
        <c:axPos val="l"/>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1634110287"/>
        <c:crosses val="autoZero"/>
        <c:crossBetween val="between"/>
      </c:valAx>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solidFill>
            <a:schemeClr val="bg1"/>
          </a:solidFill>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AB009C-9D18-4F14-9772-BEA18D276DBC}" type="doc">
      <dgm:prSet loTypeId="urn:microsoft.com/office/officeart/2008/layout/NameandTitleOrganizationalChart" loCatId="hierarchy" qsTypeId="urn:microsoft.com/office/officeart/2005/8/quickstyle/simple2" qsCatId="simple" csTypeId="urn:microsoft.com/office/officeart/2005/8/colors/colorful5" csCatId="colorful" phldr="1"/>
      <dgm:spPr/>
      <dgm:t>
        <a:bodyPr/>
        <a:lstStyle/>
        <a:p>
          <a:endParaRPr lang="en-US"/>
        </a:p>
      </dgm:t>
    </dgm:pt>
    <dgm:pt modelId="{A2BA288C-6A27-4D36-8D27-1801DB91CA93}">
      <dgm:prSet phldrT="[Text]"/>
      <dgm:spPr>
        <a:xfrm>
          <a:off x="1776359" y="1428"/>
          <a:ext cx="1757891" cy="910158"/>
        </a:xfrm>
        <a:prstGeom prst="rect">
          <a:avLst/>
        </a:prstGeom>
        <a:gradFill rotWithShape="0">
          <a:gsLst>
            <a:gs pos="0">
              <a:schemeClr val="tx1"/>
            </a:gs>
            <a:gs pos="100000">
              <a:srgbClr val="7030A0"/>
            </a:gs>
          </a:gsLst>
          <a:lin ang="5400000" scaled="1"/>
        </a:gradFill>
        <a:ln w="19050" cap="flat" cmpd="sng" algn="ctr">
          <a:solidFill>
            <a:sysClr val="window" lastClr="FFFFFF">
              <a:hueOff val="0"/>
              <a:satOff val="0"/>
              <a:lumOff val="0"/>
              <a:alphaOff val="0"/>
            </a:sysClr>
          </a:solidFill>
          <a:prstDash val="solid"/>
          <a:miter lim="800000"/>
        </a:ln>
        <a:effectLst/>
      </dgm:spPr>
      <dgm:t>
        <a:bodyPr/>
        <a:lstStyle/>
        <a:p>
          <a:pPr>
            <a:buNone/>
          </a:pPr>
          <a:r>
            <a:rPr lang="en-US" dirty="0">
              <a:solidFill>
                <a:sysClr val="window" lastClr="FFFFFF"/>
              </a:solidFill>
              <a:latin typeface="Calibri" panose="020F0502020204030204"/>
              <a:ea typeface="+mn-ea"/>
              <a:cs typeface="+mn-cs"/>
            </a:rPr>
            <a:t>Owner</a:t>
          </a:r>
        </a:p>
      </dgm:t>
    </dgm:pt>
    <dgm:pt modelId="{D533C9DF-42EA-4A1F-AFAB-38DBAAABCF58}" type="parTrans" cxnId="{769C653D-7D49-4CCC-8B35-76E9EF738CCD}">
      <dgm:prSet/>
      <dgm:spPr/>
      <dgm:t>
        <a:bodyPr/>
        <a:lstStyle/>
        <a:p>
          <a:endParaRPr lang="en-US"/>
        </a:p>
      </dgm:t>
    </dgm:pt>
    <dgm:pt modelId="{336CA572-6B89-42BB-9E16-7AF0186C88E0}" type="sibTrans" cxnId="{769C653D-7D49-4CCC-8B35-76E9EF738CCD}">
      <dgm:prSet/>
      <dgm:spPr>
        <a:xfrm>
          <a:off x="2127937" y="709329"/>
          <a:ext cx="1582102" cy="303386"/>
        </a:xfrm>
        <a:prstGeom prst="rect">
          <a:avLst/>
        </a:prstGeom>
        <a:gradFill rotWithShape="0">
          <a:gsLst>
            <a:gs pos="0">
              <a:schemeClr val="bg1"/>
            </a:gs>
            <a:gs pos="100000">
              <a:srgbClr val="7030A0"/>
            </a:gs>
          </a:gsLst>
          <a:lin ang="5400000" scaled="1"/>
        </a:gradFill>
        <a:ln w="12700" cap="flat" cmpd="sng" algn="ctr">
          <a:solidFill>
            <a:srgbClr val="FFC000">
              <a:hueOff val="0"/>
              <a:satOff val="0"/>
              <a:lumOff val="0"/>
              <a:alphaOff val="0"/>
            </a:srgbClr>
          </a:solidFill>
          <a:prstDash val="solid"/>
          <a:miter lim="800000"/>
        </a:ln>
        <a:effectLst/>
      </dgm:spPr>
      <dgm:t>
        <a:bodyPr/>
        <a:lstStyle/>
        <a:p>
          <a:pPr>
            <a:buNone/>
          </a:pPr>
          <a:r>
            <a:rPr lang="en-US" dirty="0">
              <a:solidFill>
                <a:sysClr val="windowText" lastClr="000000">
                  <a:hueOff val="0"/>
                  <a:satOff val="0"/>
                  <a:lumOff val="0"/>
                  <a:alphaOff val="0"/>
                </a:sysClr>
              </a:solidFill>
              <a:latin typeface="Calibri" panose="020F0502020204030204"/>
              <a:ea typeface="+mn-ea"/>
              <a:cs typeface="+mn-cs"/>
            </a:rPr>
            <a:t>$40,000 Salary</a:t>
          </a:r>
        </a:p>
      </dgm:t>
    </dgm:pt>
    <dgm:pt modelId="{E21E0EF7-9C8D-4957-A905-FE180DB7A7D2}" type="asst">
      <dgm:prSet phldrT="[Text]"/>
      <dgm:spPr>
        <a:xfrm>
          <a:off x="597148" y="1437456"/>
          <a:ext cx="1757891" cy="910158"/>
        </a:xfrm>
        <a:prstGeom prst="rect">
          <a:avLst/>
        </a:prstGeom>
        <a:gradFill rotWithShape="0">
          <a:gsLst>
            <a:gs pos="0">
              <a:schemeClr val="tx1"/>
            </a:gs>
            <a:gs pos="100000">
              <a:srgbClr val="7030A0"/>
            </a:gs>
          </a:gsLst>
          <a:lin ang="5400000" scaled="1"/>
        </a:gradFill>
        <a:ln w="19050" cap="flat" cmpd="sng" algn="ctr">
          <a:solidFill>
            <a:sysClr val="window" lastClr="FFFFFF">
              <a:shade val="80000"/>
              <a:hueOff val="0"/>
              <a:satOff val="0"/>
              <a:lumOff val="0"/>
              <a:alphaOff val="0"/>
            </a:sysClr>
          </a:solidFill>
          <a:prstDash val="solid"/>
          <a:miter lim="800000"/>
        </a:ln>
        <a:effectLst/>
      </dgm:spPr>
      <dgm:t>
        <a:bodyPr/>
        <a:lstStyle/>
        <a:p>
          <a:pPr>
            <a:buNone/>
          </a:pPr>
          <a:r>
            <a:rPr lang="en-US" dirty="0">
              <a:solidFill>
                <a:sysClr val="window" lastClr="FFFFFF"/>
              </a:solidFill>
              <a:latin typeface="Calibri" panose="020F0502020204030204"/>
              <a:ea typeface="+mn-ea"/>
              <a:cs typeface="+mn-cs"/>
            </a:rPr>
            <a:t>Facility Manager</a:t>
          </a:r>
        </a:p>
      </dgm:t>
    </dgm:pt>
    <dgm:pt modelId="{E90AF068-9624-4DB6-84C7-7E45EEE19E24}" type="parTrans" cxnId="{5FBA7FFE-07CC-44A7-B918-5CC53973F008}">
      <dgm:prSet/>
      <dgm:spPr>
        <a:xfrm>
          <a:off x="2355040" y="911587"/>
          <a:ext cx="300264" cy="980948"/>
        </a:xfrm>
        <a:custGeom>
          <a:avLst/>
          <a:gdLst/>
          <a:ahLst/>
          <a:cxnLst/>
          <a:rect l="0" t="0" r="0" b="0"/>
          <a:pathLst>
            <a:path>
              <a:moveTo>
                <a:pt x="300264" y="0"/>
              </a:moveTo>
              <a:lnTo>
                <a:pt x="300264" y="980948"/>
              </a:lnTo>
              <a:lnTo>
                <a:pt x="0" y="980948"/>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1702105F-002A-4B9F-BB63-A55AECFCF2CD}" type="sibTrans" cxnId="{5FBA7FFE-07CC-44A7-B918-5CC53973F008}">
      <dgm:prSet/>
      <dgm:spPr>
        <a:xfrm>
          <a:off x="948727" y="2145357"/>
          <a:ext cx="1582102" cy="303386"/>
        </a:xfrm>
        <a:prstGeom prst="rect">
          <a:avLst/>
        </a:prstGeom>
        <a:gradFill rotWithShape="0">
          <a:gsLst>
            <a:gs pos="0">
              <a:schemeClr val="bg1"/>
            </a:gs>
            <a:gs pos="100000">
              <a:srgbClr val="7030A0"/>
            </a:gs>
          </a:gsLst>
          <a:lin ang="5400000" scaled="1"/>
        </a:gradFill>
        <a:ln w="12700" cap="flat" cmpd="sng" algn="ctr">
          <a:solidFill>
            <a:srgbClr val="70AD47">
              <a:hueOff val="0"/>
              <a:satOff val="0"/>
              <a:lumOff val="0"/>
              <a:alphaOff val="0"/>
            </a:srgbClr>
          </a:solidFill>
          <a:prstDash val="solid"/>
          <a:miter lim="800000"/>
        </a:ln>
        <a:effectLst/>
      </dgm:spPr>
      <dgm:t>
        <a:bodyPr/>
        <a:lstStyle/>
        <a:p>
          <a:pPr>
            <a:buNone/>
          </a:pPr>
          <a:r>
            <a:rPr lang="en-US">
              <a:solidFill>
                <a:sysClr val="windowText" lastClr="000000">
                  <a:hueOff val="0"/>
                  <a:satOff val="0"/>
                  <a:lumOff val="0"/>
                  <a:alphaOff val="0"/>
                </a:sysClr>
              </a:solidFill>
              <a:latin typeface="Calibri" panose="020F0502020204030204"/>
              <a:ea typeface="+mn-ea"/>
              <a:cs typeface="+mn-cs"/>
            </a:rPr>
            <a:t>$35,000 Salary</a:t>
          </a:r>
        </a:p>
      </dgm:t>
    </dgm:pt>
    <dgm:pt modelId="{25880853-DD4C-4B48-8370-9E50BF28B47A}">
      <dgm:prSet phldrT="[Text]"/>
      <dgm:spPr>
        <a:xfrm>
          <a:off x="597148" y="2873484"/>
          <a:ext cx="1757891" cy="910158"/>
        </a:xfrm>
        <a:prstGeom prst="rect">
          <a:avLst/>
        </a:prstGeom>
        <a:gradFill rotWithShape="0">
          <a:gsLst>
            <a:gs pos="0">
              <a:schemeClr val="tx1"/>
            </a:gs>
            <a:gs pos="100000">
              <a:srgbClr val="7030A0"/>
            </a:gs>
          </a:gsLst>
          <a:lin ang="5400000" scaled="1"/>
        </a:gradFill>
        <a:ln w="19050" cap="flat" cmpd="sng" algn="ctr">
          <a:solidFill>
            <a:sysClr val="window" lastClr="FFFFFF">
              <a:hueOff val="0"/>
              <a:satOff val="0"/>
              <a:lumOff val="0"/>
              <a:alphaOff val="0"/>
            </a:sysClr>
          </a:solidFill>
          <a:prstDash val="solid"/>
          <a:miter lim="800000"/>
        </a:ln>
        <a:effectLst/>
      </dgm:spPr>
      <dgm:t>
        <a:bodyPr/>
        <a:lstStyle/>
        <a:p>
          <a:pPr>
            <a:buNone/>
          </a:pPr>
          <a:r>
            <a:rPr lang="en-US">
              <a:solidFill>
                <a:sysClr val="window" lastClr="FFFFFF"/>
              </a:solidFill>
              <a:latin typeface="Calibri" panose="020F0502020204030204"/>
              <a:ea typeface="+mn-ea"/>
              <a:cs typeface="+mn-cs"/>
            </a:rPr>
            <a:t>Property Assistant</a:t>
          </a:r>
        </a:p>
      </dgm:t>
    </dgm:pt>
    <dgm:pt modelId="{41CF61E2-98A7-4B36-806F-693D1E99F57E}" type="parTrans" cxnId="{D3E40516-D649-4B86-9BE1-BC7DE9C82E43}">
      <dgm:prSet/>
      <dgm:spPr>
        <a:xfrm>
          <a:off x="1476094" y="911587"/>
          <a:ext cx="1179210" cy="1961896"/>
        </a:xfrm>
        <a:custGeom>
          <a:avLst/>
          <a:gdLst/>
          <a:ahLst/>
          <a:cxnLst/>
          <a:rect l="0" t="0" r="0" b="0"/>
          <a:pathLst>
            <a:path>
              <a:moveTo>
                <a:pt x="1179210" y="0"/>
              </a:moveTo>
              <a:lnTo>
                <a:pt x="1179210" y="1749526"/>
              </a:lnTo>
              <a:lnTo>
                <a:pt x="0" y="1749526"/>
              </a:lnTo>
              <a:lnTo>
                <a:pt x="0" y="19618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391C9179-F972-417E-AA19-8823D6FCBEEF}" type="sibTrans" cxnId="{D3E40516-D649-4B86-9BE1-BC7DE9C82E43}">
      <dgm:prSet/>
      <dgm:spPr>
        <a:xfrm>
          <a:off x="948727" y="3581385"/>
          <a:ext cx="1582102" cy="303386"/>
        </a:xfrm>
        <a:prstGeom prst="rect">
          <a:avLst/>
        </a:prstGeom>
        <a:gradFill rotWithShape="0">
          <a:gsLst>
            <a:gs pos="0">
              <a:schemeClr val="bg1"/>
            </a:gs>
            <a:gs pos="100000">
              <a:srgbClr val="7030A0"/>
            </a:gs>
          </a:gsLst>
          <a:lin ang="5400000" scaled="1"/>
        </a:gradFill>
        <a:ln w="12700" cap="flat" cmpd="sng" algn="ctr">
          <a:solidFill>
            <a:srgbClr val="5B9BD5">
              <a:hueOff val="0"/>
              <a:satOff val="0"/>
              <a:lumOff val="0"/>
              <a:alphaOff val="0"/>
            </a:srgbClr>
          </a:solidFill>
          <a:prstDash val="solid"/>
          <a:miter lim="800000"/>
        </a:ln>
        <a:effectLst/>
      </dgm:spPr>
      <dgm:t>
        <a:bodyPr/>
        <a:lstStyle/>
        <a:p>
          <a:pPr>
            <a:buNone/>
          </a:pPr>
          <a:r>
            <a:rPr lang="en-US">
              <a:solidFill>
                <a:sysClr val="windowText" lastClr="000000">
                  <a:hueOff val="0"/>
                  <a:satOff val="0"/>
                  <a:lumOff val="0"/>
                  <a:alphaOff val="0"/>
                </a:sysClr>
              </a:solidFill>
              <a:latin typeface="Calibri" panose="020F0502020204030204"/>
              <a:ea typeface="+mn-ea"/>
              <a:cs typeface="+mn-cs"/>
            </a:rPr>
            <a:t>$30,000 Salary</a:t>
          </a:r>
        </a:p>
      </dgm:t>
    </dgm:pt>
    <dgm:pt modelId="{BD75454B-7C98-4FE6-887C-B2B7D64A7318}" type="asst">
      <dgm:prSet phldrT="[Text]"/>
      <dgm:spPr>
        <a:xfrm>
          <a:off x="2955570" y="1437456"/>
          <a:ext cx="1757891" cy="910158"/>
        </a:xfrm>
        <a:prstGeom prst="rect">
          <a:avLst/>
        </a:prstGeom>
        <a:gradFill rotWithShape="0">
          <a:gsLst>
            <a:gs pos="0">
              <a:schemeClr val="tx1"/>
            </a:gs>
            <a:gs pos="100000">
              <a:srgbClr val="7030A0"/>
            </a:gs>
          </a:gsLst>
          <a:lin ang="5400000" scaled="1"/>
        </a:gradFill>
        <a:ln w="19050" cap="flat" cmpd="sng" algn="ctr">
          <a:solidFill>
            <a:sysClr val="window" lastClr="FFFFFF">
              <a:shade val="80000"/>
              <a:hueOff val="0"/>
              <a:satOff val="0"/>
              <a:lumOff val="0"/>
              <a:alphaOff val="0"/>
            </a:sysClr>
          </a:solidFill>
          <a:prstDash val="solid"/>
          <a:miter lim="800000"/>
        </a:ln>
        <a:effectLst/>
      </dgm:spPr>
      <dgm:t>
        <a:bodyPr/>
        <a:lstStyle/>
        <a:p>
          <a:pPr>
            <a:buNone/>
          </a:pPr>
          <a:r>
            <a:rPr lang="en-US" dirty="0">
              <a:solidFill>
                <a:sysClr val="window" lastClr="FFFFFF"/>
              </a:solidFill>
              <a:latin typeface="Calibri" panose="020F0502020204030204"/>
              <a:ea typeface="+mn-ea"/>
              <a:cs typeface="+mn-cs"/>
            </a:rPr>
            <a:t>Administrative Staff</a:t>
          </a:r>
        </a:p>
      </dgm:t>
    </dgm:pt>
    <dgm:pt modelId="{3DA695E9-4C89-45F5-B84B-F3D01C7CACB5}" type="parTrans" cxnId="{E27B290E-C4EB-4D83-8210-4CA0B0D062E0}">
      <dgm:prSet/>
      <dgm:spPr>
        <a:xfrm>
          <a:off x="2655305" y="911587"/>
          <a:ext cx="300264" cy="980948"/>
        </a:xfrm>
        <a:custGeom>
          <a:avLst/>
          <a:gdLst/>
          <a:ahLst/>
          <a:cxnLst/>
          <a:rect l="0" t="0" r="0" b="0"/>
          <a:pathLst>
            <a:path>
              <a:moveTo>
                <a:pt x="0" y="0"/>
              </a:moveTo>
              <a:lnTo>
                <a:pt x="0" y="980948"/>
              </a:lnTo>
              <a:lnTo>
                <a:pt x="300264" y="980948"/>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5687468D-50D5-4B2C-93F0-08B53555D441}" type="sibTrans" cxnId="{E27B290E-C4EB-4D83-8210-4CA0B0D062E0}">
      <dgm:prSet/>
      <dgm:spPr>
        <a:xfrm>
          <a:off x="3307148" y="2145357"/>
          <a:ext cx="1582102" cy="303386"/>
        </a:xfrm>
        <a:prstGeom prst="rect">
          <a:avLst/>
        </a:prstGeom>
        <a:gradFill rotWithShape="0">
          <a:gsLst>
            <a:gs pos="0">
              <a:schemeClr val="bg1"/>
            </a:gs>
            <a:gs pos="100000">
              <a:srgbClr val="7030A0"/>
            </a:gs>
          </a:gsLst>
          <a:lin ang="5400000" scaled="1"/>
        </a:gradFill>
        <a:ln w="12700" cap="flat" cmpd="sng" algn="ctr">
          <a:solidFill>
            <a:srgbClr val="70AD47">
              <a:hueOff val="0"/>
              <a:satOff val="0"/>
              <a:lumOff val="0"/>
              <a:alphaOff val="0"/>
            </a:srgbClr>
          </a:solidFill>
          <a:prstDash val="solid"/>
          <a:miter lim="800000"/>
        </a:ln>
        <a:effectLst/>
      </dgm:spPr>
      <dgm:t>
        <a:bodyPr/>
        <a:lstStyle/>
        <a:p>
          <a:pPr>
            <a:buNone/>
          </a:pPr>
          <a:r>
            <a:rPr lang="en-US">
              <a:solidFill>
                <a:sysClr val="windowText" lastClr="000000">
                  <a:hueOff val="0"/>
                  <a:satOff val="0"/>
                  <a:lumOff val="0"/>
                  <a:alphaOff val="0"/>
                </a:sysClr>
              </a:solidFill>
              <a:latin typeface="Calibri" panose="020F0502020204030204"/>
              <a:ea typeface="+mn-ea"/>
              <a:cs typeface="+mn-cs"/>
            </a:rPr>
            <a:t>$30,000 Salary</a:t>
          </a:r>
        </a:p>
      </dgm:t>
    </dgm:pt>
    <dgm:pt modelId="{58F5B278-0612-4F3C-B72C-18371AD537E4}">
      <dgm:prSet phldrT="[Text]"/>
      <dgm:spPr>
        <a:xfrm>
          <a:off x="2955570" y="2873484"/>
          <a:ext cx="1757891" cy="910158"/>
        </a:xfrm>
        <a:prstGeom prst="rect">
          <a:avLst/>
        </a:prstGeom>
        <a:gradFill rotWithShape="0">
          <a:gsLst>
            <a:gs pos="0">
              <a:schemeClr val="tx1"/>
            </a:gs>
            <a:gs pos="100000">
              <a:srgbClr val="7030A0"/>
            </a:gs>
          </a:gsLst>
          <a:lin ang="5400000" scaled="1"/>
        </a:gradFill>
        <a:ln w="19050" cap="flat" cmpd="sng" algn="ctr">
          <a:solidFill>
            <a:sysClr val="window" lastClr="FFFFFF">
              <a:hueOff val="0"/>
              <a:satOff val="0"/>
              <a:lumOff val="0"/>
              <a:alphaOff val="0"/>
            </a:sysClr>
          </a:solidFill>
          <a:prstDash val="solid"/>
          <a:miter lim="800000"/>
        </a:ln>
        <a:effectLst/>
      </dgm:spPr>
      <dgm:t>
        <a:bodyPr/>
        <a:lstStyle/>
        <a:p>
          <a:pPr>
            <a:buNone/>
          </a:pPr>
          <a:r>
            <a:rPr lang="en-US" dirty="0">
              <a:solidFill>
                <a:sysClr val="window" lastClr="FFFFFF"/>
              </a:solidFill>
              <a:latin typeface="Calibri" panose="020F0502020204030204"/>
              <a:ea typeface="+mn-ea"/>
              <a:cs typeface="+mn-cs"/>
            </a:rPr>
            <a:t>Bookkeeper</a:t>
          </a:r>
        </a:p>
      </dgm:t>
    </dgm:pt>
    <dgm:pt modelId="{8A15EDB8-CF5B-4789-B046-E8357FEB36E1}" type="sibTrans" cxnId="{C53F851C-F832-4B79-9A8F-81218697130C}">
      <dgm:prSet/>
      <dgm:spPr>
        <a:xfrm>
          <a:off x="3307148" y="3581385"/>
          <a:ext cx="1582102" cy="303386"/>
        </a:xfrm>
        <a:prstGeom prst="rect">
          <a:avLst/>
        </a:prstGeom>
        <a:gradFill rotWithShape="0">
          <a:gsLst>
            <a:gs pos="0">
              <a:schemeClr val="bg1"/>
            </a:gs>
            <a:gs pos="100000">
              <a:srgbClr val="7030A0"/>
            </a:gs>
          </a:gsLst>
          <a:lin ang="5400000" scaled="1"/>
        </a:gradFill>
        <a:ln w="12700" cap="flat" cmpd="sng" algn="ctr">
          <a:solidFill>
            <a:srgbClr val="5B9BD5">
              <a:hueOff val="-6758543"/>
              <a:satOff val="-17419"/>
              <a:lumOff val="-11765"/>
              <a:alphaOff val="0"/>
            </a:srgbClr>
          </a:solidFill>
          <a:prstDash val="solid"/>
          <a:miter lim="800000"/>
        </a:ln>
        <a:effectLst/>
      </dgm:spPr>
      <dgm:t>
        <a:bodyPr/>
        <a:lstStyle/>
        <a:p>
          <a:pPr>
            <a:buNone/>
          </a:pPr>
          <a:r>
            <a:rPr lang="en-US">
              <a:solidFill>
                <a:sysClr val="windowText" lastClr="000000">
                  <a:hueOff val="0"/>
                  <a:satOff val="0"/>
                  <a:lumOff val="0"/>
                  <a:alphaOff val="0"/>
                </a:sysClr>
              </a:solidFill>
              <a:latin typeface="Calibri" panose="020F0502020204030204"/>
              <a:ea typeface="+mn-ea"/>
              <a:cs typeface="+mn-cs"/>
            </a:rPr>
            <a:t>Indepedent Contractor</a:t>
          </a:r>
        </a:p>
      </dgm:t>
    </dgm:pt>
    <dgm:pt modelId="{DE11BC71-043D-4882-AC04-9E6F155B6DB5}" type="parTrans" cxnId="{C53F851C-F832-4B79-9A8F-81218697130C}">
      <dgm:prSet/>
      <dgm:spPr>
        <a:xfrm>
          <a:off x="2655305" y="911587"/>
          <a:ext cx="1179210" cy="1961896"/>
        </a:xfrm>
        <a:custGeom>
          <a:avLst/>
          <a:gdLst/>
          <a:ahLst/>
          <a:cxnLst/>
          <a:rect l="0" t="0" r="0" b="0"/>
          <a:pathLst>
            <a:path>
              <a:moveTo>
                <a:pt x="0" y="0"/>
              </a:moveTo>
              <a:lnTo>
                <a:pt x="0" y="1749526"/>
              </a:lnTo>
              <a:lnTo>
                <a:pt x="1179210" y="1749526"/>
              </a:lnTo>
              <a:lnTo>
                <a:pt x="1179210" y="19618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0CA3C45D-BC5C-4F85-B200-AFB89646433D}" type="pres">
      <dgm:prSet presAssocID="{EBAB009C-9D18-4F14-9772-BEA18D276DBC}" presName="hierChild1" presStyleCnt="0">
        <dgm:presLayoutVars>
          <dgm:orgChart val="1"/>
          <dgm:chPref val="1"/>
          <dgm:dir/>
          <dgm:animOne val="branch"/>
          <dgm:animLvl val="lvl"/>
          <dgm:resizeHandles/>
        </dgm:presLayoutVars>
      </dgm:prSet>
      <dgm:spPr/>
    </dgm:pt>
    <dgm:pt modelId="{BC4CB30B-A65B-4DEB-8B86-981363401B58}" type="pres">
      <dgm:prSet presAssocID="{A2BA288C-6A27-4D36-8D27-1801DB91CA93}" presName="hierRoot1" presStyleCnt="0">
        <dgm:presLayoutVars>
          <dgm:hierBranch val="init"/>
        </dgm:presLayoutVars>
      </dgm:prSet>
      <dgm:spPr/>
    </dgm:pt>
    <dgm:pt modelId="{81409856-E4AA-4E3B-A0E7-417EE8EB23DF}" type="pres">
      <dgm:prSet presAssocID="{A2BA288C-6A27-4D36-8D27-1801DB91CA93}" presName="rootComposite1" presStyleCnt="0"/>
      <dgm:spPr/>
    </dgm:pt>
    <dgm:pt modelId="{229D8006-49FA-4A3F-9DCE-4B0C9849A6FE}" type="pres">
      <dgm:prSet presAssocID="{A2BA288C-6A27-4D36-8D27-1801DB91CA93}" presName="rootText1" presStyleLbl="node0" presStyleIdx="0" presStyleCnt="1">
        <dgm:presLayoutVars>
          <dgm:chMax/>
          <dgm:chPref val="3"/>
        </dgm:presLayoutVars>
      </dgm:prSet>
      <dgm:spPr/>
    </dgm:pt>
    <dgm:pt modelId="{891F4799-930A-4016-9D62-796BFF7267E6}" type="pres">
      <dgm:prSet presAssocID="{A2BA288C-6A27-4D36-8D27-1801DB91CA93}" presName="titleText1" presStyleLbl="fgAcc0" presStyleIdx="0" presStyleCnt="1">
        <dgm:presLayoutVars>
          <dgm:chMax val="0"/>
          <dgm:chPref val="0"/>
        </dgm:presLayoutVars>
      </dgm:prSet>
      <dgm:spPr/>
    </dgm:pt>
    <dgm:pt modelId="{42FD4EEE-56FF-4EA0-8C5E-D64337407CF6}" type="pres">
      <dgm:prSet presAssocID="{A2BA288C-6A27-4D36-8D27-1801DB91CA93}" presName="rootConnector1" presStyleLbl="node1" presStyleIdx="0" presStyleCnt="2"/>
      <dgm:spPr/>
    </dgm:pt>
    <dgm:pt modelId="{500BBA1F-F949-4712-9194-B5A906A7F47B}" type="pres">
      <dgm:prSet presAssocID="{A2BA288C-6A27-4D36-8D27-1801DB91CA93}" presName="hierChild2" presStyleCnt="0"/>
      <dgm:spPr/>
    </dgm:pt>
    <dgm:pt modelId="{A85CD9B8-D3C3-4E97-B732-8B6F3BA2ADE9}" type="pres">
      <dgm:prSet presAssocID="{41CF61E2-98A7-4B36-806F-693D1E99F57E}" presName="Name37" presStyleLbl="parChTrans1D2" presStyleIdx="0" presStyleCnt="4"/>
      <dgm:spPr/>
    </dgm:pt>
    <dgm:pt modelId="{7A8E32D7-C427-415C-B93F-42544FB0FD61}" type="pres">
      <dgm:prSet presAssocID="{25880853-DD4C-4B48-8370-9E50BF28B47A}" presName="hierRoot2" presStyleCnt="0">
        <dgm:presLayoutVars>
          <dgm:hierBranch val="init"/>
        </dgm:presLayoutVars>
      </dgm:prSet>
      <dgm:spPr/>
    </dgm:pt>
    <dgm:pt modelId="{2300118C-945D-4954-981E-37DC7E581AF4}" type="pres">
      <dgm:prSet presAssocID="{25880853-DD4C-4B48-8370-9E50BF28B47A}" presName="rootComposite" presStyleCnt="0"/>
      <dgm:spPr/>
    </dgm:pt>
    <dgm:pt modelId="{3AC2C2EB-1B39-4940-96B1-E82CEFA2EF3F}" type="pres">
      <dgm:prSet presAssocID="{25880853-DD4C-4B48-8370-9E50BF28B47A}" presName="rootText" presStyleLbl="node1" presStyleIdx="0" presStyleCnt="2">
        <dgm:presLayoutVars>
          <dgm:chMax/>
          <dgm:chPref val="3"/>
        </dgm:presLayoutVars>
      </dgm:prSet>
      <dgm:spPr/>
    </dgm:pt>
    <dgm:pt modelId="{6A78155D-BFA1-472F-9529-D98A1A5118FA}" type="pres">
      <dgm:prSet presAssocID="{25880853-DD4C-4B48-8370-9E50BF28B47A}" presName="titleText2" presStyleLbl="fgAcc1" presStyleIdx="0" presStyleCnt="2">
        <dgm:presLayoutVars>
          <dgm:chMax val="0"/>
          <dgm:chPref val="0"/>
        </dgm:presLayoutVars>
      </dgm:prSet>
      <dgm:spPr/>
    </dgm:pt>
    <dgm:pt modelId="{57C283F2-7C83-47FD-B2CC-20284AA861FC}" type="pres">
      <dgm:prSet presAssocID="{25880853-DD4C-4B48-8370-9E50BF28B47A}" presName="rootConnector" presStyleLbl="node2" presStyleIdx="0" presStyleCnt="0"/>
      <dgm:spPr/>
    </dgm:pt>
    <dgm:pt modelId="{9CB9DED6-1F2F-4582-80C3-E95289AF801E}" type="pres">
      <dgm:prSet presAssocID="{25880853-DD4C-4B48-8370-9E50BF28B47A}" presName="hierChild4" presStyleCnt="0"/>
      <dgm:spPr/>
    </dgm:pt>
    <dgm:pt modelId="{0AD4E689-E529-42AE-B8CF-0FC8246CBB36}" type="pres">
      <dgm:prSet presAssocID="{25880853-DD4C-4B48-8370-9E50BF28B47A}" presName="hierChild5" presStyleCnt="0"/>
      <dgm:spPr/>
    </dgm:pt>
    <dgm:pt modelId="{CF399E19-3EBD-4A39-BFBA-259C69737A66}" type="pres">
      <dgm:prSet presAssocID="{DE11BC71-043D-4882-AC04-9E6F155B6DB5}" presName="Name37" presStyleLbl="parChTrans1D2" presStyleIdx="1" presStyleCnt="4"/>
      <dgm:spPr/>
    </dgm:pt>
    <dgm:pt modelId="{7165B799-F303-49AF-9B7F-08FF53EDB166}" type="pres">
      <dgm:prSet presAssocID="{58F5B278-0612-4F3C-B72C-18371AD537E4}" presName="hierRoot2" presStyleCnt="0">
        <dgm:presLayoutVars>
          <dgm:hierBranch val="init"/>
        </dgm:presLayoutVars>
      </dgm:prSet>
      <dgm:spPr/>
    </dgm:pt>
    <dgm:pt modelId="{620FEE33-EBE7-4C4A-932B-FD68DEECA83F}" type="pres">
      <dgm:prSet presAssocID="{58F5B278-0612-4F3C-B72C-18371AD537E4}" presName="rootComposite" presStyleCnt="0"/>
      <dgm:spPr/>
    </dgm:pt>
    <dgm:pt modelId="{145F55E7-1E69-4C84-BA4F-7D68A1B3CBAB}" type="pres">
      <dgm:prSet presAssocID="{58F5B278-0612-4F3C-B72C-18371AD537E4}" presName="rootText" presStyleLbl="node1" presStyleIdx="1" presStyleCnt="2">
        <dgm:presLayoutVars>
          <dgm:chMax/>
          <dgm:chPref val="3"/>
        </dgm:presLayoutVars>
      </dgm:prSet>
      <dgm:spPr/>
    </dgm:pt>
    <dgm:pt modelId="{40EC3ED3-11E9-47D2-AD75-1B690990E77B}" type="pres">
      <dgm:prSet presAssocID="{58F5B278-0612-4F3C-B72C-18371AD537E4}" presName="titleText2" presStyleLbl="fgAcc1" presStyleIdx="1" presStyleCnt="2">
        <dgm:presLayoutVars>
          <dgm:chMax val="0"/>
          <dgm:chPref val="0"/>
        </dgm:presLayoutVars>
      </dgm:prSet>
      <dgm:spPr/>
    </dgm:pt>
    <dgm:pt modelId="{E3E5696D-C151-4C15-8148-10455680E4F9}" type="pres">
      <dgm:prSet presAssocID="{58F5B278-0612-4F3C-B72C-18371AD537E4}" presName="rootConnector" presStyleLbl="node2" presStyleIdx="0" presStyleCnt="0"/>
      <dgm:spPr/>
    </dgm:pt>
    <dgm:pt modelId="{73A16E9C-A92C-4E3C-A246-FA45A77EAFDC}" type="pres">
      <dgm:prSet presAssocID="{58F5B278-0612-4F3C-B72C-18371AD537E4}" presName="hierChild4" presStyleCnt="0"/>
      <dgm:spPr/>
    </dgm:pt>
    <dgm:pt modelId="{AB9B1A9F-A003-4453-8EE8-53E6C8291AEC}" type="pres">
      <dgm:prSet presAssocID="{58F5B278-0612-4F3C-B72C-18371AD537E4}" presName="hierChild5" presStyleCnt="0"/>
      <dgm:spPr/>
    </dgm:pt>
    <dgm:pt modelId="{2892881C-93B6-42F5-AF4C-D72AC5BD205F}" type="pres">
      <dgm:prSet presAssocID="{A2BA288C-6A27-4D36-8D27-1801DB91CA93}" presName="hierChild3" presStyleCnt="0"/>
      <dgm:spPr/>
    </dgm:pt>
    <dgm:pt modelId="{36652561-8F7F-4D8E-B343-55EC1256B7BC}" type="pres">
      <dgm:prSet presAssocID="{E90AF068-9624-4DB6-84C7-7E45EEE19E24}" presName="Name96" presStyleLbl="parChTrans1D2" presStyleIdx="2" presStyleCnt="4"/>
      <dgm:spPr/>
    </dgm:pt>
    <dgm:pt modelId="{B81FAF42-9154-45C0-81E8-AA637714E75F}" type="pres">
      <dgm:prSet presAssocID="{E21E0EF7-9C8D-4957-A905-FE180DB7A7D2}" presName="hierRoot3" presStyleCnt="0">
        <dgm:presLayoutVars>
          <dgm:hierBranch val="init"/>
        </dgm:presLayoutVars>
      </dgm:prSet>
      <dgm:spPr/>
    </dgm:pt>
    <dgm:pt modelId="{60885A21-9289-41F9-BA94-D790113D5E80}" type="pres">
      <dgm:prSet presAssocID="{E21E0EF7-9C8D-4957-A905-FE180DB7A7D2}" presName="rootComposite3" presStyleCnt="0"/>
      <dgm:spPr/>
    </dgm:pt>
    <dgm:pt modelId="{1B0B7B83-146C-4170-9EBA-CB514B2E2519}" type="pres">
      <dgm:prSet presAssocID="{E21E0EF7-9C8D-4957-A905-FE180DB7A7D2}" presName="rootText3" presStyleLbl="asst1" presStyleIdx="0" presStyleCnt="2">
        <dgm:presLayoutVars>
          <dgm:chPref val="3"/>
        </dgm:presLayoutVars>
      </dgm:prSet>
      <dgm:spPr/>
    </dgm:pt>
    <dgm:pt modelId="{11763230-FA7F-4414-BD8B-8BCF89E6F50C}" type="pres">
      <dgm:prSet presAssocID="{E21E0EF7-9C8D-4957-A905-FE180DB7A7D2}" presName="titleText3" presStyleLbl="fgAcc2" presStyleIdx="0" presStyleCnt="2">
        <dgm:presLayoutVars>
          <dgm:chMax val="0"/>
          <dgm:chPref val="0"/>
        </dgm:presLayoutVars>
      </dgm:prSet>
      <dgm:spPr/>
    </dgm:pt>
    <dgm:pt modelId="{D41D2C6F-F21D-4CFE-86B6-78A2A83A25FD}" type="pres">
      <dgm:prSet presAssocID="{E21E0EF7-9C8D-4957-A905-FE180DB7A7D2}" presName="rootConnector3" presStyleLbl="asst1" presStyleIdx="0" presStyleCnt="2"/>
      <dgm:spPr/>
    </dgm:pt>
    <dgm:pt modelId="{1DBDDADA-41F8-4953-A79F-F793CA7691DB}" type="pres">
      <dgm:prSet presAssocID="{E21E0EF7-9C8D-4957-A905-FE180DB7A7D2}" presName="hierChild6" presStyleCnt="0"/>
      <dgm:spPr/>
    </dgm:pt>
    <dgm:pt modelId="{3F18AFEE-9119-424E-B8CE-E7E7DC45A152}" type="pres">
      <dgm:prSet presAssocID="{E21E0EF7-9C8D-4957-A905-FE180DB7A7D2}" presName="hierChild7" presStyleCnt="0"/>
      <dgm:spPr/>
    </dgm:pt>
    <dgm:pt modelId="{0D4CEC5D-5937-466E-A6FD-B5F1779B6850}" type="pres">
      <dgm:prSet presAssocID="{3DA695E9-4C89-45F5-B84B-F3D01C7CACB5}" presName="Name96" presStyleLbl="parChTrans1D2" presStyleIdx="3" presStyleCnt="4"/>
      <dgm:spPr/>
    </dgm:pt>
    <dgm:pt modelId="{90DE9762-96B6-4F68-9299-DC76A037E5DE}" type="pres">
      <dgm:prSet presAssocID="{BD75454B-7C98-4FE6-887C-B2B7D64A7318}" presName="hierRoot3" presStyleCnt="0">
        <dgm:presLayoutVars>
          <dgm:hierBranch/>
        </dgm:presLayoutVars>
      </dgm:prSet>
      <dgm:spPr/>
    </dgm:pt>
    <dgm:pt modelId="{ED0E76D2-92F0-4B73-8E3B-C3184358E232}" type="pres">
      <dgm:prSet presAssocID="{BD75454B-7C98-4FE6-887C-B2B7D64A7318}" presName="rootComposite3" presStyleCnt="0"/>
      <dgm:spPr/>
    </dgm:pt>
    <dgm:pt modelId="{58A3CF91-6F5D-4F29-96C3-C695EC61407C}" type="pres">
      <dgm:prSet presAssocID="{BD75454B-7C98-4FE6-887C-B2B7D64A7318}" presName="rootText3" presStyleLbl="asst1" presStyleIdx="1" presStyleCnt="2">
        <dgm:presLayoutVars>
          <dgm:chPref val="3"/>
        </dgm:presLayoutVars>
      </dgm:prSet>
      <dgm:spPr/>
    </dgm:pt>
    <dgm:pt modelId="{00594577-AF9C-439B-A137-4210F420EA5D}" type="pres">
      <dgm:prSet presAssocID="{BD75454B-7C98-4FE6-887C-B2B7D64A7318}" presName="titleText3" presStyleLbl="fgAcc2" presStyleIdx="1" presStyleCnt="2">
        <dgm:presLayoutVars>
          <dgm:chMax val="0"/>
          <dgm:chPref val="0"/>
        </dgm:presLayoutVars>
      </dgm:prSet>
      <dgm:spPr/>
    </dgm:pt>
    <dgm:pt modelId="{D4ADAA37-6CA5-4852-8EFA-B8B724EE93AF}" type="pres">
      <dgm:prSet presAssocID="{BD75454B-7C98-4FE6-887C-B2B7D64A7318}" presName="rootConnector3" presStyleLbl="asst1" presStyleIdx="1" presStyleCnt="2"/>
      <dgm:spPr/>
    </dgm:pt>
    <dgm:pt modelId="{400F2DFB-F24F-425A-966D-E674EC961589}" type="pres">
      <dgm:prSet presAssocID="{BD75454B-7C98-4FE6-887C-B2B7D64A7318}" presName="hierChild6" presStyleCnt="0"/>
      <dgm:spPr/>
    </dgm:pt>
    <dgm:pt modelId="{05E961D2-0320-4EB8-8FD7-09F85737BD22}" type="pres">
      <dgm:prSet presAssocID="{BD75454B-7C98-4FE6-887C-B2B7D64A7318}" presName="hierChild7" presStyleCnt="0"/>
      <dgm:spPr/>
    </dgm:pt>
  </dgm:ptLst>
  <dgm:cxnLst>
    <dgm:cxn modelId="{DE080E03-FFBD-48E8-A2E7-DAD4C26409CD}" type="presOf" srcId="{A2BA288C-6A27-4D36-8D27-1801DB91CA93}" destId="{229D8006-49FA-4A3F-9DCE-4B0C9849A6FE}" srcOrd="0" destOrd="0" presId="urn:microsoft.com/office/officeart/2008/layout/NameandTitleOrganizationalChart"/>
    <dgm:cxn modelId="{E27B290E-C4EB-4D83-8210-4CA0B0D062E0}" srcId="{A2BA288C-6A27-4D36-8D27-1801DB91CA93}" destId="{BD75454B-7C98-4FE6-887C-B2B7D64A7318}" srcOrd="2" destOrd="0" parTransId="{3DA695E9-4C89-45F5-B84B-F3D01C7CACB5}" sibTransId="{5687468D-50D5-4B2C-93F0-08B53555D441}"/>
    <dgm:cxn modelId="{D3E40516-D649-4B86-9BE1-BC7DE9C82E43}" srcId="{A2BA288C-6A27-4D36-8D27-1801DB91CA93}" destId="{25880853-DD4C-4B48-8370-9E50BF28B47A}" srcOrd="1" destOrd="0" parTransId="{41CF61E2-98A7-4B36-806F-693D1E99F57E}" sibTransId="{391C9179-F972-417E-AA19-8823D6FCBEEF}"/>
    <dgm:cxn modelId="{C53F851C-F832-4B79-9A8F-81218697130C}" srcId="{A2BA288C-6A27-4D36-8D27-1801DB91CA93}" destId="{58F5B278-0612-4F3C-B72C-18371AD537E4}" srcOrd="3" destOrd="0" parTransId="{DE11BC71-043D-4882-AC04-9E6F155B6DB5}" sibTransId="{8A15EDB8-CF5B-4789-B046-E8357FEB36E1}"/>
    <dgm:cxn modelId="{D4C60725-FEA4-4F7C-845F-D920C0A7554F}" type="presOf" srcId="{BD75454B-7C98-4FE6-887C-B2B7D64A7318}" destId="{58A3CF91-6F5D-4F29-96C3-C695EC61407C}" srcOrd="0" destOrd="0" presId="urn:microsoft.com/office/officeart/2008/layout/NameandTitleOrganizationalChart"/>
    <dgm:cxn modelId="{C4739527-9629-4D62-A3E0-1B4DF5E1A861}" type="presOf" srcId="{8A15EDB8-CF5B-4789-B046-E8357FEB36E1}" destId="{40EC3ED3-11E9-47D2-AD75-1B690990E77B}" srcOrd="0" destOrd="0" presId="urn:microsoft.com/office/officeart/2008/layout/NameandTitleOrganizationalChart"/>
    <dgm:cxn modelId="{46FB3E34-6B7F-4A90-A2B4-F74A036FCF0E}" type="presOf" srcId="{EBAB009C-9D18-4F14-9772-BEA18D276DBC}" destId="{0CA3C45D-BC5C-4F85-B200-AFB89646433D}" srcOrd="0" destOrd="0" presId="urn:microsoft.com/office/officeart/2008/layout/NameandTitleOrganizationalChart"/>
    <dgm:cxn modelId="{769C653D-7D49-4CCC-8B35-76E9EF738CCD}" srcId="{EBAB009C-9D18-4F14-9772-BEA18D276DBC}" destId="{A2BA288C-6A27-4D36-8D27-1801DB91CA93}" srcOrd="0" destOrd="0" parTransId="{D533C9DF-42EA-4A1F-AFAB-38DBAAABCF58}" sibTransId="{336CA572-6B89-42BB-9E16-7AF0186C88E0}"/>
    <dgm:cxn modelId="{22C9D95C-FB7E-45C9-83DB-A425AA55E109}" type="presOf" srcId="{336CA572-6B89-42BB-9E16-7AF0186C88E0}" destId="{891F4799-930A-4016-9D62-796BFF7267E6}" srcOrd="0" destOrd="0" presId="urn:microsoft.com/office/officeart/2008/layout/NameandTitleOrganizationalChart"/>
    <dgm:cxn modelId="{1C0E8C42-56E9-4D20-A737-EB22260B0BE5}" type="presOf" srcId="{E90AF068-9624-4DB6-84C7-7E45EEE19E24}" destId="{36652561-8F7F-4D8E-B343-55EC1256B7BC}" srcOrd="0" destOrd="0" presId="urn:microsoft.com/office/officeart/2008/layout/NameandTitleOrganizationalChart"/>
    <dgm:cxn modelId="{39E33C4B-A502-4849-A178-E520CB3027A0}" type="presOf" srcId="{58F5B278-0612-4F3C-B72C-18371AD537E4}" destId="{E3E5696D-C151-4C15-8148-10455680E4F9}" srcOrd="1" destOrd="0" presId="urn:microsoft.com/office/officeart/2008/layout/NameandTitleOrganizationalChart"/>
    <dgm:cxn modelId="{D12F244E-9317-48B4-AEF9-E287A8C8942B}" type="presOf" srcId="{41CF61E2-98A7-4B36-806F-693D1E99F57E}" destId="{A85CD9B8-D3C3-4E97-B732-8B6F3BA2ADE9}" srcOrd="0" destOrd="0" presId="urn:microsoft.com/office/officeart/2008/layout/NameandTitleOrganizationalChart"/>
    <dgm:cxn modelId="{5CF2E44E-F3BE-4AE6-BF31-E53320C529AA}" type="presOf" srcId="{DE11BC71-043D-4882-AC04-9E6F155B6DB5}" destId="{CF399E19-3EBD-4A39-BFBA-259C69737A66}" srcOrd="0" destOrd="0" presId="urn:microsoft.com/office/officeart/2008/layout/NameandTitleOrganizationalChart"/>
    <dgm:cxn modelId="{C0CE9E52-AD7F-4412-A60D-EF1EF61F8448}" type="presOf" srcId="{1702105F-002A-4B9F-BB63-A55AECFCF2CD}" destId="{11763230-FA7F-4414-BD8B-8BCF89E6F50C}" srcOrd="0" destOrd="0" presId="urn:microsoft.com/office/officeart/2008/layout/NameandTitleOrganizationalChart"/>
    <dgm:cxn modelId="{8680D789-97AD-416D-BE7F-30FF0E3CBAC1}" type="presOf" srcId="{E21E0EF7-9C8D-4957-A905-FE180DB7A7D2}" destId="{D41D2C6F-F21D-4CFE-86B6-78A2A83A25FD}" srcOrd="1" destOrd="0" presId="urn:microsoft.com/office/officeart/2008/layout/NameandTitleOrganizationalChart"/>
    <dgm:cxn modelId="{4B112990-ECD4-4947-866A-22BAB98D54DC}" type="presOf" srcId="{3DA695E9-4C89-45F5-B84B-F3D01C7CACB5}" destId="{0D4CEC5D-5937-466E-A6FD-B5F1779B6850}" srcOrd="0" destOrd="0" presId="urn:microsoft.com/office/officeart/2008/layout/NameandTitleOrganizationalChart"/>
    <dgm:cxn modelId="{1714FA93-014F-4129-94C3-E896D2DB0E1E}" type="presOf" srcId="{E21E0EF7-9C8D-4957-A905-FE180DB7A7D2}" destId="{1B0B7B83-146C-4170-9EBA-CB514B2E2519}" srcOrd="0" destOrd="0" presId="urn:microsoft.com/office/officeart/2008/layout/NameandTitleOrganizationalChart"/>
    <dgm:cxn modelId="{45F513A8-B4FF-4A44-82E2-C47700C9F955}" type="presOf" srcId="{25880853-DD4C-4B48-8370-9E50BF28B47A}" destId="{3AC2C2EB-1B39-4940-96B1-E82CEFA2EF3F}" srcOrd="0" destOrd="0" presId="urn:microsoft.com/office/officeart/2008/layout/NameandTitleOrganizationalChart"/>
    <dgm:cxn modelId="{6A47E5B0-430E-4FF3-8AC1-4D05D0CD890F}" type="presOf" srcId="{5687468D-50D5-4B2C-93F0-08B53555D441}" destId="{00594577-AF9C-439B-A137-4210F420EA5D}" srcOrd="0" destOrd="0" presId="urn:microsoft.com/office/officeart/2008/layout/NameandTitleOrganizationalChart"/>
    <dgm:cxn modelId="{F4F80BC6-CA84-4388-AAF7-41E63C0C16F6}" type="presOf" srcId="{25880853-DD4C-4B48-8370-9E50BF28B47A}" destId="{57C283F2-7C83-47FD-B2CC-20284AA861FC}" srcOrd="1" destOrd="0" presId="urn:microsoft.com/office/officeart/2008/layout/NameandTitleOrganizationalChart"/>
    <dgm:cxn modelId="{D492A6CC-2A90-49AC-B31F-06A3F6E887BC}" type="presOf" srcId="{BD75454B-7C98-4FE6-887C-B2B7D64A7318}" destId="{D4ADAA37-6CA5-4852-8EFA-B8B724EE93AF}" srcOrd="1" destOrd="0" presId="urn:microsoft.com/office/officeart/2008/layout/NameandTitleOrganizationalChart"/>
    <dgm:cxn modelId="{B0A564D0-8588-44B1-A712-EF4AAD12815E}" type="presOf" srcId="{A2BA288C-6A27-4D36-8D27-1801DB91CA93}" destId="{42FD4EEE-56FF-4EA0-8C5E-D64337407CF6}" srcOrd="1" destOrd="0" presId="urn:microsoft.com/office/officeart/2008/layout/NameandTitleOrganizationalChart"/>
    <dgm:cxn modelId="{9E57C2D6-57B1-4037-9B98-CB97E5FD4118}" type="presOf" srcId="{391C9179-F972-417E-AA19-8823D6FCBEEF}" destId="{6A78155D-BFA1-472F-9529-D98A1A5118FA}" srcOrd="0" destOrd="0" presId="urn:microsoft.com/office/officeart/2008/layout/NameandTitleOrganizationalChart"/>
    <dgm:cxn modelId="{C076EFEB-9DDA-48D7-A811-05EAC0B193DF}" type="presOf" srcId="{58F5B278-0612-4F3C-B72C-18371AD537E4}" destId="{145F55E7-1E69-4C84-BA4F-7D68A1B3CBAB}" srcOrd="0" destOrd="0" presId="urn:microsoft.com/office/officeart/2008/layout/NameandTitleOrganizationalChart"/>
    <dgm:cxn modelId="{5FBA7FFE-07CC-44A7-B918-5CC53973F008}" srcId="{A2BA288C-6A27-4D36-8D27-1801DB91CA93}" destId="{E21E0EF7-9C8D-4957-A905-FE180DB7A7D2}" srcOrd="0" destOrd="0" parTransId="{E90AF068-9624-4DB6-84C7-7E45EEE19E24}" sibTransId="{1702105F-002A-4B9F-BB63-A55AECFCF2CD}"/>
    <dgm:cxn modelId="{B71B1BC3-BC47-4260-8F86-DFF1711AE271}" type="presParOf" srcId="{0CA3C45D-BC5C-4F85-B200-AFB89646433D}" destId="{BC4CB30B-A65B-4DEB-8B86-981363401B58}" srcOrd="0" destOrd="0" presId="urn:microsoft.com/office/officeart/2008/layout/NameandTitleOrganizationalChart"/>
    <dgm:cxn modelId="{B86C8DB7-E11B-4EC5-87D1-4968B49226EF}" type="presParOf" srcId="{BC4CB30B-A65B-4DEB-8B86-981363401B58}" destId="{81409856-E4AA-4E3B-A0E7-417EE8EB23DF}" srcOrd="0" destOrd="0" presId="urn:microsoft.com/office/officeart/2008/layout/NameandTitleOrganizationalChart"/>
    <dgm:cxn modelId="{86C811B5-1591-4AAA-B815-DE93DCE16C8D}" type="presParOf" srcId="{81409856-E4AA-4E3B-A0E7-417EE8EB23DF}" destId="{229D8006-49FA-4A3F-9DCE-4B0C9849A6FE}" srcOrd="0" destOrd="0" presId="urn:microsoft.com/office/officeart/2008/layout/NameandTitleOrganizationalChart"/>
    <dgm:cxn modelId="{CEDB455A-9819-4895-998F-B78EFE24D1C0}" type="presParOf" srcId="{81409856-E4AA-4E3B-A0E7-417EE8EB23DF}" destId="{891F4799-930A-4016-9D62-796BFF7267E6}" srcOrd="1" destOrd="0" presId="urn:microsoft.com/office/officeart/2008/layout/NameandTitleOrganizationalChart"/>
    <dgm:cxn modelId="{87062F78-75B6-469B-BCC5-345CD832893B}" type="presParOf" srcId="{81409856-E4AA-4E3B-A0E7-417EE8EB23DF}" destId="{42FD4EEE-56FF-4EA0-8C5E-D64337407CF6}" srcOrd="2" destOrd="0" presId="urn:microsoft.com/office/officeart/2008/layout/NameandTitleOrganizationalChart"/>
    <dgm:cxn modelId="{2D8F23C4-8E2B-4304-AEAF-369C180B7797}" type="presParOf" srcId="{BC4CB30B-A65B-4DEB-8B86-981363401B58}" destId="{500BBA1F-F949-4712-9194-B5A906A7F47B}" srcOrd="1" destOrd="0" presId="urn:microsoft.com/office/officeart/2008/layout/NameandTitleOrganizationalChart"/>
    <dgm:cxn modelId="{2D555323-AA61-4E29-93C2-AC69E0AF72C2}" type="presParOf" srcId="{500BBA1F-F949-4712-9194-B5A906A7F47B}" destId="{A85CD9B8-D3C3-4E97-B732-8B6F3BA2ADE9}" srcOrd="0" destOrd="0" presId="urn:microsoft.com/office/officeart/2008/layout/NameandTitleOrganizationalChart"/>
    <dgm:cxn modelId="{61D5083F-9FFF-4BD0-AD69-903EC6AF9A5A}" type="presParOf" srcId="{500BBA1F-F949-4712-9194-B5A906A7F47B}" destId="{7A8E32D7-C427-415C-B93F-42544FB0FD61}" srcOrd="1" destOrd="0" presId="urn:microsoft.com/office/officeart/2008/layout/NameandTitleOrganizationalChart"/>
    <dgm:cxn modelId="{3BB40227-1EDD-40E4-932F-0AD6A4379966}" type="presParOf" srcId="{7A8E32D7-C427-415C-B93F-42544FB0FD61}" destId="{2300118C-945D-4954-981E-37DC7E581AF4}" srcOrd="0" destOrd="0" presId="urn:microsoft.com/office/officeart/2008/layout/NameandTitleOrganizationalChart"/>
    <dgm:cxn modelId="{16860AE2-6D3F-4714-863D-F6CCA8D2DDCB}" type="presParOf" srcId="{2300118C-945D-4954-981E-37DC7E581AF4}" destId="{3AC2C2EB-1B39-4940-96B1-E82CEFA2EF3F}" srcOrd="0" destOrd="0" presId="urn:microsoft.com/office/officeart/2008/layout/NameandTitleOrganizationalChart"/>
    <dgm:cxn modelId="{2DFCCBF4-8438-4192-9CDC-466F8C02D27E}" type="presParOf" srcId="{2300118C-945D-4954-981E-37DC7E581AF4}" destId="{6A78155D-BFA1-472F-9529-D98A1A5118FA}" srcOrd="1" destOrd="0" presId="urn:microsoft.com/office/officeart/2008/layout/NameandTitleOrganizationalChart"/>
    <dgm:cxn modelId="{68871290-616F-42AB-BB9E-43A37CDF8039}" type="presParOf" srcId="{2300118C-945D-4954-981E-37DC7E581AF4}" destId="{57C283F2-7C83-47FD-B2CC-20284AA861FC}" srcOrd="2" destOrd="0" presId="urn:microsoft.com/office/officeart/2008/layout/NameandTitleOrganizationalChart"/>
    <dgm:cxn modelId="{1C0BD9AF-6592-4430-9A42-77E3CFFDD832}" type="presParOf" srcId="{7A8E32D7-C427-415C-B93F-42544FB0FD61}" destId="{9CB9DED6-1F2F-4582-80C3-E95289AF801E}" srcOrd="1" destOrd="0" presId="urn:microsoft.com/office/officeart/2008/layout/NameandTitleOrganizationalChart"/>
    <dgm:cxn modelId="{B8B3A56E-9C24-4496-9CFE-1872BC3309AE}" type="presParOf" srcId="{7A8E32D7-C427-415C-B93F-42544FB0FD61}" destId="{0AD4E689-E529-42AE-B8CF-0FC8246CBB36}" srcOrd="2" destOrd="0" presId="urn:microsoft.com/office/officeart/2008/layout/NameandTitleOrganizationalChart"/>
    <dgm:cxn modelId="{E9509CE9-1A59-4BE3-B41D-8816DA088528}" type="presParOf" srcId="{500BBA1F-F949-4712-9194-B5A906A7F47B}" destId="{CF399E19-3EBD-4A39-BFBA-259C69737A66}" srcOrd="2" destOrd="0" presId="urn:microsoft.com/office/officeart/2008/layout/NameandTitleOrganizationalChart"/>
    <dgm:cxn modelId="{179A4BF0-B47C-4DE2-8E66-7816BD90B60E}" type="presParOf" srcId="{500BBA1F-F949-4712-9194-B5A906A7F47B}" destId="{7165B799-F303-49AF-9B7F-08FF53EDB166}" srcOrd="3" destOrd="0" presId="urn:microsoft.com/office/officeart/2008/layout/NameandTitleOrganizationalChart"/>
    <dgm:cxn modelId="{136BCB77-C11E-44D4-8A8D-D8E3B268C386}" type="presParOf" srcId="{7165B799-F303-49AF-9B7F-08FF53EDB166}" destId="{620FEE33-EBE7-4C4A-932B-FD68DEECA83F}" srcOrd="0" destOrd="0" presId="urn:microsoft.com/office/officeart/2008/layout/NameandTitleOrganizationalChart"/>
    <dgm:cxn modelId="{31FD721F-F0E6-46DA-AC67-7A2BE6B19028}" type="presParOf" srcId="{620FEE33-EBE7-4C4A-932B-FD68DEECA83F}" destId="{145F55E7-1E69-4C84-BA4F-7D68A1B3CBAB}" srcOrd="0" destOrd="0" presId="urn:microsoft.com/office/officeart/2008/layout/NameandTitleOrganizationalChart"/>
    <dgm:cxn modelId="{EF0C2A88-FB22-4D46-B4BE-537CE56BCA17}" type="presParOf" srcId="{620FEE33-EBE7-4C4A-932B-FD68DEECA83F}" destId="{40EC3ED3-11E9-47D2-AD75-1B690990E77B}" srcOrd="1" destOrd="0" presId="urn:microsoft.com/office/officeart/2008/layout/NameandTitleOrganizationalChart"/>
    <dgm:cxn modelId="{2626B0B7-2664-4D84-B710-D1B381DE54DE}" type="presParOf" srcId="{620FEE33-EBE7-4C4A-932B-FD68DEECA83F}" destId="{E3E5696D-C151-4C15-8148-10455680E4F9}" srcOrd="2" destOrd="0" presId="urn:microsoft.com/office/officeart/2008/layout/NameandTitleOrganizationalChart"/>
    <dgm:cxn modelId="{5CE2FD0D-F545-4A53-8CA4-1C5BFA036983}" type="presParOf" srcId="{7165B799-F303-49AF-9B7F-08FF53EDB166}" destId="{73A16E9C-A92C-4E3C-A246-FA45A77EAFDC}" srcOrd="1" destOrd="0" presId="urn:microsoft.com/office/officeart/2008/layout/NameandTitleOrganizationalChart"/>
    <dgm:cxn modelId="{D2D9463E-E817-4E13-9A04-81B8F1493A83}" type="presParOf" srcId="{7165B799-F303-49AF-9B7F-08FF53EDB166}" destId="{AB9B1A9F-A003-4453-8EE8-53E6C8291AEC}" srcOrd="2" destOrd="0" presId="urn:microsoft.com/office/officeart/2008/layout/NameandTitleOrganizationalChart"/>
    <dgm:cxn modelId="{292DCB96-A569-4276-AFEB-8C1917DFBEF3}" type="presParOf" srcId="{BC4CB30B-A65B-4DEB-8B86-981363401B58}" destId="{2892881C-93B6-42F5-AF4C-D72AC5BD205F}" srcOrd="2" destOrd="0" presId="urn:microsoft.com/office/officeart/2008/layout/NameandTitleOrganizationalChart"/>
    <dgm:cxn modelId="{DD1FE2A1-08A1-4722-8404-C8BA7449DAFE}" type="presParOf" srcId="{2892881C-93B6-42F5-AF4C-D72AC5BD205F}" destId="{36652561-8F7F-4D8E-B343-55EC1256B7BC}" srcOrd="0" destOrd="0" presId="urn:microsoft.com/office/officeart/2008/layout/NameandTitleOrganizationalChart"/>
    <dgm:cxn modelId="{93B41109-14FD-4125-9A1C-F8424A3C3F3C}" type="presParOf" srcId="{2892881C-93B6-42F5-AF4C-D72AC5BD205F}" destId="{B81FAF42-9154-45C0-81E8-AA637714E75F}" srcOrd="1" destOrd="0" presId="urn:microsoft.com/office/officeart/2008/layout/NameandTitleOrganizationalChart"/>
    <dgm:cxn modelId="{58FF9CFE-1F89-4D78-BBE5-8DF2781A7910}" type="presParOf" srcId="{B81FAF42-9154-45C0-81E8-AA637714E75F}" destId="{60885A21-9289-41F9-BA94-D790113D5E80}" srcOrd="0" destOrd="0" presId="urn:microsoft.com/office/officeart/2008/layout/NameandTitleOrganizationalChart"/>
    <dgm:cxn modelId="{081C96B3-2BDB-4C2A-AE98-D629EF92C7B4}" type="presParOf" srcId="{60885A21-9289-41F9-BA94-D790113D5E80}" destId="{1B0B7B83-146C-4170-9EBA-CB514B2E2519}" srcOrd="0" destOrd="0" presId="urn:microsoft.com/office/officeart/2008/layout/NameandTitleOrganizationalChart"/>
    <dgm:cxn modelId="{DF0472AA-3644-4DF5-920A-C9FCAA2E95AA}" type="presParOf" srcId="{60885A21-9289-41F9-BA94-D790113D5E80}" destId="{11763230-FA7F-4414-BD8B-8BCF89E6F50C}" srcOrd="1" destOrd="0" presId="urn:microsoft.com/office/officeart/2008/layout/NameandTitleOrganizationalChart"/>
    <dgm:cxn modelId="{D7A20EC7-9DD5-49EF-8EB0-430DAC881E3C}" type="presParOf" srcId="{60885A21-9289-41F9-BA94-D790113D5E80}" destId="{D41D2C6F-F21D-4CFE-86B6-78A2A83A25FD}" srcOrd="2" destOrd="0" presId="urn:microsoft.com/office/officeart/2008/layout/NameandTitleOrganizationalChart"/>
    <dgm:cxn modelId="{7AADF699-C165-45A2-B08B-8A54C0F23235}" type="presParOf" srcId="{B81FAF42-9154-45C0-81E8-AA637714E75F}" destId="{1DBDDADA-41F8-4953-A79F-F793CA7691DB}" srcOrd="1" destOrd="0" presId="urn:microsoft.com/office/officeart/2008/layout/NameandTitleOrganizationalChart"/>
    <dgm:cxn modelId="{D9FCCA33-E328-4333-9E99-E5156F0AE916}" type="presParOf" srcId="{B81FAF42-9154-45C0-81E8-AA637714E75F}" destId="{3F18AFEE-9119-424E-B8CE-E7E7DC45A152}" srcOrd="2" destOrd="0" presId="urn:microsoft.com/office/officeart/2008/layout/NameandTitleOrganizationalChart"/>
    <dgm:cxn modelId="{036B42CD-9F68-4F6D-9231-401119B62A9C}" type="presParOf" srcId="{2892881C-93B6-42F5-AF4C-D72AC5BD205F}" destId="{0D4CEC5D-5937-466E-A6FD-B5F1779B6850}" srcOrd="2" destOrd="0" presId="urn:microsoft.com/office/officeart/2008/layout/NameandTitleOrganizationalChart"/>
    <dgm:cxn modelId="{58871A30-7E6F-4819-8EDD-3C349CFBEE10}" type="presParOf" srcId="{2892881C-93B6-42F5-AF4C-D72AC5BD205F}" destId="{90DE9762-96B6-4F68-9299-DC76A037E5DE}" srcOrd="3" destOrd="0" presId="urn:microsoft.com/office/officeart/2008/layout/NameandTitleOrganizationalChart"/>
    <dgm:cxn modelId="{2AB0D9EE-F824-495A-9A2F-54591B60FE10}" type="presParOf" srcId="{90DE9762-96B6-4F68-9299-DC76A037E5DE}" destId="{ED0E76D2-92F0-4B73-8E3B-C3184358E232}" srcOrd="0" destOrd="0" presId="urn:microsoft.com/office/officeart/2008/layout/NameandTitleOrganizationalChart"/>
    <dgm:cxn modelId="{C59B6ACA-430B-414C-84DC-9CA72AF47D42}" type="presParOf" srcId="{ED0E76D2-92F0-4B73-8E3B-C3184358E232}" destId="{58A3CF91-6F5D-4F29-96C3-C695EC61407C}" srcOrd="0" destOrd="0" presId="urn:microsoft.com/office/officeart/2008/layout/NameandTitleOrganizationalChart"/>
    <dgm:cxn modelId="{BC005463-3702-41D3-8C2F-C1315C8C8694}" type="presParOf" srcId="{ED0E76D2-92F0-4B73-8E3B-C3184358E232}" destId="{00594577-AF9C-439B-A137-4210F420EA5D}" srcOrd="1" destOrd="0" presId="urn:microsoft.com/office/officeart/2008/layout/NameandTitleOrganizationalChart"/>
    <dgm:cxn modelId="{A3446FE5-FA4B-4823-843E-3F3BA0CE7FE1}" type="presParOf" srcId="{ED0E76D2-92F0-4B73-8E3B-C3184358E232}" destId="{D4ADAA37-6CA5-4852-8EFA-B8B724EE93AF}" srcOrd="2" destOrd="0" presId="urn:microsoft.com/office/officeart/2008/layout/NameandTitleOrganizationalChart"/>
    <dgm:cxn modelId="{B651C728-9E70-4149-A00F-4870B532BDB5}" type="presParOf" srcId="{90DE9762-96B6-4F68-9299-DC76A037E5DE}" destId="{400F2DFB-F24F-425A-966D-E674EC961589}" srcOrd="1" destOrd="0" presId="urn:microsoft.com/office/officeart/2008/layout/NameandTitleOrganizationalChart"/>
    <dgm:cxn modelId="{FB225747-65B2-42F1-A9F9-BB52E29A2BDB}" type="presParOf" srcId="{90DE9762-96B6-4F68-9299-DC76A037E5DE}" destId="{05E961D2-0320-4EB8-8FD7-09F85737BD22}" srcOrd="2" destOrd="0" presId="urn:microsoft.com/office/officeart/2008/layout/NameandTitleOrganizationalChar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4CEC5D-5937-466E-A6FD-B5F1779B6850}">
      <dsp:nvSpPr>
        <dsp:cNvPr id="0" name=""/>
        <dsp:cNvSpPr/>
      </dsp:nvSpPr>
      <dsp:spPr>
        <a:xfrm>
          <a:off x="2655305" y="911587"/>
          <a:ext cx="300264" cy="980948"/>
        </a:xfrm>
        <a:custGeom>
          <a:avLst/>
          <a:gdLst/>
          <a:ahLst/>
          <a:cxnLst/>
          <a:rect l="0" t="0" r="0" b="0"/>
          <a:pathLst>
            <a:path>
              <a:moveTo>
                <a:pt x="0" y="0"/>
              </a:moveTo>
              <a:lnTo>
                <a:pt x="0" y="980948"/>
              </a:lnTo>
              <a:lnTo>
                <a:pt x="300264" y="980948"/>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6652561-8F7F-4D8E-B343-55EC1256B7BC}">
      <dsp:nvSpPr>
        <dsp:cNvPr id="0" name=""/>
        <dsp:cNvSpPr/>
      </dsp:nvSpPr>
      <dsp:spPr>
        <a:xfrm>
          <a:off x="2355040" y="911587"/>
          <a:ext cx="300264" cy="980948"/>
        </a:xfrm>
        <a:custGeom>
          <a:avLst/>
          <a:gdLst/>
          <a:ahLst/>
          <a:cxnLst/>
          <a:rect l="0" t="0" r="0" b="0"/>
          <a:pathLst>
            <a:path>
              <a:moveTo>
                <a:pt x="300264" y="0"/>
              </a:moveTo>
              <a:lnTo>
                <a:pt x="300264" y="980948"/>
              </a:lnTo>
              <a:lnTo>
                <a:pt x="0" y="980948"/>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CF399E19-3EBD-4A39-BFBA-259C69737A66}">
      <dsp:nvSpPr>
        <dsp:cNvPr id="0" name=""/>
        <dsp:cNvSpPr/>
      </dsp:nvSpPr>
      <dsp:spPr>
        <a:xfrm>
          <a:off x="2655305" y="911587"/>
          <a:ext cx="1179210" cy="1961896"/>
        </a:xfrm>
        <a:custGeom>
          <a:avLst/>
          <a:gdLst/>
          <a:ahLst/>
          <a:cxnLst/>
          <a:rect l="0" t="0" r="0" b="0"/>
          <a:pathLst>
            <a:path>
              <a:moveTo>
                <a:pt x="0" y="0"/>
              </a:moveTo>
              <a:lnTo>
                <a:pt x="0" y="1749526"/>
              </a:lnTo>
              <a:lnTo>
                <a:pt x="1179210" y="1749526"/>
              </a:lnTo>
              <a:lnTo>
                <a:pt x="1179210" y="19618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A85CD9B8-D3C3-4E97-B732-8B6F3BA2ADE9}">
      <dsp:nvSpPr>
        <dsp:cNvPr id="0" name=""/>
        <dsp:cNvSpPr/>
      </dsp:nvSpPr>
      <dsp:spPr>
        <a:xfrm>
          <a:off x="1476094" y="911587"/>
          <a:ext cx="1179210" cy="1961896"/>
        </a:xfrm>
        <a:custGeom>
          <a:avLst/>
          <a:gdLst/>
          <a:ahLst/>
          <a:cxnLst/>
          <a:rect l="0" t="0" r="0" b="0"/>
          <a:pathLst>
            <a:path>
              <a:moveTo>
                <a:pt x="1179210" y="0"/>
              </a:moveTo>
              <a:lnTo>
                <a:pt x="1179210" y="1749526"/>
              </a:lnTo>
              <a:lnTo>
                <a:pt x="0" y="1749526"/>
              </a:lnTo>
              <a:lnTo>
                <a:pt x="0" y="19618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29D8006-49FA-4A3F-9DCE-4B0C9849A6FE}">
      <dsp:nvSpPr>
        <dsp:cNvPr id="0" name=""/>
        <dsp:cNvSpPr/>
      </dsp:nvSpPr>
      <dsp:spPr>
        <a:xfrm>
          <a:off x="1776359" y="1428"/>
          <a:ext cx="1757891" cy="910158"/>
        </a:xfrm>
        <a:prstGeom prst="rect">
          <a:avLst/>
        </a:prstGeom>
        <a:gradFill rotWithShape="0">
          <a:gsLst>
            <a:gs pos="0">
              <a:schemeClr val="tx1"/>
            </a:gs>
            <a:gs pos="100000">
              <a:srgbClr val="7030A0"/>
            </a:gs>
          </a:gsLst>
          <a:lin ang="5400000" scaled="1"/>
        </a:gradFill>
        <a:ln w="19050" cap="flat" cmpd="sng" algn="ctr">
          <a:solidFill>
            <a:sysClr val="window" lastClr="FFFFFF">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605" tIns="14605" rIns="14605" bIns="128433"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ysClr val="window" lastClr="FFFFFF"/>
              </a:solidFill>
              <a:latin typeface="Calibri" panose="020F0502020204030204"/>
              <a:ea typeface="+mn-ea"/>
              <a:cs typeface="+mn-cs"/>
            </a:rPr>
            <a:t>Owner</a:t>
          </a:r>
        </a:p>
      </dsp:txBody>
      <dsp:txXfrm>
        <a:off x="1776359" y="1428"/>
        <a:ext cx="1757891" cy="910158"/>
      </dsp:txXfrm>
    </dsp:sp>
    <dsp:sp modelId="{891F4799-930A-4016-9D62-796BFF7267E6}">
      <dsp:nvSpPr>
        <dsp:cNvPr id="0" name=""/>
        <dsp:cNvSpPr/>
      </dsp:nvSpPr>
      <dsp:spPr>
        <a:xfrm>
          <a:off x="2127937" y="709329"/>
          <a:ext cx="1582102" cy="303386"/>
        </a:xfrm>
        <a:prstGeom prst="rect">
          <a:avLst/>
        </a:prstGeom>
        <a:gradFill rotWithShape="0">
          <a:gsLst>
            <a:gs pos="0">
              <a:schemeClr val="bg1"/>
            </a:gs>
            <a:gs pos="100000">
              <a:srgbClr val="7030A0"/>
            </a:gs>
          </a:gsLst>
          <a:lin ang="5400000" scaled="1"/>
        </a:gradFill>
        <a:ln w="12700" cap="flat" cmpd="sng" algn="ctr">
          <a:solidFill>
            <a:srgbClr val="FFC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marL="0" lvl="0" indent="0" algn="r" defTabSz="844550">
            <a:lnSpc>
              <a:spcPct val="90000"/>
            </a:lnSpc>
            <a:spcBef>
              <a:spcPct val="0"/>
            </a:spcBef>
            <a:spcAft>
              <a:spcPct val="35000"/>
            </a:spcAft>
            <a:buNone/>
          </a:pPr>
          <a:r>
            <a:rPr lang="en-US" sz="1900" kern="1200" dirty="0">
              <a:solidFill>
                <a:sysClr val="windowText" lastClr="000000">
                  <a:hueOff val="0"/>
                  <a:satOff val="0"/>
                  <a:lumOff val="0"/>
                  <a:alphaOff val="0"/>
                </a:sysClr>
              </a:solidFill>
              <a:latin typeface="Calibri" panose="020F0502020204030204"/>
              <a:ea typeface="+mn-ea"/>
              <a:cs typeface="+mn-cs"/>
            </a:rPr>
            <a:t>$40,000 Salary</a:t>
          </a:r>
        </a:p>
      </dsp:txBody>
      <dsp:txXfrm>
        <a:off x="2127937" y="709329"/>
        <a:ext cx="1582102" cy="303386"/>
      </dsp:txXfrm>
    </dsp:sp>
    <dsp:sp modelId="{3AC2C2EB-1B39-4940-96B1-E82CEFA2EF3F}">
      <dsp:nvSpPr>
        <dsp:cNvPr id="0" name=""/>
        <dsp:cNvSpPr/>
      </dsp:nvSpPr>
      <dsp:spPr>
        <a:xfrm>
          <a:off x="597148" y="2873484"/>
          <a:ext cx="1757891" cy="910158"/>
        </a:xfrm>
        <a:prstGeom prst="rect">
          <a:avLst/>
        </a:prstGeom>
        <a:gradFill rotWithShape="0">
          <a:gsLst>
            <a:gs pos="0">
              <a:schemeClr val="tx1"/>
            </a:gs>
            <a:gs pos="100000">
              <a:srgbClr val="7030A0"/>
            </a:gs>
          </a:gsLst>
          <a:lin ang="5400000" scaled="1"/>
        </a:gradFill>
        <a:ln w="19050" cap="flat" cmpd="sng" algn="ctr">
          <a:solidFill>
            <a:sysClr val="window" lastClr="FFFFFF">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605" tIns="14605" rIns="14605" bIns="128433" numCol="1" spcCol="1270" anchor="ctr" anchorCtr="0">
          <a:noAutofit/>
        </a:bodyPr>
        <a:lstStyle/>
        <a:p>
          <a:pPr marL="0" lvl="0" indent="0" algn="ctr" defTabSz="1022350">
            <a:lnSpc>
              <a:spcPct val="90000"/>
            </a:lnSpc>
            <a:spcBef>
              <a:spcPct val="0"/>
            </a:spcBef>
            <a:spcAft>
              <a:spcPct val="35000"/>
            </a:spcAft>
            <a:buNone/>
          </a:pPr>
          <a:r>
            <a:rPr lang="en-US" sz="2300" kern="1200">
              <a:solidFill>
                <a:sysClr val="window" lastClr="FFFFFF"/>
              </a:solidFill>
              <a:latin typeface="Calibri" panose="020F0502020204030204"/>
              <a:ea typeface="+mn-ea"/>
              <a:cs typeface="+mn-cs"/>
            </a:rPr>
            <a:t>Property Assistant</a:t>
          </a:r>
        </a:p>
      </dsp:txBody>
      <dsp:txXfrm>
        <a:off x="597148" y="2873484"/>
        <a:ext cx="1757891" cy="910158"/>
      </dsp:txXfrm>
    </dsp:sp>
    <dsp:sp modelId="{6A78155D-BFA1-472F-9529-D98A1A5118FA}">
      <dsp:nvSpPr>
        <dsp:cNvPr id="0" name=""/>
        <dsp:cNvSpPr/>
      </dsp:nvSpPr>
      <dsp:spPr>
        <a:xfrm>
          <a:off x="948727" y="3581385"/>
          <a:ext cx="1582102" cy="303386"/>
        </a:xfrm>
        <a:prstGeom prst="rect">
          <a:avLst/>
        </a:prstGeom>
        <a:gradFill rotWithShape="0">
          <a:gsLst>
            <a:gs pos="0">
              <a:schemeClr val="bg1"/>
            </a:gs>
            <a:gs pos="100000">
              <a:srgbClr val="7030A0"/>
            </a:gs>
          </a:gsLst>
          <a:lin ang="5400000" scaled="1"/>
        </a:gradFill>
        <a:ln w="12700" cap="flat" cmpd="sng" algn="ctr">
          <a:solidFill>
            <a:srgbClr val="5B9BD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marL="0" lvl="0" indent="0" algn="r" defTabSz="844550">
            <a:lnSpc>
              <a:spcPct val="90000"/>
            </a:lnSpc>
            <a:spcBef>
              <a:spcPct val="0"/>
            </a:spcBef>
            <a:spcAft>
              <a:spcPct val="35000"/>
            </a:spcAft>
            <a:buNone/>
          </a:pPr>
          <a:r>
            <a:rPr lang="en-US" sz="1900" kern="1200">
              <a:solidFill>
                <a:sysClr val="windowText" lastClr="000000">
                  <a:hueOff val="0"/>
                  <a:satOff val="0"/>
                  <a:lumOff val="0"/>
                  <a:alphaOff val="0"/>
                </a:sysClr>
              </a:solidFill>
              <a:latin typeface="Calibri" panose="020F0502020204030204"/>
              <a:ea typeface="+mn-ea"/>
              <a:cs typeface="+mn-cs"/>
            </a:rPr>
            <a:t>$30,000 Salary</a:t>
          </a:r>
        </a:p>
      </dsp:txBody>
      <dsp:txXfrm>
        <a:off x="948727" y="3581385"/>
        <a:ext cx="1582102" cy="303386"/>
      </dsp:txXfrm>
    </dsp:sp>
    <dsp:sp modelId="{145F55E7-1E69-4C84-BA4F-7D68A1B3CBAB}">
      <dsp:nvSpPr>
        <dsp:cNvPr id="0" name=""/>
        <dsp:cNvSpPr/>
      </dsp:nvSpPr>
      <dsp:spPr>
        <a:xfrm>
          <a:off x="2955570" y="2873484"/>
          <a:ext cx="1757891" cy="910158"/>
        </a:xfrm>
        <a:prstGeom prst="rect">
          <a:avLst/>
        </a:prstGeom>
        <a:gradFill rotWithShape="0">
          <a:gsLst>
            <a:gs pos="0">
              <a:schemeClr val="tx1"/>
            </a:gs>
            <a:gs pos="100000">
              <a:srgbClr val="7030A0"/>
            </a:gs>
          </a:gsLst>
          <a:lin ang="5400000" scaled="1"/>
        </a:gradFill>
        <a:ln w="19050" cap="flat" cmpd="sng" algn="ctr">
          <a:solidFill>
            <a:sysClr val="window" lastClr="FFFFFF">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605" tIns="14605" rIns="14605" bIns="128433"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ysClr val="window" lastClr="FFFFFF"/>
              </a:solidFill>
              <a:latin typeface="Calibri" panose="020F0502020204030204"/>
              <a:ea typeface="+mn-ea"/>
              <a:cs typeface="+mn-cs"/>
            </a:rPr>
            <a:t>Bookkeeper</a:t>
          </a:r>
        </a:p>
      </dsp:txBody>
      <dsp:txXfrm>
        <a:off x="2955570" y="2873484"/>
        <a:ext cx="1757891" cy="910158"/>
      </dsp:txXfrm>
    </dsp:sp>
    <dsp:sp modelId="{40EC3ED3-11E9-47D2-AD75-1B690990E77B}">
      <dsp:nvSpPr>
        <dsp:cNvPr id="0" name=""/>
        <dsp:cNvSpPr/>
      </dsp:nvSpPr>
      <dsp:spPr>
        <a:xfrm>
          <a:off x="3307148" y="3581385"/>
          <a:ext cx="1582102" cy="303386"/>
        </a:xfrm>
        <a:prstGeom prst="rect">
          <a:avLst/>
        </a:prstGeom>
        <a:gradFill rotWithShape="0">
          <a:gsLst>
            <a:gs pos="0">
              <a:schemeClr val="bg1"/>
            </a:gs>
            <a:gs pos="100000">
              <a:srgbClr val="7030A0"/>
            </a:gs>
          </a:gsLst>
          <a:lin ang="5400000" scaled="1"/>
        </a:gradFill>
        <a:ln w="12700" cap="flat" cmpd="sng" algn="ctr">
          <a:solidFill>
            <a:srgbClr val="5B9BD5">
              <a:hueOff val="-6758543"/>
              <a:satOff val="-17419"/>
              <a:lumOff val="-11765"/>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7620" rIns="30480" bIns="7620" numCol="1" spcCol="1270" anchor="ctr" anchorCtr="0">
          <a:noAutofit/>
        </a:bodyPr>
        <a:lstStyle/>
        <a:p>
          <a:pPr marL="0" lvl="0" indent="0" algn="r" defTabSz="533400">
            <a:lnSpc>
              <a:spcPct val="90000"/>
            </a:lnSpc>
            <a:spcBef>
              <a:spcPct val="0"/>
            </a:spcBef>
            <a:spcAft>
              <a:spcPct val="35000"/>
            </a:spcAft>
            <a:buNone/>
          </a:pPr>
          <a:r>
            <a:rPr lang="en-US" sz="1200" kern="1200">
              <a:solidFill>
                <a:sysClr val="windowText" lastClr="000000">
                  <a:hueOff val="0"/>
                  <a:satOff val="0"/>
                  <a:lumOff val="0"/>
                  <a:alphaOff val="0"/>
                </a:sysClr>
              </a:solidFill>
              <a:latin typeface="Calibri" panose="020F0502020204030204"/>
              <a:ea typeface="+mn-ea"/>
              <a:cs typeface="+mn-cs"/>
            </a:rPr>
            <a:t>Indepedent Contractor</a:t>
          </a:r>
        </a:p>
      </dsp:txBody>
      <dsp:txXfrm>
        <a:off x="3307148" y="3581385"/>
        <a:ext cx="1582102" cy="303386"/>
      </dsp:txXfrm>
    </dsp:sp>
    <dsp:sp modelId="{1B0B7B83-146C-4170-9EBA-CB514B2E2519}">
      <dsp:nvSpPr>
        <dsp:cNvPr id="0" name=""/>
        <dsp:cNvSpPr/>
      </dsp:nvSpPr>
      <dsp:spPr>
        <a:xfrm>
          <a:off x="597148" y="1437456"/>
          <a:ext cx="1757891" cy="910158"/>
        </a:xfrm>
        <a:prstGeom prst="rect">
          <a:avLst/>
        </a:prstGeom>
        <a:gradFill rotWithShape="0">
          <a:gsLst>
            <a:gs pos="0">
              <a:schemeClr val="tx1"/>
            </a:gs>
            <a:gs pos="100000">
              <a:srgbClr val="7030A0"/>
            </a:gs>
          </a:gsLst>
          <a:lin ang="5400000" scaled="1"/>
        </a:gradFill>
        <a:ln w="19050" cap="flat" cmpd="sng" algn="ctr">
          <a:solidFill>
            <a:sysClr val="window" lastClr="FFFFFF">
              <a:shade val="80000"/>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605" tIns="14605" rIns="14605" bIns="128433"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ysClr val="window" lastClr="FFFFFF"/>
              </a:solidFill>
              <a:latin typeface="Calibri" panose="020F0502020204030204"/>
              <a:ea typeface="+mn-ea"/>
              <a:cs typeface="+mn-cs"/>
            </a:rPr>
            <a:t>Facility Manager</a:t>
          </a:r>
        </a:p>
      </dsp:txBody>
      <dsp:txXfrm>
        <a:off x="597148" y="1437456"/>
        <a:ext cx="1757891" cy="910158"/>
      </dsp:txXfrm>
    </dsp:sp>
    <dsp:sp modelId="{11763230-FA7F-4414-BD8B-8BCF89E6F50C}">
      <dsp:nvSpPr>
        <dsp:cNvPr id="0" name=""/>
        <dsp:cNvSpPr/>
      </dsp:nvSpPr>
      <dsp:spPr>
        <a:xfrm>
          <a:off x="948727" y="2145357"/>
          <a:ext cx="1582102" cy="303386"/>
        </a:xfrm>
        <a:prstGeom prst="rect">
          <a:avLst/>
        </a:prstGeom>
        <a:gradFill rotWithShape="0">
          <a:gsLst>
            <a:gs pos="0">
              <a:schemeClr val="bg1"/>
            </a:gs>
            <a:gs pos="100000">
              <a:srgbClr val="7030A0"/>
            </a:gs>
          </a:gsLst>
          <a:lin ang="5400000" scaled="1"/>
        </a:gradFill>
        <a:ln w="12700" cap="flat" cmpd="sng" algn="ctr">
          <a:solidFill>
            <a:srgbClr val="70AD47">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marL="0" lvl="0" indent="0" algn="r" defTabSz="844550">
            <a:lnSpc>
              <a:spcPct val="90000"/>
            </a:lnSpc>
            <a:spcBef>
              <a:spcPct val="0"/>
            </a:spcBef>
            <a:spcAft>
              <a:spcPct val="35000"/>
            </a:spcAft>
            <a:buNone/>
          </a:pPr>
          <a:r>
            <a:rPr lang="en-US" sz="1900" kern="1200">
              <a:solidFill>
                <a:sysClr val="windowText" lastClr="000000">
                  <a:hueOff val="0"/>
                  <a:satOff val="0"/>
                  <a:lumOff val="0"/>
                  <a:alphaOff val="0"/>
                </a:sysClr>
              </a:solidFill>
              <a:latin typeface="Calibri" panose="020F0502020204030204"/>
              <a:ea typeface="+mn-ea"/>
              <a:cs typeface="+mn-cs"/>
            </a:rPr>
            <a:t>$35,000 Salary</a:t>
          </a:r>
        </a:p>
      </dsp:txBody>
      <dsp:txXfrm>
        <a:off x="948727" y="2145357"/>
        <a:ext cx="1582102" cy="303386"/>
      </dsp:txXfrm>
    </dsp:sp>
    <dsp:sp modelId="{58A3CF91-6F5D-4F29-96C3-C695EC61407C}">
      <dsp:nvSpPr>
        <dsp:cNvPr id="0" name=""/>
        <dsp:cNvSpPr/>
      </dsp:nvSpPr>
      <dsp:spPr>
        <a:xfrm>
          <a:off x="2955570" y="1437456"/>
          <a:ext cx="1757891" cy="910158"/>
        </a:xfrm>
        <a:prstGeom prst="rect">
          <a:avLst/>
        </a:prstGeom>
        <a:gradFill rotWithShape="0">
          <a:gsLst>
            <a:gs pos="0">
              <a:schemeClr val="tx1"/>
            </a:gs>
            <a:gs pos="100000">
              <a:srgbClr val="7030A0"/>
            </a:gs>
          </a:gsLst>
          <a:lin ang="5400000" scaled="1"/>
        </a:gradFill>
        <a:ln w="19050" cap="flat" cmpd="sng" algn="ctr">
          <a:solidFill>
            <a:sysClr val="window" lastClr="FFFFFF">
              <a:shade val="80000"/>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605" tIns="14605" rIns="14605" bIns="128433"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ysClr val="window" lastClr="FFFFFF"/>
              </a:solidFill>
              <a:latin typeface="Calibri" panose="020F0502020204030204"/>
              <a:ea typeface="+mn-ea"/>
              <a:cs typeface="+mn-cs"/>
            </a:rPr>
            <a:t>Administrative Staff</a:t>
          </a:r>
        </a:p>
      </dsp:txBody>
      <dsp:txXfrm>
        <a:off x="2955570" y="1437456"/>
        <a:ext cx="1757891" cy="910158"/>
      </dsp:txXfrm>
    </dsp:sp>
    <dsp:sp modelId="{00594577-AF9C-439B-A137-4210F420EA5D}">
      <dsp:nvSpPr>
        <dsp:cNvPr id="0" name=""/>
        <dsp:cNvSpPr/>
      </dsp:nvSpPr>
      <dsp:spPr>
        <a:xfrm>
          <a:off x="3307148" y="2145357"/>
          <a:ext cx="1582102" cy="303386"/>
        </a:xfrm>
        <a:prstGeom prst="rect">
          <a:avLst/>
        </a:prstGeom>
        <a:gradFill rotWithShape="0">
          <a:gsLst>
            <a:gs pos="0">
              <a:schemeClr val="bg1"/>
            </a:gs>
            <a:gs pos="100000">
              <a:srgbClr val="7030A0"/>
            </a:gs>
          </a:gsLst>
          <a:lin ang="5400000" scaled="1"/>
        </a:gradFill>
        <a:ln w="12700" cap="flat" cmpd="sng" algn="ctr">
          <a:solidFill>
            <a:srgbClr val="70AD47">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marL="0" lvl="0" indent="0" algn="r" defTabSz="844550">
            <a:lnSpc>
              <a:spcPct val="90000"/>
            </a:lnSpc>
            <a:spcBef>
              <a:spcPct val="0"/>
            </a:spcBef>
            <a:spcAft>
              <a:spcPct val="35000"/>
            </a:spcAft>
            <a:buNone/>
          </a:pPr>
          <a:r>
            <a:rPr lang="en-US" sz="1900" kern="1200">
              <a:solidFill>
                <a:sysClr val="windowText" lastClr="000000">
                  <a:hueOff val="0"/>
                  <a:satOff val="0"/>
                  <a:lumOff val="0"/>
                  <a:alphaOff val="0"/>
                </a:sysClr>
              </a:solidFill>
              <a:latin typeface="Calibri" panose="020F0502020204030204"/>
              <a:ea typeface="+mn-ea"/>
              <a:cs typeface="+mn-cs"/>
            </a:rPr>
            <a:t>$30,000 Salary</a:t>
          </a:r>
        </a:p>
      </dsp:txBody>
      <dsp:txXfrm>
        <a:off x="3307148" y="2145357"/>
        <a:ext cx="1582102" cy="303386"/>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3DF5C-2BDB-460F-81C6-13E41F93A8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B413E12-B186-4702-B75D-41D6C38540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108AB4-4328-4B9A-90F0-8C2F6D804946}"/>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7B66AD6A-BFFE-4FCD-94F1-1D688B37B0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752BB9-9F6D-41D6-85C9-5FF0F4A27986}"/>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650216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43616-8302-49B1-BB97-9B19906CA67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9AD6DA2-9609-45E7-AA87-D39A3DC587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3BD726-5CCB-4EA2-8BB5-9E2A053BAEDB}"/>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79E217E6-C90B-4684-BF6F-F08B012679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962F08-5A2E-4563-B624-D81E7998D52A}"/>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2908627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4662C8-B990-4771-A510-A9459B8993A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48E0E88-F82C-44F2-86C7-4BC99BECAB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A55DA4-69A3-408E-958F-77E04DEA9053}"/>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A97D7609-09D8-4BA2-A0F8-621DBDECF3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12B3D1-205A-401C-8205-B3DD39EBD5C8}"/>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1486486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9B50-4E8F-4D2F-B885-E50C3BA5CB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D0C68A-FE6B-4832-90E0-4C17D5E386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24CE66-FA63-49D7-AB8F-9F70EC4DEBED}"/>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866AD966-7227-4504-A057-AAA0D9E859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C9BA91-AF71-4922-B8A5-15FD0D742580}"/>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112068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7B492-48CA-4938-B660-FA510439D5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8F6C553-508C-4851-B37B-0499FBE5C3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BEED81-BEAE-4BC4-90D1-2DCCBE6E3A7F}"/>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D8694FC3-6072-4FF2-A85A-A91638A198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7547A1-F682-477B-B915-31B6994B76DD}"/>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2355531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8B373-B063-4BDA-8B2E-3FE7B77204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D05294-3C97-486C-B069-9917D16238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126B758-6823-4A60-B035-E8BA07A6170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4A5DE5F-52E4-497C-8573-E505EECCC300}"/>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6" name="Footer Placeholder 5">
            <a:extLst>
              <a:ext uri="{FF2B5EF4-FFF2-40B4-BE49-F238E27FC236}">
                <a16:creationId xmlns:a16="http://schemas.microsoft.com/office/drawing/2014/main" id="{16C3E705-40D6-4AAC-AF2C-3EA1BD2142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3E13B2-BB39-4B86-A27A-176E9571FCF6}"/>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1449788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EE76F-5616-44F8-A25F-2D996E812F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313E48-EBCC-4CD1-8D4E-CB9B127764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10CFA5-9AE6-4A12-855F-22614D34C9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30D042-D02B-409D-A487-899A51DA7D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1EDB1F-8F4D-4EB5-8333-A3AADAF2CC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7D6736B-13FE-46DA-A408-0347A739D965}"/>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8" name="Footer Placeholder 7">
            <a:extLst>
              <a:ext uri="{FF2B5EF4-FFF2-40B4-BE49-F238E27FC236}">
                <a16:creationId xmlns:a16="http://schemas.microsoft.com/office/drawing/2014/main" id="{C80A7F75-0ADD-4A45-BE79-C02DEDBDCAD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CB8FE37-D471-4CAE-95CA-B867EC438650}"/>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976218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EB403-91A6-416E-AF2A-AFD29E5C33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5632C6-DCB0-461B-825E-2DC37003DCE6}"/>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4" name="Footer Placeholder 3">
            <a:extLst>
              <a:ext uri="{FF2B5EF4-FFF2-40B4-BE49-F238E27FC236}">
                <a16:creationId xmlns:a16="http://schemas.microsoft.com/office/drawing/2014/main" id="{75C648F2-DC86-4B14-A26C-6CA5E3A0983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089318-2F48-4171-B894-E7358267F1CC}"/>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4104084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7A41BC-6ED4-495A-AEFC-A80196CEBB96}"/>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3" name="Footer Placeholder 2">
            <a:extLst>
              <a:ext uri="{FF2B5EF4-FFF2-40B4-BE49-F238E27FC236}">
                <a16:creationId xmlns:a16="http://schemas.microsoft.com/office/drawing/2014/main" id="{98A6A761-1C07-476B-9015-7E2A965731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37F292-A7CA-41A6-87CA-085EC95C7484}"/>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577263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C77D5-D88E-43E8-AEC2-CB5E5C3384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8B2F6C-C566-419C-8AB6-90ECF67758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6BA589-0788-4DDA-B8F3-D93DB0C976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1C2E90-3F6F-43B4-8F24-54342661310D}"/>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6" name="Footer Placeholder 5">
            <a:extLst>
              <a:ext uri="{FF2B5EF4-FFF2-40B4-BE49-F238E27FC236}">
                <a16:creationId xmlns:a16="http://schemas.microsoft.com/office/drawing/2014/main" id="{CBB81DAC-D319-46CE-8367-D8E983D919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4D1ABD-57CD-4CBE-BBC5-19269B0223D4}"/>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351909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A6E12-F12C-4EDE-A642-1F7E6680D0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D48E0-556F-417E-9394-FC1AD92E8B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F329C59-6BBE-439E-96C5-78B4787712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76B961-5A83-4BEB-9366-613518D04792}"/>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6" name="Footer Placeholder 5">
            <a:extLst>
              <a:ext uri="{FF2B5EF4-FFF2-40B4-BE49-F238E27FC236}">
                <a16:creationId xmlns:a16="http://schemas.microsoft.com/office/drawing/2014/main" id="{B7304EBA-DBDD-4E44-BD75-8A282F9376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D283EE-0108-457F-A093-78FE6C0B5557}"/>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208152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563FBC-91A2-4613-A154-C82452170F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CB4FE2A-A7BB-4168-B176-8CE947797F8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ABF5E2-37E3-4D72-B7E3-D142A2A1BB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9F7427DA-C108-44AE-928F-F4671F28A4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71614EE-D081-473A-BA44-A164265673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D2C604-7449-47D2-A7C0-B3D02CECF829}" type="slidenum">
              <a:rPr lang="en-US" smtClean="0"/>
              <a:t>‹#›</a:t>
            </a:fld>
            <a:endParaRPr lang="en-US"/>
          </a:p>
        </p:txBody>
      </p:sp>
    </p:spTree>
    <p:extLst>
      <p:ext uri="{BB962C8B-B14F-4D97-AF65-F5344CB8AC3E}">
        <p14:creationId xmlns:p14="http://schemas.microsoft.com/office/powerpoint/2010/main" val="610909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package" Target="../embeddings/Microsoft_Excel_Worksheet3.xlsx"/></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chart" Target="../charts/chart2.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package" Target="../embeddings/Microsoft_Excel_Worksheet4.xlsx"/><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chart" Target="../charts/chart3.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9.emf"/><Relationship Id="rId5" Type="http://schemas.openxmlformats.org/officeDocument/2006/relationships/package" Target="../embeddings/Microsoft_Excel_Worksheet5.xlsx"/><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chart" Target="../charts/chart4.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package" Target="../embeddings/Microsoft_Excel_Worksheet6.xlsx"/><Relationship Id="rId4" Type="http://schemas.openxmlformats.org/officeDocument/2006/relationships/slide" Target="slide2.xml"/></Relationships>
</file>

<file path=ppt/slides/_rels/slide14.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slide" Target="slide2.xml"/><Relationship Id="rId7" Type="http://schemas.openxmlformats.org/officeDocument/2006/relationships/package" Target="../embeddings/Microsoft_Excel_Worksheet8.xlsx"/><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image" Target="../media/image21.emf"/><Relationship Id="rId4" Type="http://schemas.openxmlformats.org/officeDocument/2006/relationships/package" Target="../embeddings/Microsoft_Excel_Worksheet7.xlsx"/></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8.xml"/><Relationship Id="rId3" Type="http://schemas.microsoft.com/office/2007/relationships/hdphoto" Target="../media/hdphoto1.wdp"/><Relationship Id="rId7" Type="http://schemas.openxmlformats.org/officeDocument/2006/relationships/slide" Target="slide7.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5.xml"/><Relationship Id="rId10" Type="http://schemas.openxmlformats.org/officeDocument/2006/relationships/slide" Target="slide10.xml"/><Relationship Id="rId4" Type="http://schemas.openxmlformats.org/officeDocument/2006/relationships/slide" Target="slide3.xml"/><Relationship Id="rId9"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package" Target="../embeddings/Microsoft_Excel_Worksheet.xlsx"/></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package" Target="../embeddings/Microsoft_Excel_Worksheet1.xlsx"/></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13.emf"/></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 Target="slide2.xml"/><Relationship Id="rId7" Type="http://schemas.openxmlformats.org/officeDocument/2006/relationships/diagramColors" Target="../diagrams/colors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15.emf"/><Relationship Id="rId5" Type="http://schemas.openxmlformats.org/officeDocument/2006/relationships/diagramLayout" Target="../diagrams/layout1.xml"/><Relationship Id="rId10" Type="http://schemas.openxmlformats.org/officeDocument/2006/relationships/package" Target="../embeddings/Microsoft_Excel_Worksheet2.xlsx"/><Relationship Id="rId4" Type="http://schemas.openxmlformats.org/officeDocument/2006/relationships/diagramData" Target="../diagrams/data1.xml"/><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26795A4-586F-5581-D71B-7B40CAD02A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Rectangle 5">
            <a:extLst>
              <a:ext uri="{FF2B5EF4-FFF2-40B4-BE49-F238E27FC236}">
                <a16:creationId xmlns:a16="http://schemas.microsoft.com/office/drawing/2014/main" id="{B12F82A2-334B-4DAF-88C4-709DBA53A30C}"/>
              </a:ext>
            </a:extLst>
          </p:cNvPr>
          <p:cNvSpPr/>
          <p:nvPr/>
        </p:nvSpPr>
        <p:spPr>
          <a:xfrm>
            <a:off x="8203099" y="5794744"/>
            <a:ext cx="4252271" cy="1063256"/>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sz="6000" dirty="0">
                <a:solidFill>
                  <a:schemeClr val="bg1"/>
                </a:solidFill>
              </a:rPr>
              <a:t>RV Park, Inc.    </a:t>
            </a:r>
          </a:p>
          <a:p>
            <a:pPr algn="ctr"/>
            <a:endParaRPr lang="en-US" dirty="0">
              <a:solidFill>
                <a:schemeClr val="tx1"/>
              </a:solidFill>
            </a:endParaRPr>
          </a:p>
        </p:txBody>
      </p:sp>
    </p:spTree>
    <p:extLst>
      <p:ext uri="{BB962C8B-B14F-4D97-AF65-F5344CB8AC3E}">
        <p14:creationId xmlns:p14="http://schemas.microsoft.com/office/powerpoint/2010/main" val="1807028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AAFDAF3-61FF-4C11-62F7-1D1DA50B4067}"/>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12001FDE-601F-49C8-954B-AB5C660970F5}"/>
              </a:ext>
            </a:extLst>
          </p:cNvPr>
          <p:cNvSpPr>
            <a:spLocks noGrp="1"/>
          </p:cNvSpPr>
          <p:nvPr>
            <p:ph type="title"/>
          </p:nvPr>
        </p:nvSpPr>
        <p:spPr>
          <a:xfrm>
            <a:off x="838200" y="0"/>
            <a:ext cx="10515600" cy="801511"/>
          </a:xfrm>
        </p:spPr>
        <p:txBody>
          <a:bodyPr>
            <a:normAutofit/>
          </a:bodyPr>
          <a:lstStyle/>
          <a:p>
            <a:pPr algn="ctr"/>
            <a:r>
              <a:rPr lang="en-US" sz="4000" dirty="0">
                <a:solidFill>
                  <a:schemeClr val="bg1"/>
                </a:solidFill>
              </a:rPr>
              <a:t>Financial Plan</a:t>
            </a:r>
          </a:p>
        </p:txBody>
      </p:sp>
      <p:sp>
        <p:nvSpPr>
          <p:cNvPr id="5" name="TextBox 4">
            <a:extLst>
              <a:ext uri="{FF2B5EF4-FFF2-40B4-BE49-F238E27FC236}">
                <a16:creationId xmlns:a16="http://schemas.microsoft.com/office/drawing/2014/main" id="{5073A669-0697-4F4C-9A5F-6D7ECA5EEC85}"/>
              </a:ext>
            </a:extLst>
          </p:cNvPr>
          <p:cNvSpPr txBox="1"/>
          <p:nvPr/>
        </p:nvSpPr>
        <p:spPr>
          <a:xfrm>
            <a:off x="588079" y="1050231"/>
            <a:ext cx="4975578" cy="2062103"/>
          </a:xfrm>
          <a:prstGeom prst="rect">
            <a:avLst/>
          </a:prstGeom>
          <a:noFill/>
        </p:spPr>
        <p:txBody>
          <a:bodyPr wrap="square">
            <a:spAutoFit/>
          </a:bodyPr>
          <a:lstStyle/>
          <a:p>
            <a:pPr marL="0" marR="0">
              <a:spcBef>
                <a:spcPts val="0"/>
              </a:spcBef>
              <a:spcAft>
                <a:spcPts val="0"/>
              </a:spcAft>
            </a:pPr>
            <a:r>
              <a:rPr lang="en-US"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Underlying Assumptions</a:t>
            </a:r>
          </a:p>
          <a:p>
            <a:pPr marL="0" marR="0">
              <a:spcBef>
                <a:spcPts val="0"/>
              </a:spcBef>
              <a:spcAft>
                <a:spcPts val="0"/>
              </a:spcAft>
            </a:pPr>
            <a:endParaRPr lang="en-US" sz="1000" dirty="0">
              <a:solidFill>
                <a:schemeClr val="bg1"/>
              </a:solidFill>
              <a:latin typeface="Arial" panose="020B0604020202020204" pitchFamily="34" charset="0"/>
              <a:ea typeface="Times New Roman" panose="02020603050405020304" pitchFamily="18" charset="0"/>
              <a:cs typeface="Arial" panose="020B0604020202020204" pitchFamily="34" charset="0"/>
            </a:endParaRPr>
          </a:p>
          <a:p>
            <a:pPr marL="0" marR="0">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The Company has based its proforma financial statements on the following:</a:t>
            </a:r>
          </a:p>
          <a:p>
            <a:pPr marL="0" marR="0">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RV Park, Inc. will have an annual revenue growth rate of 5% per year.</a:t>
            </a:r>
          </a:p>
          <a:p>
            <a:pPr marL="342900" marR="0" lvl="0" indent="-342900">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The Owner will acquire $857,500 of debt funds to develop the business.</a:t>
            </a:r>
          </a:p>
          <a:p>
            <a:pPr marL="342900" marR="0" lvl="0" indent="-342900">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The loan will have a 30 year term with a 7% interest rate.</a:t>
            </a:r>
          </a:p>
          <a:p>
            <a:pPr marL="0" marR="0">
              <a:spcBef>
                <a:spcPts val="0"/>
              </a:spcBef>
              <a:spcAft>
                <a:spcPts val="0"/>
              </a:spcAft>
            </a:pPr>
            <a:endParaRPr lang="en-US" sz="1000" dirty="0">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1575125A-5991-4A3A-B660-B6235BEBD9BB}"/>
              </a:ext>
            </a:extLst>
          </p:cNvPr>
          <p:cNvSpPr txBox="1"/>
          <p:nvPr/>
        </p:nvSpPr>
        <p:spPr>
          <a:xfrm>
            <a:off x="588079" y="3576198"/>
            <a:ext cx="5279364" cy="2062103"/>
          </a:xfrm>
          <a:prstGeom prst="rect">
            <a:avLst/>
          </a:prstGeom>
          <a:noFill/>
        </p:spPr>
        <p:txBody>
          <a:bodyPr wrap="square">
            <a:spAutoFit/>
          </a:bodyPr>
          <a:lstStyle/>
          <a:p>
            <a:pPr marL="0" marR="0" algn="just">
              <a:spcBef>
                <a:spcPts val="0"/>
              </a:spcBef>
              <a:spcAft>
                <a:spcPts val="0"/>
              </a:spcAft>
            </a:pPr>
            <a:r>
              <a:rPr lang="en-US"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Sensitivity Analysis</a:t>
            </a:r>
          </a:p>
          <a:p>
            <a:pPr marL="0" marR="0" algn="just">
              <a:spcBef>
                <a:spcPts val="0"/>
              </a:spcBef>
              <a:spcAft>
                <a:spcPts val="0"/>
              </a:spcAft>
            </a:pP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The Company’s revenues are sensitive to changes in the general economy. As discussed in the fourth section of the business plan, the housing and real estate market are currently in distress. However, with real estate prices at undervalued prices, Mr. Doe feels that acquiring a RV park now will allow the business to reap substantial income and capital appreciation over the next five to ten years once the real estate market completes its correction.</a:t>
            </a:r>
          </a:p>
          <a:p>
            <a:pPr marL="0" marR="0" algn="just">
              <a:spcBef>
                <a:spcPts val="0"/>
              </a:spcBef>
              <a:spcAft>
                <a:spcPts val="0"/>
              </a:spcAft>
            </a:pPr>
            <a:endParaRPr lang="en-US" sz="1000" b="1"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F1C5295B-7092-43F5-8F9E-8299CD93D6DD}"/>
              </a:ext>
            </a:extLst>
          </p:cNvPr>
          <p:cNvSpPr txBox="1"/>
          <p:nvPr/>
        </p:nvSpPr>
        <p:spPr>
          <a:xfrm>
            <a:off x="6465535" y="911732"/>
            <a:ext cx="2336798" cy="276999"/>
          </a:xfrm>
          <a:prstGeom prst="rect">
            <a:avLst/>
          </a:prstGeom>
          <a:noFill/>
        </p:spPr>
        <p:txBody>
          <a:bodyPr wrap="square">
            <a:spAutoFit/>
          </a:bodyPr>
          <a:lstStyle/>
          <a:p>
            <a:r>
              <a:rPr lang="en-US"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Source of Funds</a:t>
            </a:r>
            <a:endParaRPr lang="en-US" sz="1200"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07F974FC-F615-4D87-B989-07A5C54DB7C9}"/>
              </a:ext>
            </a:extLst>
          </p:cNvPr>
          <p:cNvSpPr txBox="1"/>
          <p:nvPr/>
        </p:nvSpPr>
        <p:spPr>
          <a:xfrm>
            <a:off x="6455522" y="4360721"/>
            <a:ext cx="2336798" cy="276999"/>
          </a:xfrm>
          <a:prstGeom prst="rect">
            <a:avLst/>
          </a:prstGeom>
          <a:noFill/>
        </p:spPr>
        <p:txBody>
          <a:bodyPr wrap="square">
            <a:spAutoFit/>
          </a:bodyPr>
          <a:lstStyle/>
          <a:p>
            <a:r>
              <a:rPr lang="en-US" sz="1200" b="1" dirty="0">
                <a:solidFill>
                  <a:schemeClr val="bg1"/>
                </a:solidFill>
                <a:latin typeface="Arial" panose="020B0604020202020204" pitchFamily="34" charset="0"/>
                <a:ea typeface="Times New Roman" panose="02020603050405020304" pitchFamily="18" charset="0"/>
                <a:cs typeface="Arial" panose="020B0604020202020204" pitchFamily="34" charset="0"/>
              </a:rPr>
              <a:t>Tax</a:t>
            </a:r>
            <a:r>
              <a:rPr lang="en-US"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Assumptions</a:t>
            </a:r>
            <a:endParaRPr lang="en-US" sz="1200" dirty="0">
              <a:solidFill>
                <a:schemeClr val="bg1"/>
              </a:solidFill>
              <a:latin typeface="Arial" panose="020B0604020202020204" pitchFamily="34" charset="0"/>
              <a:cs typeface="Arial" panose="020B0604020202020204" pitchFamily="34" charset="0"/>
            </a:endParaRPr>
          </a:p>
        </p:txBody>
      </p:sp>
      <p:sp>
        <p:nvSpPr>
          <p:cNvPr id="15" name="Rectangle: Rounded Corners 14">
            <a:hlinkClick r:id="rId3" action="ppaction://hlinksldjump"/>
            <a:extLst>
              <a:ext uri="{FF2B5EF4-FFF2-40B4-BE49-F238E27FC236}">
                <a16:creationId xmlns:a16="http://schemas.microsoft.com/office/drawing/2014/main" id="{C3BCF8AC-AC8D-4A1F-A6EC-BB004E7E5DEF}"/>
              </a:ext>
            </a:extLst>
          </p:cNvPr>
          <p:cNvSpPr/>
          <p:nvPr/>
        </p:nvSpPr>
        <p:spPr>
          <a:xfrm>
            <a:off x="8184575" y="6188596"/>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3" name="Object 2">
            <a:extLst>
              <a:ext uri="{FF2B5EF4-FFF2-40B4-BE49-F238E27FC236}">
                <a16:creationId xmlns:a16="http://schemas.microsoft.com/office/drawing/2014/main" id="{AABA7A19-8821-E15A-20D2-4452E3E77211}"/>
              </a:ext>
            </a:extLst>
          </p:cNvPr>
          <p:cNvGraphicFramePr>
            <a:graphicFrameLocks noChangeAspect="1"/>
          </p:cNvGraphicFramePr>
          <p:nvPr>
            <p:extLst>
              <p:ext uri="{D42A27DB-BD31-4B8C-83A1-F6EECF244321}">
                <p14:modId xmlns:p14="http://schemas.microsoft.com/office/powerpoint/2010/main" val="3259418646"/>
              </p:ext>
            </p:extLst>
          </p:nvPr>
        </p:nvGraphicFramePr>
        <p:xfrm>
          <a:off x="7757603" y="4689925"/>
          <a:ext cx="3181350" cy="962025"/>
        </p:xfrm>
        <a:graphic>
          <a:graphicData uri="http://schemas.openxmlformats.org/presentationml/2006/ole">
            <mc:AlternateContent xmlns:mc="http://schemas.openxmlformats.org/markup-compatibility/2006">
              <mc:Choice xmlns:v="urn:schemas-microsoft-com:vml" Requires="v">
                <p:oleObj name="Worksheet" r:id="rId4" imgW="3181270" imgH="961992" progId="Excel.Sheet.12">
                  <p:embed/>
                </p:oleObj>
              </mc:Choice>
              <mc:Fallback>
                <p:oleObj name="Worksheet" r:id="rId4" imgW="3181270" imgH="961992" progId="Excel.Sheet.12">
                  <p:embed/>
                  <p:pic>
                    <p:nvPicPr>
                      <p:cNvPr id="0" name=""/>
                      <p:cNvPicPr/>
                      <p:nvPr/>
                    </p:nvPicPr>
                    <p:blipFill>
                      <a:blip r:embed="rId5"/>
                      <a:stretch>
                        <a:fillRect/>
                      </a:stretch>
                    </p:blipFill>
                    <p:spPr>
                      <a:xfrm>
                        <a:off x="7757603" y="4689925"/>
                        <a:ext cx="3181350" cy="962025"/>
                      </a:xfrm>
                      <a:prstGeom prst="rect">
                        <a:avLst/>
                      </a:prstGeom>
                    </p:spPr>
                  </p:pic>
                </p:oleObj>
              </mc:Fallback>
            </mc:AlternateContent>
          </a:graphicData>
        </a:graphic>
      </p:graphicFrame>
      <p:pic>
        <p:nvPicPr>
          <p:cNvPr id="16" name="Picture 15">
            <a:extLst>
              <a:ext uri="{FF2B5EF4-FFF2-40B4-BE49-F238E27FC236}">
                <a16:creationId xmlns:a16="http://schemas.microsoft.com/office/drawing/2014/main" id="{C8D964CD-D208-C129-85C5-0028A27FE460}"/>
              </a:ext>
            </a:extLst>
          </p:cNvPr>
          <p:cNvPicPr>
            <a:picLocks noChangeAspect="1"/>
          </p:cNvPicPr>
          <p:nvPr/>
        </p:nvPicPr>
        <p:blipFill>
          <a:blip r:embed="rId6"/>
          <a:stretch>
            <a:fillRect/>
          </a:stretch>
        </p:blipFill>
        <p:spPr>
          <a:xfrm>
            <a:off x="7406533" y="1251416"/>
            <a:ext cx="3883489" cy="2840982"/>
          </a:xfrm>
          <a:prstGeom prst="rect">
            <a:avLst/>
          </a:prstGeom>
        </p:spPr>
      </p:pic>
    </p:spTree>
    <p:extLst>
      <p:ext uri="{BB962C8B-B14F-4D97-AF65-F5344CB8AC3E}">
        <p14:creationId xmlns:p14="http://schemas.microsoft.com/office/powerpoint/2010/main" val="123226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D96BCF-41FA-4E1C-B58B-5FAEEC73A964}"/>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F572C10B-4723-4B24-8C32-EF7EC315DFF2}"/>
              </a:ext>
            </a:extLst>
          </p:cNvPr>
          <p:cNvSpPr>
            <a:spLocks noGrp="1"/>
          </p:cNvSpPr>
          <p:nvPr>
            <p:ph type="title"/>
          </p:nvPr>
        </p:nvSpPr>
        <p:spPr>
          <a:xfrm>
            <a:off x="838200" y="20810"/>
            <a:ext cx="10515600" cy="718608"/>
          </a:xfrm>
        </p:spPr>
        <p:txBody>
          <a:bodyPr>
            <a:normAutofit/>
          </a:bodyPr>
          <a:lstStyle/>
          <a:p>
            <a:pPr algn="ctr"/>
            <a:r>
              <a:rPr lang="en-US" sz="4000" dirty="0">
                <a:solidFill>
                  <a:schemeClr val="bg1"/>
                </a:solidFill>
              </a:rPr>
              <a:t>Profit and Loss Statement</a:t>
            </a:r>
          </a:p>
        </p:txBody>
      </p:sp>
      <p:sp>
        <p:nvSpPr>
          <p:cNvPr id="7" name="Rectangle: Rounded Corners 6">
            <a:hlinkClick r:id="rId3" action="ppaction://hlinksldjump"/>
            <a:extLst>
              <a:ext uri="{FF2B5EF4-FFF2-40B4-BE49-F238E27FC236}">
                <a16:creationId xmlns:a16="http://schemas.microsoft.com/office/drawing/2014/main" id="{83EA9436-4403-454A-A7D8-12923D9DDDE9}"/>
              </a:ext>
            </a:extLst>
          </p:cNvPr>
          <p:cNvSpPr/>
          <p:nvPr/>
        </p:nvSpPr>
        <p:spPr>
          <a:xfrm>
            <a:off x="6562725" y="6236700"/>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8" name="Rectangle: Rounded Corners 7">
            <a:hlinkClick r:id="rId4" action="ppaction://hlinksldjump"/>
            <a:extLst>
              <a:ext uri="{FF2B5EF4-FFF2-40B4-BE49-F238E27FC236}">
                <a16:creationId xmlns:a16="http://schemas.microsoft.com/office/drawing/2014/main" id="{B71242CF-30CB-4647-BB45-5C836316CA60}"/>
              </a:ext>
            </a:extLst>
          </p:cNvPr>
          <p:cNvSpPr/>
          <p:nvPr/>
        </p:nvSpPr>
        <p:spPr>
          <a:xfrm>
            <a:off x="9348359" y="6236700"/>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9" name="Object 8">
            <a:extLst>
              <a:ext uri="{FF2B5EF4-FFF2-40B4-BE49-F238E27FC236}">
                <a16:creationId xmlns:a16="http://schemas.microsoft.com/office/drawing/2014/main" id="{2EB6575B-960B-E696-5897-92E637FD617F}"/>
              </a:ext>
            </a:extLst>
          </p:cNvPr>
          <p:cNvGraphicFramePr>
            <a:graphicFrameLocks noChangeAspect="1"/>
          </p:cNvGraphicFramePr>
          <p:nvPr>
            <p:extLst>
              <p:ext uri="{D42A27DB-BD31-4B8C-83A1-F6EECF244321}">
                <p14:modId xmlns:p14="http://schemas.microsoft.com/office/powerpoint/2010/main" val="2582860668"/>
              </p:ext>
            </p:extLst>
          </p:nvPr>
        </p:nvGraphicFramePr>
        <p:xfrm>
          <a:off x="626630" y="893619"/>
          <a:ext cx="4362450" cy="4772025"/>
        </p:xfrm>
        <a:graphic>
          <a:graphicData uri="http://schemas.openxmlformats.org/presentationml/2006/ole">
            <mc:AlternateContent xmlns:mc="http://schemas.openxmlformats.org/markup-compatibility/2006">
              <mc:Choice xmlns:v="urn:schemas-microsoft-com:vml" Requires="v">
                <p:oleObj name="Worksheet" r:id="rId5" imgW="4362443" imgH="4772045" progId="Excel.Sheet.12">
                  <p:embed/>
                </p:oleObj>
              </mc:Choice>
              <mc:Fallback>
                <p:oleObj name="Worksheet" r:id="rId5" imgW="4362443" imgH="4772045" progId="Excel.Sheet.12">
                  <p:embed/>
                  <p:pic>
                    <p:nvPicPr>
                      <p:cNvPr id="0" name=""/>
                      <p:cNvPicPr/>
                      <p:nvPr/>
                    </p:nvPicPr>
                    <p:blipFill>
                      <a:blip r:embed="rId6"/>
                      <a:stretch>
                        <a:fillRect/>
                      </a:stretch>
                    </p:blipFill>
                    <p:spPr>
                      <a:xfrm>
                        <a:off x="626630" y="893619"/>
                        <a:ext cx="4362450" cy="4772025"/>
                      </a:xfrm>
                      <a:prstGeom prst="rect">
                        <a:avLst/>
                      </a:prstGeom>
                    </p:spPr>
                  </p:pic>
                </p:oleObj>
              </mc:Fallback>
            </mc:AlternateContent>
          </a:graphicData>
        </a:graphic>
      </p:graphicFrame>
      <p:grpSp>
        <p:nvGrpSpPr>
          <p:cNvPr id="10" name="Group 9">
            <a:extLst>
              <a:ext uri="{FF2B5EF4-FFF2-40B4-BE49-F238E27FC236}">
                <a16:creationId xmlns:a16="http://schemas.microsoft.com/office/drawing/2014/main" id="{00000000-0008-0000-0D00-000006000000}"/>
              </a:ext>
            </a:extLst>
          </p:cNvPr>
          <p:cNvGrpSpPr/>
          <p:nvPr/>
        </p:nvGrpSpPr>
        <p:grpSpPr>
          <a:xfrm>
            <a:off x="5452052" y="1555606"/>
            <a:ext cx="6276975" cy="3448050"/>
            <a:chOff x="0" y="0"/>
            <a:chExt cx="6276975" cy="3448050"/>
          </a:xfrm>
        </p:grpSpPr>
        <p:sp>
          <p:nvSpPr>
            <p:cNvPr id="11" name="Rectangle 10">
              <a:extLst>
                <a:ext uri="{FF2B5EF4-FFF2-40B4-BE49-F238E27FC236}">
                  <a16:creationId xmlns:a16="http://schemas.microsoft.com/office/drawing/2014/main" id="{00000000-0008-0000-0D00-000002000000}"/>
                </a:ext>
              </a:extLst>
            </p:cNvPr>
            <p:cNvSpPr/>
            <p:nvPr/>
          </p:nvSpPr>
          <p:spPr>
            <a:xfrm>
              <a:off x="0" y="0"/>
              <a:ext cx="6276975" cy="3448050"/>
            </a:xfrm>
            <a:prstGeom prst="rect">
              <a:avLst/>
            </a:prstGeom>
            <a:gradFill>
              <a:gsLst>
                <a:gs pos="0">
                  <a:sysClr val="windowText" lastClr="000000"/>
                </a:gs>
                <a:gs pos="100000">
                  <a:srgbClr val="7030A0">
                    <a:alpha val="70000"/>
                    <a:lumMod val="84000"/>
                  </a:srgbClr>
                </a:gs>
              </a:gsLst>
              <a:lin ang="2700000" scaled="0"/>
            </a:gradFill>
            <a:ln w="12700" cap="flat" cmpd="sng" algn="ctr">
              <a:solidFill>
                <a:srgbClr val="4472C4">
                  <a:shade val="50000"/>
                </a:srgbClr>
              </a:solidFill>
              <a:prstDash val="solid"/>
              <a:miter lim="800000"/>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aphicFrame>
          <p:nvGraphicFramePr>
            <p:cNvPr id="12" name="Chart 11">
              <a:extLst>
                <a:ext uri="{FF2B5EF4-FFF2-40B4-BE49-F238E27FC236}">
                  <a16:creationId xmlns:a16="http://schemas.microsoft.com/office/drawing/2014/main" id="{00000000-0008-0000-0D00-000004000000}"/>
                </a:ext>
              </a:extLst>
            </p:cNvPr>
            <p:cNvGraphicFramePr>
              <a:graphicFrameLocks/>
            </p:cNvGraphicFramePr>
            <p:nvPr/>
          </p:nvGraphicFramePr>
          <p:xfrm>
            <a:off x="180975" y="142875"/>
            <a:ext cx="5695949" cy="3148014"/>
          </p:xfrm>
          <a:graphic>
            <a:graphicData uri="http://schemas.openxmlformats.org/drawingml/2006/chart">
              <c:chart xmlns:c="http://schemas.openxmlformats.org/drawingml/2006/chart" xmlns:r="http://schemas.openxmlformats.org/officeDocument/2006/relationships" r:id="rId7"/>
            </a:graphicData>
          </a:graphic>
        </p:graphicFrame>
      </p:grpSp>
    </p:spTree>
    <p:extLst>
      <p:ext uri="{BB962C8B-B14F-4D97-AF65-F5344CB8AC3E}">
        <p14:creationId xmlns:p14="http://schemas.microsoft.com/office/powerpoint/2010/main" val="7222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8B87CB7-205F-12F0-F647-77DCBED6C442}"/>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3729C2D5-94E6-4700-AA2B-DC51EBFB2ACA}"/>
              </a:ext>
            </a:extLst>
          </p:cNvPr>
          <p:cNvSpPr>
            <a:spLocks noGrp="1"/>
          </p:cNvSpPr>
          <p:nvPr>
            <p:ph type="title"/>
          </p:nvPr>
        </p:nvSpPr>
        <p:spPr>
          <a:xfrm>
            <a:off x="838200" y="11465"/>
            <a:ext cx="10515600" cy="707319"/>
          </a:xfrm>
        </p:spPr>
        <p:txBody>
          <a:bodyPr>
            <a:normAutofit/>
          </a:bodyPr>
          <a:lstStyle/>
          <a:p>
            <a:pPr algn="ctr"/>
            <a:r>
              <a:rPr lang="en-US" sz="4000" dirty="0">
                <a:solidFill>
                  <a:schemeClr val="bg1"/>
                </a:solidFill>
              </a:rPr>
              <a:t>Cash Flow Analysis</a:t>
            </a:r>
          </a:p>
        </p:txBody>
      </p:sp>
      <p:sp>
        <p:nvSpPr>
          <p:cNvPr id="7" name="Rectangle: Rounded Corners 6">
            <a:hlinkClick r:id="rId3" action="ppaction://hlinksldjump"/>
            <a:extLst>
              <a:ext uri="{FF2B5EF4-FFF2-40B4-BE49-F238E27FC236}">
                <a16:creationId xmlns:a16="http://schemas.microsoft.com/office/drawing/2014/main" id="{F836F4ED-6569-4ACE-9027-B72FADD892B2}"/>
              </a:ext>
            </a:extLst>
          </p:cNvPr>
          <p:cNvSpPr/>
          <p:nvPr/>
        </p:nvSpPr>
        <p:spPr>
          <a:xfrm>
            <a:off x="6562725" y="6236700"/>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8" name="Rectangle: Rounded Corners 7">
            <a:hlinkClick r:id="rId4" action="ppaction://hlinksldjump"/>
            <a:extLst>
              <a:ext uri="{FF2B5EF4-FFF2-40B4-BE49-F238E27FC236}">
                <a16:creationId xmlns:a16="http://schemas.microsoft.com/office/drawing/2014/main" id="{67418735-A064-4340-8084-75A69739A2F5}"/>
              </a:ext>
            </a:extLst>
          </p:cNvPr>
          <p:cNvSpPr/>
          <p:nvPr/>
        </p:nvSpPr>
        <p:spPr>
          <a:xfrm>
            <a:off x="9348359" y="6236700"/>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10" name="Object 9">
            <a:extLst>
              <a:ext uri="{FF2B5EF4-FFF2-40B4-BE49-F238E27FC236}">
                <a16:creationId xmlns:a16="http://schemas.microsoft.com/office/drawing/2014/main" id="{22800CEE-7309-60FC-2A91-FA63D363290B}"/>
              </a:ext>
            </a:extLst>
          </p:cNvPr>
          <p:cNvGraphicFramePr>
            <a:graphicFrameLocks noChangeAspect="1"/>
          </p:cNvGraphicFramePr>
          <p:nvPr>
            <p:extLst>
              <p:ext uri="{D42A27DB-BD31-4B8C-83A1-F6EECF244321}">
                <p14:modId xmlns:p14="http://schemas.microsoft.com/office/powerpoint/2010/main" val="1633092968"/>
              </p:ext>
            </p:extLst>
          </p:nvPr>
        </p:nvGraphicFramePr>
        <p:xfrm>
          <a:off x="619414" y="1366405"/>
          <a:ext cx="4229100" cy="3438525"/>
        </p:xfrm>
        <a:graphic>
          <a:graphicData uri="http://schemas.openxmlformats.org/presentationml/2006/ole">
            <mc:AlternateContent xmlns:mc="http://schemas.openxmlformats.org/markup-compatibility/2006">
              <mc:Choice xmlns:v="urn:schemas-microsoft-com:vml" Requires="v">
                <p:oleObj name="Worksheet" r:id="rId5" imgW="4229056" imgH="3438597" progId="Excel.Sheet.12">
                  <p:embed/>
                </p:oleObj>
              </mc:Choice>
              <mc:Fallback>
                <p:oleObj name="Worksheet" r:id="rId5" imgW="4229056" imgH="3438597" progId="Excel.Sheet.12">
                  <p:embed/>
                  <p:pic>
                    <p:nvPicPr>
                      <p:cNvPr id="0" name=""/>
                      <p:cNvPicPr/>
                      <p:nvPr/>
                    </p:nvPicPr>
                    <p:blipFill>
                      <a:blip r:embed="rId6"/>
                      <a:stretch>
                        <a:fillRect/>
                      </a:stretch>
                    </p:blipFill>
                    <p:spPr>
                      <a:xfrm>
                        <a:off x="619414" y="1366405"/>
                        <a:ext cx="4229100" cy="3438525"/>
                      </a:xfrm>
                      <a:prstGeom prst="rect">
                        <a:avLst/>
                      </a:prstGeom>
                    </p:spPr>
                  </p:pic>
                </p:oleObj>
              </mc:Fallback>
            </mc:AlternateContent>
          </a:graphicData>
        </a:graphic>
      </p:graphicFrame>
      <p:grpSp>
        <p:nvGrpSpPr>
          <p:cNvPr id="11" name="Group 10">
            <a:extLst>
              <a:ext uri="{FF2B5EF4-FFF2-40B4-BE49-F238E27FC236}">
                <a16:creationId xmlns:a16="http://schemas.microsoft.com/office/drawing/2014/main" id="{00000000-0008-0000-0E00-000004000000}"/>
              </a:ext>
            </a:extLst>
          </p:cNvPr>
          <p:cNvGrpSpPr/>
          <p:nvPr/>
        </p:nvGrpSpPr>
        <p:grpSpPr>
          <a:xfrm>
            <a:off x="5834077" y="1366405"/>
            <a:ext cx="5895975" cy="3438525"/>
            <a:chOff x="0" y="0"/>
            <a:chExt cx="6115050" cy="3829050"/>
          </a:xfrm>
        </p:grpSpPr>
        <p:sp>
          <p:nvSpPr>
            <p:cNvPr id="12" name="Rectangle 11">
              <a:extLst>
                <a:ext uri="{FF2B5EF4-FFF2-40B4-BE49-F238E27FC236}">
                  <a16:creationId xmlns:a16="http://schemas.microsoft.com/office/drawing/2014/main" id="{00000000-0008-0000-0E00-000002000000}"/>
                </a:ext>
              </a:extLst>
            </p:cNvPr>
            <p:cNvSpPr/>
            <p:nvPr/>
          </p:nvSpPr>
          <p:spPr>
            <a:xfrm>
              <a:off x="0" y="0"/>
              <a:ext cx="6115050" cy="3829050"/>
            </a:xfrm>
            <a:prstGeom prst="rect">
              <a:avLst/>
            </a:prstGeom>
            <a:gradFill>
              <a:gsLst>
                <a:gs pos="0">
                  <a:sysClr val="windowText" lastClr="000000"/>
                </a:gs>
                <a:gs pos="100000">
                  <a:srgbClr val="7030A0">
                    <a:alpha val="70000"/>
                    <a:lumMod val="84000"/>
                  </a:srgbClr>
                </a:gs>
              </a:gsLst>
              <a:lin ang="2700000" scaled="0"/>
            </a:gradFill>
            <a:ln w="12700" cap="flat" cmpd="sng" algn="ctr">
              <a:solidFill>
                <a:srgbClr val="4472C4">
                  <a:shade val="50000"/>
                </a:srgbClr>
              </a:solidFill>
              <a:prstDash val="solid"/>
              <a:miter lim="800000"/>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aphicFrame>
          <p:nvGraphicFramePr>
            <p:cNvPr id="13" name="Chart 12">
              <a:extLst>
                <a:ext uri="{FF2B5EF4-FFF2-40B4-BE49-F238E27FC236}">
                  <a16:creationId xmlns:a16="http://schemas.microsoft.com/office/drawing/2014/main" id="{00000000-0008-0000-0E00-000003000000}"/>
                </a:ext>
              </a:extLst>
            </p:cNvPr>
            <p:cNvGraphicFramePr>
              <a:graphicFrameLocks/>
            </p:cNvGraphicFramePr>
            <p:nvPr/>
          </p:nvGraphicFramePr>
          <p:xfrm>
            <a:off x="561975" y="95250"/>
            <a:ext cx="5124450" cy="3629025"/>
          </p:xfrm>
          <a:graphic>
            <a:graphicData uri="http://schemas.openxmlformats.org/drawingml/2006/chart">
              <c:chart xmlns:c="http://schemas.openxmlformats.org/drawingml/2006/chart" xmlns:r="http://schemas.openxmlformats.org/officeDocument/2006/relationships" r:id="rId7"/>
            </a:graphicData>
          </a:graphic>
        </p:graphicFrame>
      </p:grpSp>
    </p:spTree>
    <p:extLst>
      <p:ext uri="{BB962C8B-B14F-4D97-AF65-F5344CB8AC3E}">
        <p14:creationId xmlns:p14="http://schemas.microsoft.com/office/powerpoint/2010/main" val="414921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0237874-3593-D469-D995-66B2F7B8CA96}"/>
              </a:ext>
            </a:extLst>
          </p:cNvPr>
          <p:cNvPicPr>
            <a:picLocks noChangeAspect="1"/>
          </p:cNvPicPr>
          <p:nvPr/>
        </p:nvPicPr>
        <p:blipFill>
          <a:blip r:embed="rId2"/>
          <a:stretch>
            <a:fillRect/>
          </a:stretch>
        </p:blipFill>
        <p:spPr>
          <a:xfrm>
            <a:off x="0" y="0"/>
            <a:ext cx="12192000" cy="6857999"/>
          </a:xfrm>
          <a:prstGeom prst="rect">
            <a:avLst/>
          </a:prstGeom>
          <a:gradFill>
            <a:gsLst>
              <a:gs pos="0">
                <a:schemeClr val="tx1"/>
              </a:gs>
              <a:gs pos="100000">
                <a:schemeClr val="tx1"/>
              </a:gs>
              <a:gs pos="70000">
                <a:srgbClr val="7030A0"/>
              </a:gs>
              <a:gs pos="40000">
                <a:srgbClr val="7030A0"/>
              </a:gs>
            </a:gsLst>
            <a:lin ang="1200000" scaled="0"/>
          </a:gradFill>
        </p:spPr>
      </p:pic>
      <p:sp>
        <p:nvSpPr>
          <p:cNvPr id="2" name="Title 1">
            <a:extLst>
              <a:ext uri="{FF2B5EF4-FFF2-40B4-BE49-F238E27FC236}">
                <a16:creationId xmlns:a16="http://schemas.microsoft.com/office/drawing/2014/main" id="{B17462E6-6726-4D2E-BD34-9117E7DCFD02}"/>
              </a:ext>
            </a:extLst>
          </p:cNvPr>
          <p:cNvSpPr>
            <a:spLocks noGrp="1"/>
          </p:cNvSpPr>
          <p:nvPr>
            <p:ph type="title"/>
          </p:nvPr>
        </p:nvSpPr>
        <p:spPr>
          <a:xfrm>
            <a:off x="838200" y="10633"/>
            <a:ext cx="10515600" cy="639586"/>
          </a:xfrm>
        </p:spPr>
        <p:txBody>
          <a:bodyPr>
            <a:normAutofit fontScale="90000"/>
          </a:bodyPr>
          <a:lstStyle/>
          <a:p>
            <a:pPr algn="ctr"/>
            <a:r>
              <a:rPr lang="en-US" dirty="0">
                <a:solidFill>
                  <a:schemeClr val="bg1"/>
                </a:solidFill>
              </a:rPr>
              <a:t>Balance Sheet</a:t>
            </a:r>
          </a:p>
        </p:txBody>
      </p:sp>
      <p:sp>
        <p:nvSpPr>
          <p:cNvPr id="7" name="Rectangle: Rounded Corners 6">
            <a:hlinkClick r:id="rId3" action="ppaction://hlinksldjump"/>
            <a:extLst>
              <a:ext uri="{FF2B5EF4-FFF2-40B4-BE49-F238E27FC236}">
                <a16:creationId xmlns:a16="http://schemas.microsoft.com/office/drawing/2014/main" id="{C63AB845-5AF3-47EA-A526-1D6DA8510E62}"/>
              </a:ext>
            </a:extLst>
          </p:cNvPr>
          <p:cNvSpPr/>
          <p:nvPr/>
        </p:nvSpPr>
        <p:spPr>
          <a:xfrm>
            <a:off x="6562725" y="6236700"/>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8" name="Rectangle: Rounded Corners 7">
            <a:hlinkClick r:id="rId4" action="ppaction://hlinksldjump"/>
            <a:extLst>
              <a:ext uri="{FF2B5EF4-FFF2-40B4-BE49-F238E27FC236}">
                <a16:creationId xmlns:a16="http://schemas.microsoft.com/office/drawing/2014/main" id="{83C8FC88-6501-455D-A28A-22BA09933CEF}"/>
              </a:ext>
            </a:extLst>
          </p:cNvPr>
          <p:cNvSpPr/>
          <p:nvPr/>
        </p:nvSpPr>
        <p:spPr>
          <a:xfrm>
            <a:off x="9348359" y="6236700"/>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6" name="Object 5">
            <a:extLst>
              <a:ext uri="{FF2B5EF4-FFF2-40B4-BE49-F238E27FC236}">
                <a16:creationId xmlns:a16="http://schemas.microsoft.com/office/drawing/2014/main" id="{CF02CC72-79A7-2759-676F-5E55E4E4EB76}"/>
              </a:ext>
            </a:extLst>
          </p:cNvPr>
          <p:cNvGraphicFramePr>
            <a:graphicFrameLocks noChangeAspect="1"/>
          </p:cNvGraphicFramePr>
          <p:nvPr>
            <p:extLst>
              <p:ext uri="{D42A27DB-BD31-4B8C-83A1-F6EECF244321}">
                <p14:modId xmlns:p14="http://schemas.microsoft.com/office/powerpoint/2010/main" val="91343054"/>
              </p:ext>
            </p:extLst>
          </p:nvPr>
        </p:nvGraphicFramePr>
        <p:xfrm>
          <a:off x="464128" y="1836881"/>
          <a:ext cx="5334000" cy="2867025"/>
        </p:xfrm>
        <a:graphic>
          <a:graphicData uri="http://schemas.openxmlformats.org/presentationml/2006/ole">
            <mc:AlternateContent xmlns:mc="http://schemas.openxmlformats.org/markup-compatibility/2006">
              <mc:Choice xmlns:v="urn:schemas-microsoft-com:vml" Requires="v">
                <p:oleObj name="Worksheet" r:id="rId5" imgW="5334059" imgH="2867018" progId="Excel.Sheet.12">
                  <p:embed/>
                </p:oleObj>
              </mc:Choice>
              <mc:Fallback>
                <p:oleObj name="Worksheet" r:id="rId5" imgW="5334059" imgH="2867018" progId="Excel.Sheet.12">
                  <p:embed/>
                  <p:pic>
                    <p:nvPicPr>
                      <p:cNvPr id="0" name=""/>
                      <p:cNvPicPr/>
                      <p:nvPr/>
                    </p:nvPicPr>
                    <p:blipFill>
                      <a:blip r:embed="rId6"/>
                      <a:stretch>
                        <a:fillRect/>
                      </a:stretch>
                    </p:blipFill>
                    <p:spPr>
                      <a:xfrm>
                        <a:off x="464128" y="1836881"/>
                        <a:ext cx="5334000" cy="2867025"/>
                      </a:xfrm>
                      <a:prstGeom prst="rect">
                        <a:avLst/>
                      </a:prstGeom>
                    </p:spPr>
                  </p:pic>
                </p:oleObj>
              </mc:Fallback>
            </mc:AlternateContent>
          </a:graphicData>
        </a:graphic>
      </p:graphicFrame>
      <p:grpSp>
        <p:nvGrpSpPr>
          <p:cNvPr id="10" name="Group 9">
            <a:extLst>
              <a:ext uri="{FF2B5EF4-FFF2-40B4-BE49-F238E27FC236}">
                <a16:creationId xmlns:a16="http://schemas.microsoft.com/office/drawing/2014/main" id="{00000000-0008-0000-0F00-000004000000}"/>
              </a:ext>
            </a:extLst>
          </p:cNvPr>
          <p:cNvGrpSpPr/>
          <p:nvPr/>
        </p:nvGrpSpPr>
        <p:grpSpPr>
          <a:xfrm>
            <a:off x="5953568" y="1836881"/>
            <a:ext cx="5981700" cy="2886075"/>
            <a:chOff x="0" y="0"/>
            <a:chExt cx="6200776" cy="3476626"/>
          </a:xfrm>
        </p:grpSpPr>
        <p:sp>
          <p:nvSpPr>
            <p:cNvPr id="11" name="Rectangle 10">
              <a:extLst>
                <a:ext uri="{FF2B5EF4-FFF2-40B4-BE49-F238E27FC236}">
                  <a16:creationId xmlns:a16="http://schemas.microsoft.com/office/drawing/2014/main" id="{00000000-0008-0000-0F00-000002000000}"/>
                </a:ext>
              </a:extLst>
            </p:cNvPr>
            <p:cNvSpPr/>
            <p:nvPr/>
          </p:nvSpPr>
          <p:spPr>
            <a:xfrm>
              <a:off x="0" y="0"/>
              <a:ext cx="6200776" cy="3476626"/>
            </a:xfrm>
            <a:prstGeom prst="rect">
              <a:avLst/>
            </a:prstGeom>
            <a:gradFill>
              <a:gsLst>
                <a:gs pos="0">
                  <a:sysClr val="windowText" lastClr="000000"/>
                </a:gs>
                <a:gs pos="100000">
                  <a:srgbClr val="7030A0">
                    <a:alpha val="70000"/>
                    <a:lumMod val="84000"/>
                  </a:srgbClr>
                </a:gs>
              </a:gsLst>
              <a:lin ang="2700000" scaled="0"/>
            </a:gradFill>
            <a:ln w="12700" cap="flat" cmpd="sng" algn="ctr">
              <a:solidFill>
                <a:srgbClr val="4472C4">
                  <a:shade val="50000"/>
                </a:srgbClr>
              </a:solidFill>
              <a:prstDash val="solid"/>
              <a:miter lim="800000"/>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aphicFrame>
          <p:nvGraphicFramePr>
            <p:cNvPr id="12" name="Chart 11">
              <a:extLst>
                <a:ext uri="{FF2B5EF4-FFF2-40B4-BE49-F238E27FC236}">
                  <a16:creationId xmlns:a16="http://schemas.microsoft.com/office/drawing/2014/main" id="{00000000-0008-0000-0F00-000003000000}"/>
                </a:ext>
              </a:extLst>
            </p:cNvPr>
            <p:cNvGraphicFramePr>
              <a:graphicFrameLocks/>
            </p:cNvGraphicFramePr>
            <p:nvPr/>
          </p:nvGraphicFramePr>
          <p:xfrm>
            <a:off x="57151" y="38101"/>
            <a:ext cx="6067425" cy="3319463"/>
          </p:xfrm>
          <a:graphic>
            <a:graphicData uri="http://schemas.openxmlformats.org/drawingml/2006/chart">
              <c:chart xmlns:c="http://schemas.openxmlformats.org/drawingml/2006/chart" xmlns:r="http://schemas.openxmlformats.org/officeDocument/2006/relationships" r:id="rId7"/>
            </a:graphicData>
          </a:graphic>
        </p:graphicFrame>
      </p:grpSp>
    </p:spTree>
    <p:extLst>
      <p:ext uri="{BB962C8B-B14F-4D97-AF65-F5344CB8AC3E}">
        <p14:creationId xmlns:p14="http://schemas.microsoft.com/office/powerpoint/2010/main" val="688479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0E496C-22C7-C670-DAF2-E06DF983BB5C}"/>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4F97BD56-D42E-4EC5-A6C0-6279D6945097}"/>
              </a:ext>
            </a:extLst>
          </p:cNvPr>
          <p:cNvSpPr>
            <a:spLocks noGrp="1"/>
          </p:cNvSpPr>
          <p:nvPr>
            <p:ph type="title"/>
          </p:nvPr>
        </p:nvSpPr>
        <p:spPr>
          <a:xfrm>
            <a:off x="838200" y="26000"/>
            <a:ext cx="10515600" cy="729897"/>
          </a:xfrm>
        </p:spPr>
        <p:txBody>
          <a:bodyPr>
            <a:normAutofit/>
          </a:bodyPr>
          <a:lstStyle/>
          <a:p>
            <a:pPr algn="ctr"/>
            <a:r>
              <a:rPr lang="en-US" sz="4000" dirty="0">
                <a:solidFill>
                  <a:schemeClr val="bg1"/>
                </a:solidFill>
              </a:rPr>
              <a:t>Breakeven Analysis and Business Ratios</a:t>
            </a:r>
          </a:p>
        </p:txBody>
      </p:sp>
      <p:sp>
        <p:nvSpPr>
          <p:cNvPr id="10" name="Rectangle: Rounded Corners 9">
            <a:hlinkClick r:id="rId3" action="ppaction://hlinksldjump"/>
            <a:extLst>
              <a:ext uri="{FF2B5EF4-FFF2-40B4-BE49-F238E27FC236}">
                <a16:creationId xmlns:a16="http://schemas.microsoft.com/office/drawing/2014/main" id="{27BBDA20-1146-45E8-894E-3E25674655BF}"/>
              </a:ext>
            </a:extLst>
          </p:cNvPr>
          <p:cNvSpPr/>
          <p:nvPr/>
        </p:nvSpPr>
        <p:spPr>
          <a:xfrm>
            <a:off x="8184576" y="6256330"/>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7" name="Object 6">
            <a:extLst>
              <a:ext uri="{FF2B5EF4-FFF2-40B4-BE49-F238E27FC236}">
                <a16:creationId xmlns:a16="http://schemas.microsoft.com/office/drawing/2014/main" id="{17D49EC3-5B2F-D759-1D09-06150161B986}"/>
              </a:ext>
            </a:extLst>
          </p:cNvPr>
          <p:cNvGraphicFramePr>
            <a:graphicFrameLocks noChangeAspect="1"/>
          </p:cNvGraphicFramePr>
          <p:nvPr>
            <p:extLst>
              <p:ext uri="{D42A27DB-BD31-4B8C-83A1-F6EECF244321}">
                <p14:modId xmlns:p14="http://schemas.microsoft.com/office/powerpoint/2010/main" val="2721757203"/>
              </p:ext>
            </p:extLst>
          </p:nvPr>
        </p:nvGraphicFramePr>
        <p:xfrm>
          <a:off x="976313" y="1021773"/>
          <a:ext cx="3533775" cy="581025"/>
        </p:xfrm>
        <a:graphic>
          <a:graphicData uri="http://schemas.openxmlformats.org/presentationml/2006/ole">
            <mc:AlternateContent xmlns:mc="http://schemas.openxmlformats.org/markup-compatibility/2006">
              <mc:Choice xmlns:v="urn:schemas-microsoft-com:vml" Requires="v">
                <p:oleObj name="Worksheet" r:id="rId4" imgW="3533691" imgH="581058" progId="Excel.Sheet.12">
                  <p:embed/>
                </p:oleObj>
              </mc:Choice>
              <mc:Fallback>
                <p:oleObj name="Worksheet" r:id="rId4" imgW="3533691" imgH="581058" progId="Excel.Sheet.12">
                  <p:embed/>
                  <p:pic>
                    <p:nvPicPr>
                      <p:cNvPr id="0" name=""/>
                      <p:cNvPicPr/>
                      <p:nvPr/>
                    </p:nvPicPr>
                    <p:blipFill>
                      <a:blip r:embed="rId5"/>
                      <a:stretch>
                        <a:fillRect/>
                      </a:stretch>
                    </p:blipFill>
                    <p:spPr>
                      <a:xfrm>
                        <a:off x="976313" y="1021773"/>
                        <a:ext cx="3533775" cy="581025"/>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id="{00000000-0008-0000-1000-000004000000}"/>
              </a:ext>
            </a:extLst>
          </p:cNvPr>
          <p:cNvGrpSpPr/>
          <p:nvPr/>
        </p:nvGrpSpPr>
        <p:grpSpPr>
          <a:xfrm>
            <a:off x="428625" y="1892472"/>
            <a:ext cx="4629149" cy="2599981"/>
            <a:chOff x="0" y="0"/>
            <a:chExt cx="4629149" cy="2599981"/>
          </a:xfrm>
        </p:grpSpPr>
        <p:sp>
          <p:nvSpPr>
            <p:cNvPr id="11" name="Rectangle 10">
              <a:extLst>
                <a:ext uri="{FF2B5EF4-FFF2-40B4-BE49-F238E27FC236}">
                  <a16:creationId xmlns:a16="http://schemas.microsoft.com/office/drawing/2014/main" id="{00000000-0008-0000-1000-000002000000}"/>
                </a:ext>
              </a:extLst>
            </p:cNvPr>
            <p:cNvSpPr/>
            <p:nvPr/>
          </p:nvSpPr>
          <p:spPr>
            <a:xfrm>
              <a:off x="0" y="0"/>
              <a:ext cx="4619625" cy="2599981"/>
            </a:xfrm>
            <a:prstGeom prst="rect">
              <a:avLst/>
            </a:prstGeom>
            <a:gradFill>
              <a:gsLst>
                <a:gs pos="0">
                  <a:sysClr val="windowText" lastClr="000000"/>
                </a:gs>
                <a:gs pos="100000">
                  <a:srgbClr val="7030A0">
                    <a:alpha val="70000"/>
                    <a:lumMod val="84000"/>
                  </a:srgbClr>
                </a:gs>
              </a:gsLst>
              <a:lin ang="2700000" scaled="0"/>
            </a:gradFill>
            <a:ln w="12700" cap="flat" cmpd="sng" algn="ctr">
              <a:solidFill>
                <a:srgbClr val="4472C4">
                  <a:shade val="50000"/>
                </a:srgbClr>
              </a:solidFill>
              <a:prstDash val="solid"/>
              <a:miter lim="800000"/>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aphicFrame>
          <p:nvGraphicFramePr>
            <p:cNvPr id="12" name="Chart 11">
              <a:extLst>
                <a:ext uri="{FF2B5EF4-FFF2-40B4-BE49-F238E27FC236}">
                  <a16:creationId xmlns:a16="http://schemas.microsoft.com/office/drawing/2014/main" id="{00000000-0008-0000-1000-000003000000}"/>
                </a:ext>
              </a:extLst>
            </p:cNvPr>
            <p:cNvGraphicFramePr>
              <a:graphicFrameLocks/>
            </p:cNvGraphicFramePr>
            <p:nvPr/>
          </p:nvGraphicFramePr>
          <p:xfrm>
            <a:off x="104775" y="76200"/>
            <a:ext cx="4524374" cy="2486025"/>
          </p:xfrm>
          <a:graphic>
            <a:graphicData uri="http://schemas.openxmlformats.org/drawingml/2006/chart">
              <c:chart xmlns:c="http://schemas.openxmlformats.org/drawingml/2006/chart" xmlns:r="http://schemas.openxmlformats.org/officeDocument/2006/relationships" r:id="rId6"/>
            </a:graphicData>
          </a:graphic>
        </p:graphicFrame>
      </p:grpSp>
      <p:graphicFrame>
        <p:nvGraphicFramePr>
          <p:cNvPr id="14" name="Object 13">
            <a:extLst>
              <a:ext uri="{FF2B5EF4-FFF2-40B4-BE49-F238E27FC236}">
                <a16:creationId xmlns:a16="http://schemas.microsoft.com/office/drawing/2014/main" id="{3E414816-4318-2B32-6773-0A852A748DDD}"/>
              </a:ext>
            </a:extLst>
          </p:cNvPr>
          <p:cNvGraphicFramePr>
            <a:graphicFrameLocks noChangeAspect="1"/>
          </p:cNvGraphicFramePr>
          <p:nvPr>
            <p:extLst>
              <p:ext uri="{D42A27DB-BD31-4B8C-83A1-F6EECF244321}">
                <p14:modId xmlns:p14="http://schemas.microsoft.com/office/powerpoint/2010/main" val="978501786"/>
              </p:ext>
            </p:extLst>
          </p:nvPr>
        </p:nvGraphicFramePr>
        <p:xfrm>
          <a:off x="7584944" y="998584"/>
          <a:ext cx="2981325" cy="2486025"/>
        </p:xfrm>
        <a:graphic>
          <a:graphicData uri="http://schemas.openxmlformats.org/presentationml/2006/ole">
            <mc:AlternateContent xmlns:mc="http://schemas.openxmlformats.org/markup-compatibility/2006">
              <mc:Choice xmlns:v="urn:schemas-microsoft-com:vml" Requires="v">
                <p:oleObj name="Worksheet" r:id="rId7" imgW="2981190" imgH="2486084" progId="Excel.Sheet.12">
                  <p:embed/>
                </p:oleObj>
              </mc:Choice>
              <mc:Fallback>
                <p:oleObj name="Worksheet" r:id="rId7" imgW="2981190" imgH="2486084" progId="Excel.Sheet.12">
                  <p:embed/>
                  <p:pic>
                    <p:nvPicPr>
                      <p:cNvPr id="0" name=""/>
                      <p:cNvPicPr/>
                      <p:nvPr/>
                    </p:nvPicPr>
                    <p:blipFill>
                      <a:blip r:embed="rId8"/>
                      <a:stretch>
                        <a:fillRect/>
                      </a:stretch>
                    </p:blipFill>
                    <p:spPr>
                      <a:xfrm>
                        <a:off x="7584944" y="998584"/>
                        <a:ext cx="2981325" cy="2486025"/>
                      </a:xfrm>
                      <a:prstGeom prst="rect">
                        <a:avLst/>
                      </a:prstGeom>
                    </p:spPr>
                  </p:pic>
                </p:oleObj>
              </mc:Fallback>
            </mc:AlternateContent>
          </a:graphicData>
        </a:graphic>
      </p:graphicFrame>
    </p:spTree>
    <p:extLst>
      <p:ext uri="{BB962C8B-B14F-4D97-AF65-F5344CB8AC3E}">
        <p14:creationId xmlns:p14="http://schemas.microsoft.com/office/powerpoint/2010/main" val="2136698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9F67D0-7E61-29F3-9856-15104A973DC6}"/>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994C688B-A50C-4DF1-B90F-A067AE5CBFD4}"/>
              </a:ext>
            </a:extLst>
          </p:cNvPr>
          <p:cNvSpPr>
            <a:spLocks noGrp="1"/>
          </p:cNvSpPr>
          <p:nvPr>
            <p:ph type="title"/>
          </p:nvPr>
        </p:nvSpPr>
        <p:spPr>
          <a:xfrm>
            <a:off x="838200" y="20669"/>
            <a:ext cx="10515600" cy="884127"/>
          </a:xfrm>
        </p:spPr>
        <p:txBody>
          <a:bodyPr>
            <a:normAutofit/>
          </a:bodyPr>
          <a:lstStyle/>
          <a:p>
            <a:pPr algn="ctr"/>
            <a:r>
              <a:rPr lang="en-US" sz="4000" dirty="0">
                <a:solidFill>
                  <a:schemeClr val="bg1"/>
                </a:solidFill>
              </a:rPr>
              <a:t>SWOT Analysis</a:t>
            </a:r>
          </a:p>
        </p:txBody>
      </p:sp>
      <p:sp>
        <p:nvSpPr>
          <p:cNvPr id="6" name="Rectangle 2">
            <a:extLst>
              <a:ext uri="{FF2B5EF4-FFF2-40B4-BE49-F238E27FC236}">
                <a16:creationId xmlns:a16="http://schemas.microsoft.com/office/drawing/2014/main" id="{84406EBE-5547-4D12-9C4F-16BA8F86E79D}"/>
              </a:ext>
            </a:extLst>
          </p:cNvPr>
          <p:cNvSpPr>
            <a:spLocks noChangeArrowheads="1"/>
          </p:cNvSpPr>
          <p:nvPr/>
        </p:nvSpPr>
        <p:spPr bwMode="auto">
          <a:xfrm>
            <a:off x="343599" y="1275817"/>
            <a:ext cx="4944534" cy="390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Strengths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bg1"/>
              </a:solidFill>
              <a:effectLst/>
              <a:latin typeface="Arial" panose="020B0604020202020204" pitchFamily="34" charset="0"/>
            </a:endParaRPr>
          </a:p>
          <a:p>
            <a:pPr marL="342900" marR="0" lvl="0" indent="-342900">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Economically insulated business.</a:t>
            </a:r>
          </a:p>
          <a:p>
            <a:pPr marL="228600" marR="0">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High gross margins from ongoing RV park services.</a:t>
            </a:r>
          </a:p>
          <a:p>
            <a:pPr marL="0" marR="0">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Recurring streams of revenue on a monthly basis.</a:t>
            </a:r>
          </a:p>
          <a:p>
            <a:pPr marL="0" marR="0">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An owner-operator (John Doe) that has extensive experience in the real estate industry. </a:t>
            </a:r>
          </a:p>
          <a:p>
            <a:pPr marL="0" marR="0" lvl="0" indent="0" algn="just" defTabSz="914400" rtl="0" eaLnBrk="0" fontAlgn="base" latinLnBrk="0" hangingPunct="0">
              <a:lnSpc>
                <a:spcPct val="100000"/>
              </a:lnSpc>
              <a:spcBef>
                <a:spcPct val="0"/>
              </a:spcBef>
              <a:spcAft>
                <a:spcPct val="0"/>
              </a:spcAft>
              <a:buClrTx/>
              <a:buSzTx/>
              <a:tabLst/>
            </a:pPr>
            <a:endPar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tabLst/>
            </a:pPr>
            <a:endParaRPr kumimoji="0" lang="en-US" altLang="en-US" sz="1000" b="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Weaknesses</a:t>
            </a:r>
            <a:endParaRPr kumimoji="0" lang="en-US" altLang="en-US" sz="1000" b="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 </a:t>
            </a:r>
            <a:endParaRPr kumimoji="0" lang="en-US" altLang="en-US" sz="1000" b="0" i="0" u="none" strike="noStrike" cap="none" normalizeH="0" baseline="0" dirty="0">
              <a:ln>
                <a:noFill/>
              </a:ln>
              <a:solidFill>
                <a:schemeClr val="bg1"/>
              </a:solidFill>
              <a:effectLst/>
              <a:latin typeface="Arial" panose="020B0604020202020204"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200" b="0" i="0" u="none" strike="noStrike" cap="none" normalizeH="0" baseline="0" dirty="0">
                <a:ln>
                  <a:noFill/>
                </a:ln>
                <a:solidFill>
                  <a:schemeClr val="bg1"/>
                </a:solidFill>
                <a:effectLst/>
                <a:latin typeface="Arial" panose="020B0604020202020204" pitchFamily="34" charset="0"/>
              </a:rPr>
              <a:t>Many regulatory and compliance issues.</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1200" b="0" i="0" u="none" strike="noStrike" cap="none" normalizeH="0" baseline="0" dirty="0">
              <a:ln>
                <a:noFill/>
              </a:ln>
              <a:solidFill>
                <a:schemeClr val="bg1"/>
              </a:solidFill>
              <a:effectLst/>
              <a:latin typeface="Arial" panose="020B0604020202020204"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200" b="0" i="0" u="none" strike="noStrike" cap="none" normalizeH="0" baseline="0" dirty="0">
                <a:ln>
                  <a:noFill/>
                </a:ln>
                <a:solidFill>
                  <a:schemeClr val="bg1"/>
                </a:solidFill>
                <a:effectLst/>
                <a:latin typeface="Arial" panose="020B0604020202020204" pitchFamily="34" charset="0"/>
              </a:rPr>
              <a:t> </a:t>
            </a:r>
            <a:r>
              <a:rPr lang="en-US" altLang="en-US" sz="1200" dirty="0">
                <a:solidFill>
                  <a:schemeClr val="bg1"/>
                </a:solidFill>
                <a:latin typeface="Arial" panose="020B0604020202020204" pitchFamily="34" charset="0"/>
              </a:rPr>
              <a:t>Legal liabilities from onsite injuries.</a:t>
            </a:r>
          </a:p>
          <a:p>
            <a:pPr marR="0" lvl="0" algn="l" defTabSz="914400" rtl="0" eaLnBrk="0" fontAlgn="base" latinLnBrk="0" hangingPunct="0">
              <a:lnSpc>
                <a:spcPct val="100000"/>
              </a:lnSpc>
              <a:spcBef>
                <a:spcPct val="0"/>
              </a:spcBef>
              <a:spcAft>
                <a:spcPct val="0"/>
              </a:spcAft>
              <a:buClrTx/>
              <a:buSzTx/>
              <a:tabLst/>
            </a:pPr>
            <a:endParaRPr kumimoji="0" lang="en-US" altLang="en-US" sz="1200" b="0" i="0" u="none" strike="noStrike" cap="none" normalizeH="0" baseline="0" dirty="0">
              <a:ln>
                <a:noFill/>
              </a:ln>
              <a:solidFill>
                <a:schemeClr val="bg1"/>
              </a:solidFill>
              <a:effectLst/>
              <a:latin typeface="Arial" panose="020B0604020202020204"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200" b="0" i="0" u="none" strike="noStrike" cap="none" normalizeH="0" baseline="0" dirty="0">
                <a:ln>
                  <a:noFill/>
                </a:ln>
                <a:solidFill>
                  <a:schemeClr val="bg1"/>
                </a:solidFill>
                <a:effectLst/>
                <a:latin typeface="Arial" panose="020B0604020202020204" pitchFamily="34" charset="0"/>
              </a:rPr>
              <a:t>Substantial competition in the greater Texas metropolitan area market.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3">
            <a:extLst>
              <a:ext uri="{FF2B5EF4-FFF2-40B4-BE49-F238E27FC236}">
                <a16:creationId xmlns:a16="http://schemas.microsoft.com/office/drawing/2014/main" id="{85240F81-63B4-4217-8FD9-FA6BD7F76A3C}"/>
              </a:ext>
            </a:extLst>
          </p:cNvPr>
          <p:cNvSpPr>
            <a:spLocks noChangeArrowheads="1"/>
          </p:cNvSpPr>
          <p:nvPr/>
        </p:nvSpPr>
        <p:spPr bwMode="auto">
          <a:xfrm>
            <a:off x="6614611" y="1275817"/>
            <a:ext cx="5116012" cy="366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Opportunities </a:t>
            </a:r>
            <a:endParaRPr kumimoji="0" lang="en-US" altLang="en-US" sz="1000" b="0" i="0" u="none" strike="noStrike" cap="none" normalizeH="0" baseline="0" dirty="0">
              <a:ln>
                <a:noFill/>
              </a:ln>
              <a:solidFill>
                <a:schemeClr val="bg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	</a:t>
            </a:r>
            <a:endParaRPr kumimoji="0" lang="en-US" altLang="en-US" sz="1000" b="0" i="0" u="none" strike="noStrike" cap="none" normalizeH="0" baseline="0" dirty="0">
              <a:ln>
                <a:noFill/>
              </a:ln>
              <a:solidFill>
                <a:schemeClr val="bg1"/>
              </a:solidFill>
              <a:effectLst/>
              <a:latin typeface="Arial" panose="020B0604020202020204" pitchFamily="34" charset="0"/>
            </a:endParaRPr>
          </a:p>
          <a:p>
            <a:pPr marL="171450" marR="0" lvl="0" indent="-171450" algn="just">
              <a:spcBef>
                <a:spcPts val="0"/>
              </a:spcBef>
              <a:spcAft>
                <a:spcPts val="0"/>
              </a:spcAft>
              <a:buFont typeface="Arial" panose="020B0604020202020204" pitchFamily="34" charset="0"/>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Expansion of the number of RV pads and campground spaces onsite.</a:t>
            </a:r>
          </a:p>
          <a:p>
            <a:pPr marL="171450" marR="0" lvl="0" indent="-171450" algn="just">
              <a:spcBef>
                <a:spcPts val="0"/>
              </a:spcBef>
              <a:spcAft>
                <a:spcPts val="0"/>
              </a:spcAft>
              <a:buFont typeface="Arial" panose="020B0604020202020204" pitchFamily="34" charset="0"/>
              <a:buChar char="•"/>
              <a:tabLst>
                <a:tab pos="457200" algn="l"/>
              </a:tabLst>
            </a:pP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just">
              <a:spcBef>
                <a:spcPts val="0"/>
              </a:spcBef>
              <a:spcAft>
                <a:spcPts val="0"/>
              </a:spcAft>
              <a:buFont typeface="Arial" panose="020B0604020202020204" pitchFamily="34" charset="0"/>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Acquisition of RV park and campground facilities that will be branded with the Company’s name. </a:t>
            </a:r>
          </a:p>
          <a:p>
            <a:pPr marL="171450" marR="0" lvl="0" indent="-171450" algn="just">
              <a:spcBef>
                <a:spcPts val="0"/>
              </a:spcBef>
              <a:spcAft>
                <a:spcPts val="0"/>
              </a:spcAft>
              <a:buFont typeface="Arial" panose="020B0604020202020204" pitchFamily="34" charset="0"/>
              <a:buChar char="•"/>
              <a:tabLst>
                <a:tab pos="457200" algn="l"/>
              </a:tabLst>
            </a:pP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just">
              <a:spcBef>
                <a:spcPts val="0"/>
              </a:spcBef>
              <a:spcAft>
                <a:spcPts val="0"/>
              </a:spcAft>
              <a:buFont typeface="Arial" panose="020B0604020202020204" pitchFamily="34" charset="0"/>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Acquisition of additional rounds of capital in order to further fuel the growth of the business. </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tabLst/>
            </a:pPr>
            <a:endParaRPr lang="en-US" altLang="en-US" sz="1000" dirty="0">
              <a:solidFill>
                <a:schemeClr val="bg1"/>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lang="en-US" altLang="en-US" sz="1000" dirty="0">
              <a:solidFill>
                <a:schemeClr val="bg1"/>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lang="en-US" altLang="en-US" sz="1000" dirty="0">
              <a:solidFill>
                <a:schemeClr val="bg1"/>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Threats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bg1"/>
              </a:solidFill>
              <a:effectLst/>
              <a:latin typeface="Arial" panose="020B0604020202020204" pitchFamily="34" charset="0"/>
            </a:endParaRPr>
          </a:p>
          <a:p>
            <a:pPr marL="342900" marR="0" lvl="0" indent="-342900" algn="just">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Liabilities resulting from onsite client injury.  </a:t>
            </a:r>
          </a:p>
          <a:p>
            <a:pPr marL="228600" marR="0" algn="just">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lgn="just">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General uncertainty as a result of the COVID-19 pandemic (limited risk).</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Rounded Corners 8">
            <a:hlinkClick r:id="rId3" action="ppaction://hlinksldjump"/>
            <a:extLst>
              <a:ext uri="{FF2B5EF4-FFF2-40B4-BE49-F238E27FC236}">
                <a16:creationId xmlns:a16="http://schemas.microsoft.com/office/drawing/2014/main" id="{5B30F119-7112-46F8-ACC0-D323EF81B71A}"/>
              </a:ext>
            </a:extLst>
          </p:cNvPr>
          <p:cNvSpPr/>
          <p:nvPr/>
        </p:nvSpPr>
        <p:spPr>
          <a:xfrm>
            <a:off x="8184576" y="6256330"/>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Tree>
    <p:extLst>
      <p:ext uri="{BB962C8B-B14F-4D97-AF65-F5344CB8AC3E}">
        <p14:creationId xmlns:p14="http://schemas.microsoft.com/office/powerpoint/2010/main" val="3737671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64A11C-D1B5-5EF4-E283-99250B7B7671}"/>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5000"/>
                    </a14:imgEffect>
                  </a14:imgLayer>
                </a14:imgProps>
              </a:ext>
            </a:extLst>
          </a:blip>
          <a:stretch>
            <a:fillRect/>
          </a:stretch>
        </p:blipFill>
        <p:spPr>
          <a:xfrm>
            <a:off x="5693076" y="0"/>
            <a:ext cx="6498923" cy="6857999"/>
          </a:xfrm>
          <a:prstGeom prst="rect">
            <a:avLst/>
          </a:prstGeom>
        </p:spPr>
      </p:pic>
      <p:sp>
        <p:nvSpPr>
          <p:cNvPr id="2" name="Title 1">
            <a:extLst>
              <a:ext uri="{FF2B5EF4-FFF2-40B4-BE49-F238E27FC236}">
                <a16:creationId xmlns:a16="http://schemas.microsoft.com/office/drawing/2014/main" id="{E911DE50-72A6-44BB-95AC-09FF3405656F}"/>
              </a:ext>
            </a:extLst>
          </p:cNvPr>
          <p:cNvSpPr>
            <a:spLocks noGrp="1"/>
          </p:cNvSpPr>
          <p:nvPr>
            <p:ph type="title"/>
          </p:nvPr>
        </p:nvSpPr>
        <p:spPr>
          <a:xfrm>
            <a:off x="548606" y="1320481"/>
            <a:ext cx="4678532" cy="847323"/>
          </a:xfrm>
        </p:spPr>
        <p:txBody>
          <a:bodyPr/>
          <a:lstStyle/>
          <a:p>
            <a:pPr algn="ctr"/>
            <a:r>
              <a:rPr lang="en-US" dirty="0"/>
              <a:t>Table of Contents</a:t>
            </a:r>
          </a:p>
        </p:txBody>
      </p:sp>
      <p:sp>
        <p:nvSpPr>
          <p:cNvPr id="10" name="Rectangle: Rounded Corners 9">
            <a:hlinkClick r:id="rId4" action="ppaction://hlinksldjump"/>
            <a:extLst>
              <a:ext uri="{FF2B5EF4-FFF2-40B4-BE49-F238E27FC236}">
                <a16:creationId xmlns:a16="http://schemas.microsoft.com/office/drawing/2014/main" id="{1A5E4704-50D5-4371-A26C-818776F8CD00}"/>
              </a:ext>
            </a:extLst>
          </p:cNvPr>
          <p:cNvSpPr/>
          <p:nvPr/>
        </p:nvSpPr>
        <p:spPr>
          <a:xfrm>
            <a:off x="6184775" y="1059072"/>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Executive Summary</a:t>
            </a:r>
          </a:p>
        </p:txBody>
      </p:sp>
      <p:sp>
        <p:nvSpPr>
          <p:cNvPr id="12" name="Rectangle: Rounded Corners 11">
            <a:hlinkClick r:id="rId5" action="ppaction://hlinksldjump"/>
            <a:extLst>
              <a:ext uri="{FF2B5EF4-FFF2-40B4-BE49-F238E27FC236}">
                <a16:creationId xmlns:a16="http://schemas.microsoft.com/office/drawing/2014/main" id="{3EFA21A5-BFA1-4230-9B1F-5413A30B0C78}"/>
              </a:ext>
            </a:extLst>
          </p:cNvPr>
          <p:cNvSpPr/>
          <p:nvPr/>
        </p:nvSpPr>
        <p:spPr>
          <a:xfrm>
            <a:off x="6184775" y="1728545"/>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The Financing</a:t>
            </a:r>
          </a:p>
        </p:txBody>
      </p:sp>
      <p:sp>
        <p:nvSpPr>
          <p:cNvPr id="13" name="Rectangle: Rounded Corners 12">
            <a:hlinkClick r:id="rId6" action="ppaction://hlinksldjump"/>
            <a:extLst>
              <a:ext uri="{FF2B5EF4-FFF2-40B4-BE49-F238E27FC236}">
                <a16:creationId xmlns:a16="http://schemas.microsoft.com/office/drawing/2014/main" id="{0A8C13EB-7F88-4819-9220-E74FA47BBF7A}"/>
              </a:ext>
            </a:extLst>
          </p:cNvPr>
          <p:cNvSpPr/>
          <p:nvPr/>
        </p:nvSpPr>
        <p:spPr>
          <a:xfrm>
            <a:off x="6184775" y="2398018"/>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Facility Operations</a:t>
            </a:r>
          </a:p>
        </p:txBody>
      </p:sp>
      <p:sp>
        <p:nvSpPr>
          <p:cNvPr id="14" name="Rectangle: Rounded Corners 13">
            <a:hlinkClick r:id="rId7" action="ppaction://hlinksldjump"/>
            <a:extLst>
              <a:ext uri="{FF2B5EF4-FFF2-40B4-BE49-F238E27FC236}">
                <a16:creationId xmlns:a16="http://schemas.microsoft.com/office/drawing/2014/main" id="{4FD807C3-1DEB-4FEF-A3DD-B49005FA3491}"/>
              </a:ext>
            </a:extLst>
          </p:cNvPr>
          <p:cNvSpPr/>
          <p:nvPr/>
        </p:nvSpPr>
        <p:spPr>
          <a:xfrm>
            <a:off x="6184775" y="3067491"/>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Market Research</a:t>
            </a:r>
          </a:p>
        </p:txBody>
      </p:sp>
      <p:sp>
        <p:nvSpPr>
          <p:cNvPr id="15" name="Rectangle: Rounded Corners 14">
            <a:hlinkClick r:id="rId8" action="ppaction://hlinksldjump"/>
            <a:extLst>
              <a:ext uri="{FF2B5EF4-FFF2-40B4-BE49-F238E27FC236}">
                <a16:creationId xmlns:a16="http://schemas.microsoft.com/office/drawing/2014/main" id="{F766DB5C-41E4-4DB9-A144-7C59AC1AE8A0}"/>
              </a:ext>
            </a:extLst>
          </p:cNvPr>
          <p:cNvSpPr/>
          <p:nvPr/>
        </p:nvSpPr>
        <p:spPr>
          <a:xfrm>
            <a:off x="6184775" y="3736964"/>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Marketing Operations</a:t>
            </a:r>
          </a:p>
        </p:txBody>
      </p:sp>
      <p:sp>
        <p:nvSpPr>
          <p:cNvPr id="16" name="Rectangle: Rounded Corners 15">
            <a:hlinkClick r:id="rId9" action="ppaction://hlinksldjump"/>
            <a:extLst>
              <a:ext uri="{FF2B5EF4-FFF2-40B4-BE49-F238E27FC236}">
                <a16:creationId xmlns:a16="http://schemas.microsoft.com/office/drawing/2014/main" id="{A7F254D0-6AB4-4AD8-B5B9-13B54B8BCF94}"/>
              </a:ext>
            </a:extLst>
          </p:cNvPr>
          <p:cNvSpPr/>
          <p:nvPr/>
        </p:nvSpPr>
        <p:spPr>
          <a:xfrm>
            <a:off x="6184775" y="4406437"/>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Personnel Plan</a:t>
            </a:r>
          </a:p>
        </p:txBody>
      </p:sp>
      <p:sp>
        <p:nvSpPr>
          <p:cNvPr id="19" name="Rectangle: Rounded Corners 18">
            <a:hlinkClick r:id="rId10" action="ppaction://hlinksldjump"/>
            <a:extLst>
              <a:ext uri="{FF2B5EF4-FFF2-40B4-BE49-F238E27FC236}">
                <a16:creationId xmlns:a16="http://schemas.microsoft.com/office/drawing/2014/main" id="{41DD48BF-8C46-40D2-BC2A-D2C27AB80F28}"/>
              </a:ext>
            </a:extLst>
          </p:cNvPr>
          <p:cNvSpPr/>
          <p:nvPr/>
        </p:nvSpPr>
        <p:spPr>
          <a:xfrm>
            <a:off x="6184775" y="5108773"/>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Financial Plan</a:t>
            </a:r>
          </a:p>
        </p:txBody>
      </p:sp>
      <p:sp>
        <p:nvSpPr>
          <p:cNvPr id="7" name="Title 1">
            <a:extLst>
              <a:ext uri="{FF2B5EF4-FFF2-40B4-BE49-F238E27FC236}">
                <a16:creationId xmlns:a16="http://schemas.microsoft.com/office/drawing/2014/main" id="{BBCFF338-688C-EDEB-E18A-1DADAF3DBFFC}"/>
              </a:ext>
            </a:extLst>
          </p:cNvPr>
          <p:cNvSpPr txBox="1">
            <a:spLocks/>
          </p:cNvSpPr>
          <p:nvPr/>
        </p:nvSpPr>
        <p:spPr>
          <a:xfrm>
            <a:off x="814014" y="2444594"/>
            <a:ext cx="4678532" cy="1714247"/>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RV Park, Inc.</a:t>
            </a:r>
          </a:p>
          <a:p>
            <a:endParaRPr lang="en-US" b="1" dirty="0"/>
          </a:p>
          <a:p>
            <a:r>
              <a:rPr lang="en-US" b="1" dirty="0"/>
              <a:t>Owner: John Doe</a:t>
            </a:r>
          </a:p>
          <a:p>
            <a:endParaRPr lang="en-US" b="1" dirty="0"/>
          </a:p>
          <a:p>
            <a:r>
              <a:rPr lang="en-US" b="1" dirty="0"/>
              <a:t>Address:</a:t>
            </a:r>
          </a:p>
          <a:p>
            <a:endParaRPr lang="en-US" b="1" dirty="0"/>
          </a:p>
          <a:p>
            <a:r>
              <a:rPr lang="en-US" b="1" dirty="0"/>
              <a:t>123 Main Street</a:t>
            </a:r>
          </a:p>
          <a:p>
            <a:r>
              <a:rPr lang="en-US" b="1" dirty="0"/>
              <a:t>Houston, Texas 70004</a:t>
            </a:r>
          </a:p>
          <a:p>
            <a:endParaRPr lang="en-US" b="1" dirty="0"/>
          </a:p>
          <a:p>
            <a:r>
              <a:rPr lang="en-US" b="1" dirty="0"/>
              <a:t>Phone:</a:t>
            </a:r>
          </a:p>
          <a:p>
            <a:r>
              <a:rPr lang="en-US" b="1" dirty="0"/>
              <a:t>(555) 555-5555</a:t>
            </a:r>
          </a:p>
          <a:p>
            <a:endParaRPr lang="en-US" b="1" dirty="0"/>
          </a:p>
          <a:p>
            <a:endParaRPr lang="en-US" b="1" dirty="0"/>
          </a:p>
          <a:p>
            <a:r>
              <a:rPr lang="en-US" b="1" dirty="0"/>
              <a:t>Email:</a:t>
            </a:r>
          </a:p>
          <a:p>
            <a:r>
              <a:rPr lang="en-US" b="1" dirty="0"/>
              <a:t>John@Email.com</a:t>
            </a:r>
          </a:p>
        </p:txBody>
      </p:sp>
      <p:sp>
        <p:nvSpPr>
          <p:cNvPr id="8" name="Oval 7">
            <a:hlinkClick r:id="rId4" action="ppaction://hlinksldjump"/>
            <a:extLst>
              <a:ext uri="{FF2B5EF4-FFF2-40B4-BE49-F238E27FC236}">
                <a16:creationId xmlns:a16="http://schemas.microsoft.com/office/drawing/2014/main" id="{4C7B72BD-D4F6-6C76-EE57-C636B3302F33}"/>
              </a:ext>
            </a:extLst>
          </p:cNvPr>
          <p:cNvSpPr/>
          <p:nvPr/>
        </p:nvSpPr>
        <p:spPr>
          <a:xfrm>
            <a:off x="5460429" y="1063208"/>
            <a:ext cx="536612" cy="457089"/>
          </a:xfrm>
          <a:prstGeom prst="ellipse">
            <a:avLst/>
          </a:prstGeom>
          <a:gradFill>
            <a:gsLst>
              <a:gs pos="55000">
                <a:srgbClr val="7030A0"/>
              </a:gs>
              <a:gs pos="0">
                <a:schemeClr val="tx1">
                  <a:lumMod val="95000"/>
                  <a:lumOff val="5000"/>
                </a:schemeClr>
              </a:gs>
              <a:gs pos="0">
                <a:schemeClr val="tx1"/>
              </a:gs>
              <a:gs pos="100000">
                <a:schemeClr val="tx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37" name="Oval 36">
            <a:hlinkClick r:id="rId5" action="ppaction://hlinksldjump"/>
            <a:extLst>
              <a:ext uri="{FF2B5EF4-FFF2-40B4-BE49-F238E27FC236}">
                <a16:creationId xmlns:a16="http://schemas.microsoft.com/office/drawing/2014/main" id="{AAF76A15-1F23-0626-B74A-6F5E64B58191}"/>
              </a:ext>
            </a:extLst>
          </p:cNvPr>
          <p:cNvSpPr/>
          <p:nvPr/>
        </p:nvSpPr>
        <p:spPr>
          <a:xfrm>
            <a:off x="5427669" y="1737469"/>
            <a:ext cx="536612" cy="457089"/>
          </a:xfrm>
          <a:prstGeom prst="ellipse">
            <a:avLst/>
          </a:prstGeom>
          <a:gradFill>
            <a:gsLst>
              <a:gs pos="55000">
                <a:srgbClr val="7030A0"/>
              </a:gs>
              <a:gs pos="0">
                <a:schemeClr val="tx1">
                  <a:lumMod val="95000"/>
                  <a:lumOff val="5000"/>
                </a:schemeClr>
              </a:gs>
              <a:gs pos="0">
                <a:schemeClr val="tx1"/>
              </a:gs>
              <a:gs pos="100000">
                <a:schemeClr val="tx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38" name="Oval 37">
            <a:hlinkClick r:id="rId6" action="ppaction://hlinksldjump"/>
            <a:extLst>
              <a:ext uri="{FF2B5EF4-FFF2-40B4-BE49-F238E27FC236}">
                <a16:creationId xmlns:a16="http://schemas.microsoft.com/office/drawing/2014/main" id="{DF329806-7562-8AEC-F372-514413621DB1}"/>
              </a:ext>
            </a:extLst>
          </p:cNvPr>
          <p:cNvSpPr/>
          <p:nvPr/>
        </p:nvSpPr>
        <p:spPr>
          <a:xfrm>
            <a:off x="5440773" y="2411730"/>
            <a:ext cx="536612" cy="457089"/>
          </a:xfrm>
          <a:prstGeom prst="ellipse">
            <a:avLst/>
          </a:prstGeom>
          <a:gradFill>
            <a:gsLst>
              <a:gs pos="55000">
                <a:srgbClr val="7030A0"/>
              </a:gs>
              <a:gs pos="0">
                <a:schemeClr val="tx1">
                  <a:lumMod val="95000"/>
                  <a:lumOff val="5000"/>
                </a:schemeClr>
              </a:gs>
              <a:gs pos="0">
                <a:schemeClr val="tx1"/>
              </a:gs>
              <a:gs pos="100000">
                <a:schemeClr val="tx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39" name="Oval 38">
            <a:hlinkClick r:id="rId7" action="ppaction://hlinksldjump"/>
            <a:extLst>
              <a:ext uri="{FF2B5EF4-FFF2-40B4-BE49-F238E27FC236}">
                <a16:creationId xmlns:a16="http://schemas.microsoft.com/office/drawing/2014/main" id="{AC61753A-97D0-1AD3-D11F-A16F1E5AFE7D}"/>
              </a:ext>
            </a:extLst>
          </p:cNvPr>
          <p:cNvSpPr/>
          <p:nvPr/>
        </p:nvSpPr>
        <p:spPr>
          <a:xfrm>
            <a:off x="5447325" y="3085991"/>
            <a:ext cx="536612" cy="457089"/>
          </a:xfrm>
          <a:prstGeom prst="ellipse">
            <a:avLst/>
          </a:prstGeom>
          <a:gradFill>
            <a:gsLst>
              <a:gs pos="55000">
                <a:srgbClr val="7030A0"/>
              </a:gs>
              <a:gs pos="0">
                <a:schemeClr val="tx1">
                  <a:lumMod val="95000"/>
                  <a:lumOff val="5000"/>
                </a:schemeClr>
              </a:gs>
              <a:gs pos="0">
                <a:schemeClr val="tx1"/>
              </a:gs>
              <a:gs pos="100000">
                <a:schemeClr val="tx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43" name="Oval 42">
            <a:hlinkClick r:id="rId8" action="ppaction://hlinksldjump"/>
            <a:extLst>
              <a:ext uri="{FF2B5EF4-FFF2-40B4-BE49-F238E27FC236}">
                <a16:creationId xmlns:a16="http://schemas.microsoft.com/office/drawing/2014/main" id="{1BE65D78-84FC-FAB4-FB7D-2F28E36737E1}"/>
              </a:ext>
            </a:extLst>
          </p:cNvPr>
          <p:cNvSpPr/>
          <p:nvPr/>
        </p:nvSpPr>
        <p:spPr>
          <a:xfrm>
            <a:off x="5466978" y="3760252"/>
            <a:ext cx="536612" cy="457089"/>
          </a:xfrm>
          <a:prstGeom prst="ellipse">
            <a:avLst/>
          </a:prstGeom>
          <a:gradFill>
            <a:gsLst>
              <a:gs pos="55000">
                <a:srgbClr val="7030A0"/>
              </a:gs>
              <a:gs pos="0">
                <a:schemeClr val="tx1">
                  <a:lumMod val="95000"/>
                  <a:lumOff val="5000"/>
                </a:schemeClr>
              </a:gs>
              <a:gs pos="0">
                <a:schemeClr val="tx1"/>
              </a:gs>
              <a:gs pos="100000">
                <a:schemeClr val="tx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a:t>
            </a:r>
          </a:p>
        </p:txBody>
      </p:sp>
      <p:sp>
        <p:nvSpPr>
          <p:cNvPr id="44" name="Oval 43">
            <a:hlinkClick r:id="rId9" action="ppaction://hlinksldjump"/>
            <a:extLst>
              <a:ext uri="{FF2B5EF4-FFF2-40B4-BE49-F238E27FC236}">
                <a16:creationId xmlns:a16="http://schemas.microsoft.com/office/drawing/2014/main" id="{2794EEF0-0B8D-2FA8-9CA8-CCD5D3670F98}"/>
              </a:ext>
            </a:extLst>
          </p:cNvPr>
          <p:cNvSpPr/>
          <p:nvPr/>
        </p:nvSpPr>
        <p:spPr>
          <a:xfrm>
            <a:off x="5434221" y="4434513"/>
            <a:ext cx="536612" cy="457089"/>
          </a:xfrm>
          <a:prstGeom prst="ellipse">
            <a:avLst/>
          </a:prstGeom>
          <a:gradFill>
            <a:gsLst>
              <a:gs pos="55000">
                <a:srgbClr val="7030A0"/>
              </a:gs>
              <a:gs pos="0">
                <a:schemeClr val="tx1">
                  <a:lumMod val="95000"/>
                  <a:lumOff val="5000"/>
                </a:schemeClr>
              </a:gs>
              <a:gs pos="0">
                <a:schemeClr val="tx1"/>
              </a:gs>
              <a:gs pos="100000">
                <a:schemeClr val="tx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6</a:t>
            </a:r>
          </a:p>
        </p:txBody>
      </p:sp>
      <p:sp>
        <p:nvSpPr>
          <p:cNvPr id="47" name="Oval 46">
            <a:hlinkClick r:id="rId10" action="ppaction://hlinksldjump"/>
            <a:extLst>
              <a:ext uri="{FF2B5EF4-FFF2-40B4-BE49-F238E27FC236}">
                <a16:creationId xmlns:a16="http://schemas.microsoft.com/office/drawing/2014/main" id="{C38B20BF-4EBD-6D22-A3F1-675848AC0F99}"/>
              </a:ext>
            </a:extLst>
          </p:cNvPr>
          <p:cNvSpPr/>
          <p:nvPr/>
        </p:nvSpPr>
        <p:spPr>
          <a:xfrm>
            <a:off x="5453877" y="5108773"/>
            <a:ext cx="536612" cy="457089"/>
          </a:xfrm>
          <a:prstGeom prst="ellipse">
            <a:avLst/>
          </a:prstGeom>
          <a:gradFill>
            <a:gsLst>
              <a:gs pos="55000">
                <a:srgbClr val="7030A0"/>
              </a:gs>
              <a:gs pos="0">
                <a:schemeClr val="tx1">
                  <a:lumMod val="95000"/>
                  <a:lumOff val="5000"/>
                </a:schemeClr>
              </a:gs>
              <a:gs pos="0">
                <a:schemeClr val="tx1"/>
              </a:gs>
              <a:gs pos="100000">
                <a:schemeClr val="tx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7</a:t>
            </a:r>
          </a:p>
        </p:txBody>
      </p:sp>
    </p:spTree>
    <p:extLst>
      <p:ext uri="{BB962C8B-B14F-4D97-AF65-F5344CB8AC3E}">
        <p14:creationId xmlns:p14="http://schemas.microsoft.com/office/powerpoint/2010/main" val="1867874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1000"/>
                                        <p:tgtEl>
                                          <p:spTgt spid="44"/>
                                        </p:tgtEl>
                                      </p:cBhvr>
                                    </p:animEffect>
                                    <p:anim calcmode="lin" valueType="num">
                                      <p:cBhvr>
                                        <p:cTn id="68" dur="1000" fill="hold"/>
                                        <p:tgtEl>
                                          <p:spTgt spid="44"/>
                                        </p:tgtEl>
                                        <p:attrNameLst>
                                          <p:attrName>ppt_x</p:attrName>
                                        </p:attrNameLst>
                                      </p:cBhvr>
                                      <p:tavLst>
                                        <p:tav tm="0">
                                          <p:val>
                                            <p:strVal val="#ppt_x"/>
                                          </p:val>
                                        </p:tav>
                                        <p:tav tm="100000">
                                          <p:val>
                                            <p:strVal val="#ppt_x"/>
                                          </p:val>
                                        </p:tav>
                                      </p:tavLst>
                                    </p:anim>
                                    <p:anim calcmode="lin" valueType="num">
                                      <p:cBhvr>
                                        <p:cTn id="69" dur="1000" fill="hold"/>
                                        <p:tgtEl>
                                          <p:spTgt spid="4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1000"/>
                                        <p:tgtEl>
                                          <p:spTgt spid="47"/>
                                        </p:tgtEl>
                                      </p:cBhvr>
                                    </p:animEffect>
                                    <p:anim calcmode="lin" valueType="num">
                                      <p:cBhvr>
                                        <p:cTn id="78" dur="1000" fill="hold"/>
                                        <p:tgtEl>
                                          <p:spTgt spid="47"/>
                                        </p:tgtEl>
                                        <p:attrNameLst>
                                          <p:attrName>ppt_x</p:attrName>
                                        </p:attrNameLst>
                                      </p:cBhvr>
                                      <p:tavLst>
                                        <p:tav tm="0">
                                          <p:val>
                                            <p:strVal val="#ppt_x"/>
                                          </p:val>
                                        </p:tav>
                                        <p:tav tm="100000">
                                          <p:val>
                                            <p:strVal val="#ppt_x"/>
                                          </p:val>
                                        </p:tav>
                                      </p:tavLst>
                                    </p:anim>
                                    <p:anim calcmode="lin" valueType="num">
                                      <p:cBhvr>
                                        <p:cTn id="79" dur="1000" fill="hold"/>
                                        <p:tgtEl>
                                          <p:spTgt spid="4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2" grpId="0"/>
      <p:bldP spid="13" grpId="0"/>
      <p:bldP spid="14" grpId="0"/>
      <p:bldP spid="15" grpId="0"/>
      <p:bldP spid="16" grpId="0"/>
      <p:bldP spid="19" grpId="0"/>
      <p:bldP spid="7" grpId="0"/>
      <p:bldP spid="8" grpId="0" animBg="1"/>
      <p:bldP spid="37" grpId="0" animBg="1"/>
      <p:bldP spid="38" grpId="0" animBg="1"/>
      <p:bldP spid="39" grpId="0" animBg="1"/>
      <p:bldP spid="43" grpId="0" animBg="1"/>
      <p:bldP spid="44" grpId="0" animBg="1"/>
      <p:bldP spid="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D5A5CF-1B3E-D4C8-6765-2F5C34D430C0}"/>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3C39A169-AA56-45D6-A135-2613914AE2CA}"/>
              </a:ext>
            </a:extLst>
          </p:cNvPr>
          <p:cNvSpPr>
            <a:spLocks noGrp="1"/>
          </p:cNvSpPr>
          <p:nvPr>
            <p:ph type="title"/>
          </p:nvPr>
        </p:nvSpPr>
        <p:spPr>
          <a:xfrm>
            <a:off x="1315156" y="0"/>
            <a:ext cx="9561688" cy="559327"/>
          </a:xfrm>
        </p:spPr>
        <p:txBody>
          <a:bodyPr>
            <a:normAutofit fontScale="90000"/>
          </a:bodyPr>
          <a:lstStyle/>
          <a:p>
            <a:pPr algn="ctr"/>
            <a:r>
              <a:rPr lang="en-US" dirty="0">
                <a:solidFill>
                  <a:schemeClr val="bg1"/>
                </a:solidFill>
              </a:rPr>
              <a:t>Executive Summary</a:t>
            </a:r>
          </a:p>
        </p:txBody>
      </p:sp>
      <p:sp>
        <p:nvSpPr>
          <p:cNvPr id="5" name="Rectangle 1">
            <a:extLst>
              <a:ext uri="{FF2B5EF4-FFF2-40B4-BE49-F238E27FC236}">
                <a16:creationId xmlns:a16="http://schemas.microsoft.com/office/drawing/2014/main" id="{3D210CB5-C4AE-44B1-B8A9-61B62E9F86A4}"/>
              </a:ext>
            </a:extLst>
          </p:cNvPr>
          <p:cNvSpPr>
            <a:spLocks noGrp="1" noChangeArrowheads="1"/>
          </p:cNvSpPr>
          <p:nvPr>
            <p:ph idx="1"/>
          </p:nvPr>
        </p:nvSpPr>
        <p:spPr bwMode="auto">
          <a:xfrm rot="10800000" flipV="1">
            <a:off x="594803" y="592039"/>
            <a:ext cx="6109485" cy="581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1pPr>
            <a:lvl2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2pPr>
            <a:lvl3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3pPr>
            <a:lvl4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4pPr>
            <a:lvl5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5pPr>
            <a:lvl6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6pPr>
            <a:lvl7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7pPr>
            <a:lvl8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8pPr>
            <a:lvl9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bg1"/>
                </a:solidFill>
                <a:effectLst/>
                <a:latin typeface="Arial" panose="020B0604020202020204" pitchFamily="34" charset="0"/>
              </a:rPr>
              <a:t>The purpose of this business plan is to raise $857,500 for the acquisition of a RV park property while showcasing the expected financials and operations over the next three years. The RV Park, Inc. (“the Company”) is a Texas based corporation that will provide high quality rental spaces to RV owning tenants in its targeted market. The Company was founded by John Doe.</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b="1" i="0" u="none" strike="noStrike" cap="none" normalizeH="0" baseline="0" dirty="0">
                <a:ln>
                  <a:noFill/>
                </a:ln>
                <a:solidFill>
                  <a:schemeClr val="bg1"/>
                </a:solidFill>
                <a:effectLst/>
                <a:latin typeface="Arial" panose="020B0604020202020204" pitchFamily="34" charset="0"/>
              </a:rPr>
              <a:t>The Services</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bg1"/>
                </a:solidFill>
                <a:effectLst/>
                <a:latin typeface="Arial" panose="020B0604020202020204" pitchFamily="34" charset="0"/>
              </a:rPr>
              <a:t>As stated above, the Company intends to launch its operations with the acquisition of an existing RV Park. The expected rent roll for this 25 lot RV park is $340,000 per year, which includes rental fees and other ancillary income including the facility’s onsite Laundromat. The RV Park will generate enough positive cash flow to cover both the interest and principal payments for the debt capital sought in this business plan. </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bg1"/>
                </a:solidFill>
                <a:effectLst/>
                <a:latin typeface="Arial" panose="020B0604020202020204" pitchFamily="34" charset="0"/>
              </a:rPr>
              <a:t>The third section of the business plan will further describe the services offered by the RV Park.</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b="1" i="0" u="none" strike="noStrike" cap="none" normalizeH="0" baseline="0" dirty="0">
                <a:ln>
                  <a:noFill/>
                </a:ln>
                <a:solidFill>
                  <a:schemeClr val="bg1"/>
                </a:solidFill>
                <a:effectLst/>
                <a:latin typeface="Arial" panose="020B0604020202020204" pitchFamily="34" charset="0"/>
              </a:rPr>
              <a:t>Financing </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bg1"/>
                </a:solidFill>
                <a:effectLst/>
                <a:latin typeface="Arial" panose="020B0604020202020204" pitchFamily="34" charset="0"/>
              </a:rPr>
              <a:t>Mr. Doe is seeking to raise $</a:t>
            </a:r>
            <a:r>
              <a:rPr lang="en-US" altLang="en-US" sz="1200" dirty="0">
                <a:solidFill>
                  <a:schemeClr val="bg1"/>
                </a:solidFill>
              </a:rPr>
              <a:t>857</a:t>
            </a:r>
            <a:r>
              <a:rPr kumimoji="0" lang="en-US" altLang="en-US" sz="1200" i="0" u="none" strike="noStrike" cap="none" normalizeH="0" baseline="0" dirty="0">
                <a:ln>
                  <a:noFill/>
                </a:ln>
                <a:solidFill>
                  <a:schemeClr val="bg1"/>
                </a:solidFill>
                <a:effectLst/>
                <a:latin typeface="Arial" panose="020B0604020202020204" pitchFamily="34" charset="0"/>
              </a:rPr>
              <a:t>,500 from as a bank loan. The interest rate and loan agreement are to be further discussed during negotiation. This business plan assumes that the business will receive a 10 year loan with a 9% fixed interest rate. The financing will be used for the following:</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bg1"/>
                </a:solidFill>
                <a:effectLst/>
                <a:latin typeface="Arial" panose="020B0604020202020204" pitchFamily="34" charset="0"/>
              </a:rPr>
              <a:t>•	Acquisition of the Company’s RV Park.</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bg1"/>
                </a:solidFill>
                <a:effectLst/>
                <a:latin typeface="Arial" panose="020B0604020202020204" pitchFamily="34" charset="0"/>
              </a:rPr>
              <a:t>•	Financing for the first six months of operation.</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bg1"/>
                </a:solidFill>
                <a:effectLst/>
                <a:latin typeface="Arial" panose="020B0604020202020204" pitchFamily="34" charset="0"/>
              </a:rPr>
              <a:t>•	Development of the RV Park’s onsite office.</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bg1"/>
                </a:solidFill>
                <a:effectLst/>
                <a:latin typeface="Arial" panose="020B0604020202020204" pitchFamily="34" charset="0"/>
              </a:rPr>
              <a:t>Mr. Doe will contribute $100,000 to the venture.</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p:txBody>
      </p:sp>
      <p:sp>
        <p:nvSpPr>
          <p:cNvPr id="7" name="Rectangle: Rounded Corners 6">
            <a:hlinkClick r:id="rId3" action="ppaction://hlinksldjump"/>
            <a:extLst>
              <a:ext uri="{FF2B5EF4-FFF2-40B4-BE49-F238E27FC236}">
                <a16:creationId xmlns:a16="http://schemas.microsoft.com/office/drawing/2014/main" id="{A4D7BC21-D4A0-440B-8FC8-99E7369E2CDA}"/>
              </a:ext>
            </a:extLst>
          </p:cNvPr>
          <p:cNvSpPr/>
          <p:nvPr/>
        </p:nvSpPr>
        <p:spPr>
          <a:xfrm>
            <a:off x="8184575" y="6188596"/>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pic>
        <p:nvPicPr>
          <p:cNvPr id="14" name="Picture 13">
            <a:extLst>
              <a:ext uri="{FF2B5EF4-FFF2-40B4-BE49-F238E27FC236}">
                <a16:creationId xmlns:a16="http://schemas.microsoft.com/office/drawing/2014/main" id="{33682B40-26FA-45EF-8FFD-73A87C6756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4909" y="1320801"/>
            <a:ext cx="4913821" cy="3903836"/>
          </a:xfrm>
          <a:prstGeom prst="rect">
            <a:avLst/>
          </a:prstGeom>
        </p:spPr>
      </p:pic>
    </p:spTree>
    <p:extLst>
      <p:ext uri="{BB962C8B-B14F-4D97-AF65-F5344CB8AC3E}">
        <p14:creationId xmlns:p14="http://schemas.microsoft.com/office/powerpoint/2010/main" val="8489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BDC24F-802F-CF4C-BE85-9254F73F6B8A}"/>
              </a:ext>
            </a:extLst>
          </p:cNvPr>
          <p:cNvPicPr>
            <a:picLocks noChangeAspect="1"/>
          </p:cNvPicPr>
          <p:nvPr/>
        </p:nvPicPr>
        <p:blipFill>
          <a:blip r:embed="rId2"/>
          <a:stretch>
            <a:fillRect/>
          </a:stretch>
        </p:blipFill>
        <p:spPr>
          <a:xfrm>
            <a:off x="0" y="0"/>
            <a:ext cx="12192000" cy="6857999"/>
          </a:xfrm>
          <a:prstGeom prst="rect">
            <a:avLst/>
          </a:prstGeom>
        </p:spPr>
      </p:pic>
      <p:sp>
        <p:nvSpPr>
          <p:cNvPr id="2" name="Content Placeholder 1">
            <a:extLst>
              <a:ext uri="{FF2B5EF4-FFF2-40B4-BE49-F238E27FC236}">
                <a16:creationId xmlns:a16="http://schemas.microsoft.com/office/drawing/2014/main" id="{80AF1200-B31D-4195-94DC-E292877BDD02}"/>
              </a:ext>
            </a:extLst>
          </p:cNvPr>
          <p:cNvSpPr>
            <a:spLocks noGrp="1" noChangeArrowheads="1"/>
          </p:cNvSpPr>
          <p:nvPr>
            <p:ph idx="1"/>
          </p:nvPr>
        </p:nvSpPr>
        <p:spPr bwMode="auto">
          <a:xfrm>
            <a:off x="577049" y="870036"/>
            <a:ext cx="5609263" cy="533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1pPr>
            <a:lvl2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2pPr>
            <a:lvl3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3pPr>
            <a:lvl4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4pPr>
            <a:lvl5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5pPr>
            <a:lvl6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6pPr>
            <a:lvl7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7pPr>
            <a:lvl8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8pPr>
            <a:lvl9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b="1" i="0" u="none" strike="noStrike" cap="none" normalizeH="0" baseline="0" dirty="0">
                <a:ln>
                  <a:noFill/>
                </a:ln>
                <a:solidFill>
                  <a:schemeClr val="bg1"/>
                </a:solidFill>
                <a:effectLst/>
                <a:latin typeface="Arial" panose="020B0604020202020204" pitchFamily="34" charset="0"/>
              </a:rPr>
              <a:t>Mission Statement</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lang="en-US" altLang="en-US" sz="1800" dirty="0">
              <a:solidFill>
                <a:schemeClr val="bg1"/>
              </a:solidFill>
            </a:endParaRPr>
          </a:p>
          <a:p>
            <a:pPr marL="0" indent="0" algn="just">
              <a:lnSpc>
                <a:spcPct val="100000"/>
              </a:lnSpc>
              <a:buNone/>
            </a:pPr>
            <a:r>
              <a:rPr lang="en-US" sz="1200" dirty="0">
                <a:solidFill>
                  <a:schemeClr val="bg1"/>
                </a:solidFill>
                <a:effectLst/>
                <a:ea typeface="Times New Roman" panose="02020603050405020304" pitchFamily="18" charset="0"/>
                <a:cs typeface="Arial" panose="020B0604020202020204" pitchFamily="34" charset="0"/>
              </a:rPr>
              <a:t>It is the goal of the Company to create a business that provides customers with high quality and scenic parking spaces while providing a steady stream of operating and passive investment income for Mr. Doe. </a:t>
            </a:r>
          </a:p>
          <a:p>
            <a:pPr marL="0" indent="0" algn="just">
              <a:lnSpc>
                <a:spcPct val="100000"/>
              </a:lnSpc>
              <a:buNone/>
            </a:pPr>
            <a:endParaRPr kumimoji="0" lang="en-US" altLang="en-US" sz="1800" b="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lang="en-US" altLang="en-US" sz="1200" b="1" dirty="0">
                <a:solidFill>
                  <a:schemeClr val="bg1"/>
                </a:solidFill>
              </a:rPr>
              <a:t>Management Team</a:t>
            </a:r>
            <a:endParaRPr kumimoji="0" lang="en-US" altLang="en-US" sz="1200" b="1"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800" b="0" i="0" u="none" strike="noStrike" cap="none" normalizeH="0" baseline="0" dirty="0">
              <a:ln>
                <a:noFill/>
              </a:ln>
              <a:solidFill>
                <a:schemeClr val="bg1"/>
              </a:solidFill>
              <a:effectLst/>
              <a:latin typeface="Arial" panose="020B0604020202020204" pitchFamily="34" charset="0"/>
            </a:endParaRPr>
          </a:p>
          <a:p>
            <a:pPr marL="0" indent="0" algn="just">
              <a:lnSpc>
                <a:spcPct val="100000"/>
              </a:lnSpc>
              <a:buNone/>
            </a:pPr>
            <a:r>
              <a:rPr lang="en-US" sz="1200" dirty="0">
                <a:solidFill>
                  <a:schemeClr val="bg1"/>
                </a:solidFill>
                <a:effectLst/>
                <a:ea typeface="Times New Roman" panose="02020603050405020304" pitchFamily="18" charset="0"/>
                <a:cs typeface="Arial" panose="020B0604020202020204" pitchFamily="34" charset="0"/>
              </a:rPr>
              <a:t>The Company was founded by John Doe. Mr. Doe has more than 10 years of experience in the real estate management industry. Through his expertise, he will be able to bring the operations of the business to profitability within its first year of operations.</a:t>
            </a:r>
          </a:p>
          <a:p>
            <a:pPr marL="0" indent="0" algn="just">
              <a:lnSpc>
                <a:spcPct val="100000"/>
              </a:lnSpc>
              <a:buNone/>
            </a:pPr>
            <a:endParaRPr lang="en-US" sz="1200" dirty="0">
              <a:solidFill>
                <a:schemeClr val="bg1"/>
              </a:solidFill>
              <a:ea typeface="Times New Roman" panose="02020603050405020304" pitchFamily="18" charset="0"/>
              <a:cs typeface="Arial" panose="020B0604020202020204" pitchFamily="34" charset="0"/>
            </a:endParaRPr>
          </a:p>
          <a:p>
            <a:pPr marL="0" indent="0" algn="just">
              <a:lnSpc>
                <a:spcPct val="100000"/>
              </a:lnSpc>
              <a:buNone/>
            </a:pPr>
            <a:r>
              <a:rPr lang="en-US" sz="1200" b="1" dirty="0">
                <a:solidFill>
                  <a:schemeClr val="bg1"/>
                </a:solidFill>
                <a:effectLst/>
                <a:ea typeface="Times New Roman" panose="02020603050405020304" pitchFamily="18" charset="0"/>
                <a:cs typeface="Arial" panose="020B0604020202020204" pitchFamily="34" charset="0"/>
              </a:rPr>
              <a:t>Expansion Plan</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800" b="0" i="0" u="none" strike="noStrike" cap="none" normalizeH="0" baseline="0" dirty="0">
              <a:ln>
                <a:noFill/>
              </a:ln>
              <a:solidFill>
                <a:schemeClr val="bg1"/>
              </a:solidFill>
              <a:effectLst/>
              <a:latin typeface="Arial" panose="020B0604020202020204" pitchFamily="34" charset="0"/>
            </a:endParaRPr>
          </a:p>
          <a:p>
            <a:pPr marL="0" marR="0" indent="0" algn="just">
              <a:spcBef>
                <a:spcPts val="0"/>
              </a:spcBef>
              <a:spcAft>
                <a:spcPts val="0"/>
              </a:spcAft>
              <a:buNone/>
              <a:tabLst>
                <a:tab pos="2743200" algn="ctr"/>
                <a:tab pos="5486400" algn="r"/>
                <a:tab pos="457200" algn="l"/>
              </a:tabLst>
            </a:pPr>
            <a:r>
              <a:rPr lang="en-US" sz="1200" dirty="0">
                <a:solidFill>
                  <a:schemeClr val="bg1"/>
                </a:solidFill>
                <a:effectLst/>
                <a:ea typeface="Times New Roman" panose="02020603050405020304" pitchFamily="18" charset="0"/>
                <a:cs typeface="Arial" panose="020B0604020202020204" pitchFamily="34" charset="0"/>
              </a:rPr>
              <a:t>Management intends to expand its property base through reinvestment and several additional financings. This additional capital will be used to acquire and manage several other RV Park properties. </a:t>
            </a:r>
          </a:p>
          <a:p>
            <a:pPr marL="0" marR="0" indent="0" algn="just">
              <a:spcBef>
                <a:spcPts val="0"/>
              </a:spcBef>
              <a:spcAft>
                <a:spcPts val="0"/>
              </a:spcAft>
              <a:buNone/>
              <a:tabLst>
                <a:tab pos="2743200" algn="ctr"/>
                <a:tab pos="5486400" algn="r"/>
                <a:tab pos="457200" algn="l"/>
              </a:tabLst>
            </a:pPr>
            <a:endParaRPr lang="en-US" sz="1200" dirty="0">
              <a:solidFill>
                <a:schemeClr val="bg1"/>
              </a:solidFill>
              <a:effectLst/>
              <a:ea typeface="Times New Roman" panose="02020603050405020304" pitchFamily="18" charset="0"/>
              <a:cs typeface="Arial" panose="020B0604020202020204" pitchFamily="34" charset="0"/>
            </a:endParaRPr>
          </a:p>
          <a:p>
            <a:pPr marL="0" marR="0" indent="0" algn="just">
              <a:spcBef>
                <a:spcPts val="0"/>
              </a:spcBef>
              <a:spcAft>
                <a:spcPts val="0"/>
              </a:spcAft>
              <a:buNone/>
              <a:tabLst>
                <a:tab pos="2743200" algn="ctr"/>
                <a:tab pos="5486400" algn="r"/>
                <a:tab pos="457200" algn="l"/>
              </a:tabLst>
            </a:pPr>
            <a:r>
              <a:rPr lang="en-US" sz="1200" dirty="0">
                <a:solidFill>
                  <a:schemeClr val="bg1"/>
                </a:solidFill>
                <a:effectLst/>
                <a:ea typeface="Times New Roman" panose="02020603050405020304" pitchFamily="18" charset="0"/>
                <a:cs typeface="Arial" panose="020B0604020202020204" pitchFamily="34" charset="0"/>
              </a:rPr>
              <a:t>The Company will also continued to engage a broad based marketing campaign within its target market in Texas in order to provide RV storage services to area residents that want to place their recreational vehicles at a third party facility. Many HOAs prohibit RV owners from having their recreational vehicles in their driveways, and as such, Mr. Doe sees a substantial opportunity to provide these services to the general public as well. </a:t>
            </a:r>
          </a:p>
          <a:p>
            <a:pPr marL="0" indent="0" algn="just">
              <a:lnSpc>
                <a:spcPct val="100000"/>
              </a:lnSpc>
              <a:buNone/>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Rounded Corners 14">
            <a:hlinkClick r:id="rId3" action="ppaction://hlinksldjump"/>
            <a:extLst>
              <a:ext uri="{FF2B5EF4-FFF2-40B4-BE49-F238E27FC236}">
                <a16:creationId xmlns:a16="http://schemas.microsoft.com/office/drawing/2014/main" id="{83F5FB73-0CE6-42A6-8759-18884584B563}"/>
              </a:ext>
            </a:extLst>
          </p:cNvPr>
          <p:cNvSpPr/>
          <p:nvPr/>
        </p:nvSpPr>
        <p:spPr>
          <a:xfrm>
            <a:off x="8184575" y="6188596"/>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5" name="Title 1">
            <a:extLst>
              <a:ext uri="{FF2B5EF4-FFF2-40B4-BE49-F238E27FC236}">
                <a16:creationId xmlns:a16="http://schemas.microsoft.com/office/drawing/2014/main" id="{01315F69-728B-7658-B938-DBACA5E09041}"/>
              </a:ext>
            </a:extLst>
          </p:cNvPr>
          <p:cNvSpPr>
            <a:spLocks noGrp="1"/>
          </p:cNvSpPr>
          <p:nvPr>
            <p:ph type="title"/>
          </p:nvPr>
        </p:nvSpPr>
        <p:spPr>
          <a:xfrm>
            <a:off x="1315156" y="0"/>
            <a:ext cx="9561688" cy="559327"/>
          </a:xfrm>
        </p:spPr>
        <p:txBody>
          <a:bodyPr>
            <a:normAutofit fontScale="90000"/>
          </a:bodyPr>
          <a:lstStyle/>
          <a:p>
            <a:pPr algn="ctr"/>
            <a:r>
              <a:rPr lang="en-US" dirty="0">
                <a:solidFill>
                  <a:schemeClr val="bg1"/>
                </a:solidFill>
              </a:rPr>
              <a:t>Executive Summary</a:t>
            </a:r>
          </a:p>
        </p:txBody>
      </p:sp>
      <p:graphicFrame>
        <p:nvGraphicFramePr>
          <p:cNvPr id="9" name="Object 8">
            <a:extLst>
              <a:ext uri="{FF2B5EF4-FFF2-40B4-BE49-F238E27FC236}">
                <a16:creationId xmlns:a16="http://schemas.microsoft.com/office/drawing/2014/main" id="{1F059109-56AB-C2B9-E96A-565FB15AEC20}"/>
              </a:ext>
            </a:extLst>
          </p:cNvPr>
          <p:cNvGraphicFramePr>
            <a:graphicFrameLocks noChangeAspect="1"/>
          </p:cNvGraphicFramePr>
          <p:nvPr>
            <p:extLst>
              <p:ext uri="{D42A27DB-BD31-4B8C-83A1-F6EECF244321}">
                <p14:modId xmlns:p14="http://schemas.microsoft.com/office/powerpoint/2010/main" val="1652730307"/>
              </p:ext>
            </p:extLst>
          </p:nvPr>
        </p:nvGraphicFramePr>
        <p:xfrm>
          <a:off x="7194196" y="1037937"/>
          <a:ext cx="4362450" cy="1343025"/>
        </p:xfrm>
        <a:graphic>
          <a:graphicData uri="http://schemas.openxmlformats.org/presentationml/2006/ole">
            <mc:AlternateContent xmlns:mc="http://schemas.openxmlformats.org/markup-compatibility/2006">
              <mc:Choice xmlns:v="urn:schemas-microsoft-com:vml" Requires="v">
                <p:oleObj name="Worksheet" r:id="rId4" imgW="4362443" imgH="1342927" progId="Excel.Sheet.12">
                  <p:embed/>
                </p:oleObj>
              </mc:Choice>
              <mc:Fallback>
                <p:oleObj name="Worksheet" r:id="rId4" imgW="4362443" imgH="1342927" progId="Excel.Sheet.12">
                  <p:embed/>
                  <p:pic>
                    <p:nvPicPr>
                      <p:cNvPr id="0" name=""/>
                      <p:cNvPicPr/>
                      <p:nvPr/>
                    </p:nvPicPr>
                    <p:blipFill>
                      <a:blip r:embed="rId5"/>
                      <a:stretch>
                        <a:fillRect/>
                      </a:stretch>
                    </p:blipFill>
                    <p:spPr>
                      <a:xfrm>
                        <a:off x="7194196" y="1037937"/>
                        <a:ext cx="4362450" cy="1343025"/>
                      </a:xfrm>
                      <a:prstGeom prst="rect">
                        <a:avLst/>
                      </a:prstGeom>
                    </p:spPr>
                  </p:pic>
                </p:oleObj>
              </mc:Fallback>
            </mc:AlternateContent>
          </a:graphicData>
        </a:graphic>
      </p:graphicFrame>
      <p:pic>
        <p:nvPicPr>
          <p:cNvPr id="13" name="Picture 12">
            <a:extLst>
              <a:ext uri="{FF2B5EF4-FFF2-40B4-BE49-F238E27FC236}">
                <a16:creationId xmlns:a16="http://schemas.microsoft.com/office/drawing/2014/main" id="{6EDC10DA-E0F9-33E9-EDC0-36CDAF334CFD}"/>
              </a:ext>
            </a:extLst>
          </p:cNvPr>
          <p:cNvPicPr>
            <a:picLocks noChangeAspect="1"/>
          </p:cNvPicPr>
          <p:nvPr/>
        </p:nvPicPr>
        <p:blipFill>
          <a:blip r:embed="rId6"/>
          <a:stretch>
            <a:fillRect/>
          </a:stretch>
        </p:blipFill>
        <p:spPr>
          <a:xfrm>
            <a:off x="6853382" y="2595417"/>
            <a:ext cx="4830618" cy="3049897"/>
          </a:xfrm>
          <a:prstGeom prst="rect">
            <a:avLst/>
          </a:prstGeom>
        </p:spPr>
      </p:pic>
    </p:spTree>
    <p:extLst>
      <p:ext uri="{BB962C8B-B14F-4D97-AF65-F5344CB8AC3E}">
        <p14:creationId xmlns:p14="http://schemas.microsoft.com/office/powerpoint/2010/main" val="971720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FB18F5-E684-E5B7-7BE9-B6DBED3BB76E}"/>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04DEC5B5-5BC4-4087-AA45-93C2F556E93A}"/>
              </a:ext>
            </a:extLst>
          </p:cNvPr>
          <p:cNvSpPr>
            <a:spLocks noGrp="1"/>
          </p:cNvSpPr>
          <p:nvPr>
            <p:ph type="title"/>
          </p:nvPr>
        </p:nvSpPr>
        <p:spPr>
          <a:xfrm>
            <a:off x="838200" y="-4895"/>
            <a:ext cx="10515600" cy="639586"/>
          </a:xfrm>
        </p:spPr>
        <p:txBody>
          <a:bodyPr>
            <a:normAutofit fontScale="90000"/>
          </a:bodyPr>
          <a:lstStyle/>
          <a:p>
            <a:pPr algn="ctr"/>
            <a:r>
              <a:rPr lang="en-US" dirty="0">
                <a:solidFill>
                  <a:schemeClr val="bg1"/>
                </a:solidFill>
              </a:rPr>
              <a:t>The Financing</a:t>
            </a:r>
          </a:p>
        </p:txBody>
      </p:sp>
      <p:sp>
        <p:nvSpPr>
          <p:cNvPr id="4" name="Rectangle 1">
            <a:extLst>
              <a:ext uri="{FF2B5EF4-FFF2-40B4-BE49-F238E27FC236}">
                <a16:creationId xmlns:a16="http://schemas.microsoft.com/office/drawing/2014/main" id="{E5949CC7-A3A7-408B-9BE3-2AAFBBDC6AD4}"/>
              </a:ext>
            </a:extLst>
          </p:cNvPr>
          <p:cNvSpPr>
            <a:spLocks noGrp="1" noChangeArrowheads="1"/>
          </p:cNvSpPr>
          <p:nvPr>
            <p:ph idx="1"/>
          </p:nvPr>
        </p:nvSpPr>
        <p:spPr bwMode="auto">
          <a:xfrm>
            <a:off x="6994876" y="662136"/>
            <a:ext cx="4761089"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bmk="_Toc188031557">
                <a:ln>
                  <a:noFill/>
                </a:ln>
                <a:solidFill>
                  <a:schemeClr val="bg1"/>
                </a:solidFill>
                <a:effectLst/>
                <a:latin typeface="Arial" panose="020B0604020202020204" pitchFamily="34" charset="0"/>
                <a:ea typeface="Times New Roman" panose="02020603050405020304" pitchFamily="18" charset="0"/>
              </a:rPr>
              <a:t>Registered Name and Corporate Structure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bg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RV Park, Inc. The Company is registered as a corporation in the State of Texas.</a:t>
            </a:r>
          </a:p>
          <a:p>
            <a:pPr marL="0" marR="0" lvl="0" indent="0" defTabSz="914400" rtl="0" eaLnBrk="0" fontAlgn="base" latinLnBrk="0" hangingPunct="0">
              <a:lnSpc>
                <a:spcPct val="100000"/>
              </a:lnSpc>
              <a:spcBef>
                <a:spcPct val="0"/>
              </a:spcBef>
              <a:spcAft>
                <a:spcPct val="0"/>
              </a:spcAft>
              <a:buClrTx/>
              <a:buSzTx/>
              <a:buFontTx/>
              <a:buNone/>
              <a:tabLst/>
            </a:pPr>
            <a:br>
              <a:rPr lang="en-US" altLang="en-US" sz="1200" dirty="0">
                <a:solidFill>
                  <a:schemeClr val="bg1"/>
                </a:solidFill>
                <a:latin typeface="Arial" panose="020B0604020202020204" pitchFamily="34" charset="0"/>
                <a:ea typeface="Times New Roman" panose="02020603050405020304" pitchFamily="18" charset="0"/>
              </a:rPr>
            </a:br>
            <a:r>
              <a:rPr lang="en-US" altLang="en-US" sz="1200" b="1" dirty="0">
                <a:solidFill>
                  <a:schemeClr val="bg1"/>
                </a:solidFill>
                <a:latin typeface="Arial" panose="020B0604020202020204" pitchFamily="34" charset="0"/>
                <a:ea typeface="Times New Roman" panose="02020603050405020304" pitchFamily="18" charset="0"/>
              </a:rPr>
              <a:t>Investor Equity</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1200" dirty="0">
                <a:solidFill>
                  <a:schemeClr val="bg1"/>
                </a:solidFill>
                <a:latin typeface="Arial" panose="020B0604020202020204" pitchFamily="34" charset="0"/>
                <a:ea typeface="Times New Roman" panose="02020603050405020304" pitchFamily="18" charset="0"/>
              </a:rPr>
              <a:t>Mr. Doe is not seeking an equity investor at this time.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Management Equity</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1200" dirty="0">
              <a:solidFill>
                <a:schemeClr val="bg1"/>
              </a:solidFill>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John Doe retains a 100% ownership interest in the business.</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1200" dirty="0">
              <a:solidFill>
                <a:schemeClr val="bg1"/>
              </a:solidFill>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Board of Directors</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1200" dirty="0">
              <a:solidFill>
                <a:schemeClr val="bg1"/>
              </a:solidFill>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1200" dirty="0">
                <a:solidFill>
                  <a:schemeClr val="bg1"/>
                </a:solidFill>
                <a:latin typeface="Arial" panose="020B0604020202020204" pitchFamily="34" charset="0"/>
                <a:ea typeface="Times New Roman" panose="02020603050405020304" pitchFamily="18" charset="0"/>
              </a:rPr>
              <a:t>The above named owner will serve as the sole director of the Company.</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1200" b="1" dirty="0">
                <a:solidFill>
                  <a:schemeClr val="bg1"/>
                </a:solidFill>
                <a:latin typeface="Arial" panose="020B0604020202020204" pitchFamily="34" charset="0"/>
                <a:ea typeface="Times New Roman" panose="02020603050405020304" pitchFamily="18" charset="0"/>
              </a:rPr>
              <a:t>Exit Strategies</a:t>
            </a:r>
            <a:endParaRPr kumimoji="0" lang="en-US" altLang="en-US" sz="1200" b="1" i="0" u="none" strike="noStrike" cap="none" normalizeH="0" baseline="0" dirty="0">
              <a:ln>
                <a:noFill/>
              </a:ln>
              <a:solidFill>
                <a:schemeClr val="bg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bg1"/>
              </a:solidFill>
              <a:effectLst/>
              <a:latin typeface="Arial" panose="020B0604020202020204" pitchFamily="34" charset="0"/>
            </a:endParaRPr>
          </a:p>
          <a:p>
            <a:pPr marL="0" indent="0" algn="just" eaLnBrk="0" fontAlgn="base" hangingPunct="0">
              <a:lnSpc>
                <a:spcPct val="100000"/>
              </a:lnSpc>
              <a:spcBef>
                <a:spcPct val="0"/>
              </a:spcBef>
              <a:spcAft>
                <a:spcPct val="0"/>
              </a:spcAft>
              <a:buNone/>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In the event that Mr. Doe wishes to sell the RV Park to a third party, he will contract a real estate brokerage firm to market the property to potential buyers. Based on historical sales prices of RV parks, Mr. Doe expects that the property will appreciate to have a value in excess of $1,000,000 by the third year of operations.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2735ED91-441D-4779-914D-59A75CDC0698}"/>
              </a:ext>
            </a:extLst>
          </p:cNvPr>
          <p:cNvSpPr txBox="1"/>
          <p:nvPr/>
        </p:nvSpPr>
        <p:spPr>
          <a:xfrm>
            <a:off x="1618722" y="662136"/>
            <a:ext cx="3059289" cy="276999"/>
          </a:xfrm>
          <a:prstGeom prst="rect">
            <a:avLst/>
          </a:prstGeom>
          <a:noFill/>
        </p:spPr>
        <p:txBody>
          <a:bodyPr wrap="square" rtlCol="0">
            <a:spAutoFit/>
          </a:bodyPr>
          <a:lstStyle/>
          <a:p>
            <a:pPr algn="ctr"/>
            <a:r>
              <a:rPr lang="en-US" sz="1200" b="1" dirty="0">
                <a:solidFill>
                  <a:schemeClr val="bg1"/>
                </a:solidFill>
                <a:latin typeface="Arial" panose="020B0604020202020204" pitchFamily="34" charset="0"/>
                <a:cs typeface="Arial" panose="020B0604020202020204" pitchFamily="34" charset="0"/>
              </a:rPr>
              <a:t>Use of Funds</a:t>
            </a:r>
          </a:p>
        </p:txBody>
      </p:sp>
      <p:sp>
        <p:nvSpPr>
          <p:cNvPr id="13" name="Rectangle: Rounded Corners 12">
            <a:hlinkClick r:id="rId3" action="ppaction://hlinksldjump"/>
            <a:extLst>
              <a:ext uri="{FF2B5EF4-FFF2-40B4-BE49-F238E27FC236}">
                <a16:creationId xmlns:a16="http://schemas.microsoft.com/office/drawing/2014/main" id="{09D4BC77-BB13-41EE-B9AC-067DF0E7D2AF}"/>
              </a:ext>
            </a:extLst>
          </p:cNvPr>
          <p:cNvSpPr/>
          <p:nvPr/>
        </p:nvSpPr>
        <p:spPr>
          <a:xfrm>
            <a:off x="8184575" y="6188596"/>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9" name="Object 8">
            <a:extLst>
              <a:ext uri="{FF2B5EF4-FFF2-40B4-BE49-F238E27FC236}">
                <a16:creationId xmlns:a16="http://schemas.microsoft.com/office/drawing/2014/main" id="{B00C990E-8598-E279-0965-C6FE3AF648FB}"/>
              </a:ext>
            </a:extLst>
          </p:cNvPr>
          <p:cNvGraphicFramePr>
            <a:graphicFrameLocks noChangeAspect="1"/>
          </p:cNvGraphicFramePr>
          <p:nvPr>
            <p:extLst>
              <p:ext uri="{D42A27DB-BD31-4B8C-83A1-F6EECF244321}">
                <p14:modId xmlns:p14="http://schemas.microsoft.com/office/powerpoint/2010/main" val="3846096143"/>
              </p:ext>
            </p:extLst>
          </p:nvPr>
        </p:nvGraphicFramePr>
        <p:xfrm>
          <a:off x="1218912" y="966580"/>
          <a:ext cx="4286250" cy="2295525"/>
        </p:xfrm>
        <a:graphic>
          <a:graphicData uri="http://schemas.openxmlformats.org/presentationml/2006/ole">
            <mc:AlternateContent xmlns:mc="http://schemas.openxmlformats.org/markup-compatibility/2006">
              <mc:Choice xmlns:v="urn:schemas-microsoft-com:vml" Requires="v">
                <p:oleObj name="Worksheet" r:id="rId4" imgW="4286272" imgH="2295440" progId="Excel.Sheet.12">
                  <p:embed/>
                </p:oleObj>
              </mc:Choice>
              <mc:Fallback>
                <p:oleObj name="Worksheet" r:id="rId4" imgW="4286272" imgH="2295440" progId="Excel.Sheet.12">
                  <p:embed/>
                  <p:pic>
                    <p:nvPicPr>
                      <p:cNvPr id="0" name=""/>
                      <p:cNvPicPr/>
                      <p:nvPr/>
                    </p:nvPicPr>
                    <p:blipFill>
                      <a:blip r:embed="rId5"/>
                      <a:stretch>
                        <a:fillRect/>
                      </a:stretch>
                    </p:blipFill>
                    <p:spPr>
                      <a:xfrm>
                        <a:off x="1218912" y="966580"/>
                        <a:ext cx="4286250" cy="2295525"/>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E649163F-4DFB-BF12-15C2-50F5300C5A53}"/>
              </a:ext>
            </a:extLst>
          </p:cNvPr>
          <p:cNvPicPr>
            <a:picLocks noChangeAspect="1"/>
          </p:cNvPicPr>
          <p:nvPr/>
        </p:nvPicPr>
        <p:blipFill>
          <a:blip r:embed="rId6"/>
          <a:stretch>
            <a:fillRect/>
          </a:stretch>
        </p:blipFill>
        <p:spPr>
          <a:xfrm>
            <a:off x="212436" y="3528555"/>
            <a:ext cx="6437745" cy="3062994"/>
          </a:xfrm>
          <a:prstGeom prst="rect">
            <a:avLst/>
          </a:prstGeom>
        </p:spPr>
      </p:pic>
    </p:spTree>
    <p:extLst>
      <p:ext uri="{BB962C8B-B14F-4D97-AF65-F5344CB8AC3E}">
        <p14:creationId xmlns:p14="http://schemas.microsoft.com/office/powerpoint/2010/main" val="3101827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58F3AD-48D6-7C95-BB25-8072C7B78B4D}"/>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4B7C7985-AA86-46E4-A03B-F6D0A6A4ED6A}"/>
              </a:ext>
            </a:extLst>
          </p:cNvPr>
          <p:cNvSpPr>
            <a:spLocks noGrp="1"/>
          </p:cNvSpPr>
          <p:nvPr>
            <p:ph type="title"/>
          </p:nvPr>
        </p:nvSpPr>
        <p:spPr>
          <a:xfrm>
            <a:off x="838200" y="-8164"/>
            <a:ext cx="10515600" cy="842786"/>
          </a:xfrm>
        </p:spPr>
        <p:txBody>
          <a:bodyPr>
            <a:normAutofit/>
          </a:bodyPr>
          <a:lstStyle/>
          <a:p>
            <a:pPr algn="ctr"/>
            <a:r>
              <a:rPr lang="en-US" sz="4000" dirty="0">
                <a:solidFill>
                  <a:schemeClr val="bg1"/>
                </a:solidFill>
              </a:rPr>
              <a:t>Facility Operations</a:t>
            </a:r>
          </a:p>
        </p:txBody>
      </p:sp>
      <p:sp>
        <p:nvSpPr>
          <p:cNvPr id="3" name="Content Placeholder 2">
            <a:extLst>
              <a:ext uri="{FF2B5EF4-FFF2-40B4-BE49-F238E27FC236}">
                <a16:creationId xmlns:a16="http://schemas.microsoft.com/office/drawing/2014/main" id="{4486ED4C-B3D9-42FC-B260-E91236AF188A}"/>
              </a:ext>
            </a:extLst>
          </p:cNvPr>
          <p:cNvSpPr>
            <a:spLocks noGrp="1"/>
          </p:cNvSpPr>
          <p:nvPr>
            <p:ph idx="1"/>
          </p:nvPr>
        </p:nvSpPr>
        <p:spPr>
          <a:xfrm>
            <a:off x="550416" y="1150541"/>
            <a:ext cx="5827807" cy="3301371"/>
          </a:xfrm>
        </p:spPr>
        <p:txBody>
          <a:bodyPr>
            <a:normAutofit/>
          </a:bodyPr>
          <a:lstStyle/>
          <a:p>
            <a:pPr marL="0" marR="0" indent="0" algn="just">
              <a:buNone/>
            </a:pPr>
            <a:r>
              <a:rPr lang="en-US" sz="1200" b="1" dirty="0">
                <a:solidFill>
                  <a:schemeClr val="bg1"/>
                </a:solidFill>
                <a:effectLst/>
                <a:latin typeface="Arial" panose="020B0604020202020204" pitchFamily="34" charset="0"/>
                <a:ea typeface="SimSun" panose="02010600030101010101" pitchFamily="2" charset="-122"/>
                <a:cs typeface="Arial" panose="020B0604020202020204" pitchFamily="34" charset="0"/>
              </a:rPr>
              <a:t>Rental of RV Spaces</a:t>
            </a:r>
            <a:endParaRPr lang="en-US" sz="1200" dirty="0">
              <a:solidFill>
                <a:schemeClr val="bg1"/>
              </a:solidFill>
              <a:effectLst/>
              <a:latin typeface="Arial" panose="020B0604020202020204" pitchFamily="34" charset="0"/>
              <a:ea typeface="SimSun" panose="02010600030101010101" pitchFamily="2" charset="-122"/>
              <a:cs typeface="Arial" panose="020B0604020202020204" pitchFamily="34" charset="0"/>
            </a:endParaRPr>
          </a:p>
          <a:p>
            <a:pPr marL="0" marR="0" indent="0" algn="just">
              <a:buNone/>
            </a:pPr>
            <a:r>
              <a:rPr lang="en-US" sz="1200" dirty="0">
                <a:solidFill>
                  <a:schemeClr val="bg1"/>
                </a:solidFill>
                <a:latin typeface="Arial" panose="020B0604020202020204" pitchFamily="34" charset="0"/>
                <a:ea typeface="SimSun" panose="02010600030101010101" pitchFamily="2" charset="-122"/>
                <a:cs typeface="Arial" panose="020B0604020202020204" pitchFamily="34" charset="0"/>
              </a:rPr>
              <a:t>T</a:t>
            </a:r>
            <a:r>
              <a:rPr lang="en-US" sz="1200" dirty="0">
                <a:solidFill>
                  <a:schemeClr val="bg1"/>
                </a:solidFill>
                <a:effectLst/>
                <a:latin typeface="Arial" panose="020B0604020202020204" pitchFamily="34" charset="0"/>
                <a:ea typeface="SimSun" panose="02010600030101010101" pitchFamily="2" charset="-122"/>
                <a:cs typeface="Arial" panose="020B0604020202020204" pitchFamily="34" charset="0"/>
              </a:rPr>
              <a:t>he primary source of revenue for the RV Park is the rental of the 25 units located on the property that Mr. Doe intends to acquire. Each of these units produces an approximately monthly income of $600 to $750. The Company will have an onsite manager that will be given a free of charge small home to live in and a $20,000 annual stipend. </a:t>
            </a:r>
          </a:p>
          <a:p>
            <a:pPr marL="0" marR="0" indent="0" algn="just">
              <a:buNone/>
            </a:pPr>
            <a:r>
              <a:rPr lang="en-US" sz="1200" dirty="0">
                <a:solidFill>
                  <a:schemeClr val="bg1"/>
                </a:solidFill>
                <a:effectLst/>
                <a:latin typeface="Arial" panose="020B0604020202020204" pitchFamily="34" charset="0"/>
                <a:ea typeface="SimSun" panose="02010600030101010101" pitchFamily="2" charset="-122"/>
                <a:cs typeface="Arial" panose="020B0604020202020204" pitchFamily="34" charset="0"/>
              </a:rPr>
              <a:t>This onsite manager will oversee the general operations of the property while managing issues for people that want to rent the RV Park’s units. Mr. Doe will be in daily contact with this manager to ensure the proper operation of the property.</a:t>
            </a:r>
          </a:p>
          <a:p>
            <a:pPr marL="0" indent="0">
              <a:buNone/>
            </a:pPr>
            <a:endParaRPr lang="en-US" dirty="0"/>
          </a:p>
        </p:txBody>
      </p:sp>
      <p:sp>
        <p:nvSpPr>
          <p:cNvPr id="4" name="Content Placeholder 2">
            <a:extLst>
              <a:ext uri="{FF2B5EF4-FFF2-40B4-BE49-F238E27FC236}">
                <a16:creationId xmlns:a16="http://schemas.microsoft.com/office/drawing/2014/main" id="{154F151A-B92D-4023-95E9-5D7235F7CDCB}"/>
              </a:ext>
            </a:extLst>
          </p:cNvPr>
          <p:cNvSpPr txBox="1">
            <a:spLocks/>
          </p:cNvSpPr>
          <p:nvPr/>
        </p:nvSpPr>
        <p:spPr>
          <a:xfrm>
            <a:off x="6538185" y="4800683"/>
            <a:ext cx="5384525" cy="1644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gn="just">
              <a:buNone/>
            </a:pPr>
            <a:r>
              <a:rPr lang="en-US" sz="1300" b="1" dirty="0">
                <a:effectLst/>
                <a:latin typeface="Arial" panose="020B0604020202020204" pitchFamily="34" charset="0"/>
                <a:ea typeface="SimSun" panose="02010600030101010101" pitchFamily="2" charset="-122"/>
                <a:cs typeface="Arial" panose="020B0604020202020204" pitchFamily="34" charset="0"/>
              </a:rPr>
              <a:t> </a:t>
            </a:r>
            <a:r>
              <a:rPr lang="en-US" sz="1300" b="1" dirty="0">
                <a:solidFill>
                  <a:schemeClr val="bg1"/>
                </a:solidFill>
                <a:effectLst/>
                <a:latin typeface="Arial" panose="020B0604020202020204" pitchFamily="34" charset="0"/>
                <a:ea typeface="SimSun" panose="02010600030101010101" pitchFamily="2" charset="-122"/>
                <a:cs typeface="Arial" panose="020B0604020202020204" pitchFamily="34" charset="0"/>
              </a:rPr>
              <a:t>Ancillary Fees and Income</a:t>
            </a:r>
            <a:endParaRPr lang="en-US" sz="1300" dirty="0">
              <a:solidFill>
                <a:schemeClr val="bg1"/>
              </a:solidFill>
              <a:effectLst/>
              <a:latin typeface="Arial" panose="020B0604020202020204" pitchFamily="34" charset="0"/>
              <a:ea typeface="SimSun" panose="02010600030101010101" pitchFamily="2" charset="-122"/>
              <a:cs typeface="Arial" panose="020B0604020202020204" pitchFamily="34" charset="0"/>
            </a:endParaRPr>
          </a:p>
          <a:p>
            <a:pPr marL="0" marR="0" indent="0" algn="just">
              <a:spcBef>
                <a:spcPts val="0"/>
              </a:spcBef>
              <a:spcAft>
                <a:spcPts val="0"/>
              </a:spcAft>
              <a:buNone/>
            </a:pPr>
            <a:endParaRPr lang="en-US" sz="13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indent="0" algn="just">
              <a:spcBef>
                <a:spcPts val="0"/>
              </a:spcBef>
              <a:spcAft>
                <a:spcPts val="0"/>
              </a:spcAft>
              <a:buNone/>
            </a:pPr>
            <a:r>
              <a:rPr lang="en-US" sz="13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The Company will also generate secondary revenues from late fees on rent and income from the Company’s onsite coin operated laundry center. Aggregately these two income streams will provide RV Park, Inc. with approximately 10% of its revenues.</a:t>
            </a:r>
          </a:p>
          <a:p>
            <a:pPr marL="0" indent="0">
              <a:buFont typeface="Arial" panose="020B0604020202020204" pitchFamily="34" charset="0"/>
              <a:buNone/>
            </a:pP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0" indent="0">
              <a:buFont typeface="Arial" panose="020B0604020202020204" pitchFamily="34" charset="0"/>
              <a:buNone/>
            </a:pP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0" indent="0">
              <a:buFont typeface="Arial" panose="020B0604020202020204" pitchFamily="34" charset="0"/>
              <a:buNone/>
            </a:pPr>
            <a:endParaRPr lang="en-US" dirty="0"/>
          </a:p>
        </p:txBody>
      </p:sp>
      <p:sp>
        <p:nvSpPr>
          <p:cNvPr id="17" name="Rectangle: Rounded Corners 16">
            <a:hlinkClick r:id="rId3" action="ppaction://hlinksldjump"/>
            <a:extLst>
              <a:ext uri="{FF2B5EF4-FFF2-40B4-BE49-F238E27FC236}">
                <a16:creationId xmlns:a16="http://schemas.microsoft.com/office/drawing/2014/main" id="{FDFC3240-96F4-4750-8B99-99061819C6F2}"/>
              </a:ext>
            </a:extLst>
          </p:cNvPr>
          <p:cNvSpPr/>
          <p:nvPr/>
        </p:nvSpPr>
        <p:spPr>
          <a:xfrm>
            <a:off x="8184575" y="6188596"/>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pic>
        <p:nvPicPr>
          <p:cNvPr id="15" name="Picture 14">
            <a:extLst>
              <a:ext uri="{FF2B5EF4-FFF2-40B4-BE49-F238E27FC236}">
                <a16:creationId xmlns:a16="http://schemas.microsoft.com/office/drawing/2014/main" id="{D2559854-9335-433E-AE95-79FFE519BC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4000" y="1150541"/>
            <a:ext cx="5384524" cy="3575528"/>
          </a:xfrm>
          <a:prstGeom prst="rect">
            <a:avLst/>
          </a:prstGeom>
        </p:spPr>
      </p:pic>
      <p:pic>
        <p:nvPicPr>
          <p:cNvPr id="7" name="Picture 6">
            <a:extLst>
              <a:ext uri="{FF2B5EF4-FFF2-40B4-BE49-F238E27FC236}">
                <a16:creationId xmlns:a16="http://schemas.microsoft.com/office/drawing/2014/main" id="{89C0B2E5-9E61-6DF5-7669-19F363F6E2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377" y="3075331"/>
            <a:ext cx="5620518" cy="3450703"/>
          </a:xfrm>
          <a:prstGeom prst="rect">
            <a:avLst/>
          </a:prstGeom>
        </p:spPr>
      </p:pic>
    </p:spTree>
    <p:extLst>
      <p:ext uri="{BB962C8B-B14F-4D97-AF65-F5344CB8AC3E}">
        <p14:creationId xmlns:p14="http://schemas.microsoft.com/office/powerpoint/2010/main" val="92548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646B52-8EAE-B3F8-5B95-1852265CE87A}"/>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BA6743D3-C159-4141-9EEA-B946110C04BB}"/>
              </a:ext>
            </a:extLst>
          </p:cNvPr>
          <p:cNvSpPr>
            <a:spLocks noGrp="1"/>
          </p:cNvSpPr>
          <p:nvPr>
            <p:ph type="title"/>
          </p:nvPr>
        </p:nvSpPr>
        <p:spPr>
          <a:xfrm>
            <a:off x="838200" y="0"/>
            <a:ext cx="10515600" cy="707319"/>
          </a:xfrm>
        </p:spPr>
        <p:txBody>
          <a:bodyPr>
            <a:normAutofit/>
          </a:bodyPr>
          <a:lstStyle/>
          <a:p>
            <a:pPr algn="ctr"/>
            <a:r>
              <a:rPr lang="en-US" sz="4000" dirty="0">
                <a:solidFill>
                  <a:schemeClr val="bg1"/>
                </a:solidFill>
              </a:rPr>
              <a:t>Market and Industry Analysis</a:t>
            </a:r>
          </a:p>
        </p:txBody>
      </p:sp>
      <p:sp>
        <p:nvSpPr>
          <p:cNvPr id="3" name="Content Placeholder 2">
            <a:extLst>
              <a:ext uri="{FF2B5EF4-FFF2-40B4-BE49-F238E27FC236}">
                <a16:creationId xmlns:a16="http://schemas.microsoft.com/office/drawing/2014/main" id="{8FAB1981-484D-4771-8322-6ECFBFA5AE6A}"/>
              </a:ext>
            </a:extLst>
          </p:cNvPr>
          <p:cNvSpPr>
            <a:spLocks noGrp="1"/>
          </p:cNvSpPr>
          <p:nvPr>
            <p:ph idx="1"/>
          </p:nvPr>
        </p:nvSpPr>
        <p:spPr>
          <a:xfrm>
            <a:off x="665825" y="1072444"/>
            <a:ext cx="4143023" cy="2356556"/>
          </a:xfrm>
        </p:spPr>
        <p:txBody>
          <a:bodyPr>
            <a:normAutofit/>
          </a:bodyPr>
          <a:lstStyle/>
          <a:p>
            <a:pPr marL="0" indent="0">
              <a:buNone/>
            </a:pPr>
            <a:r>
              <a:rPr lang="en-US" sz="1200" b="1" dirty="0">
                <a:latin typeface="Arial" panose="020B0604020202020204" pitchFamily="34" charset="0"/>
                <a:cs typeface="Arial" panose="020B0604020202020204" pitchFamily="34" charset="0"/>
              </a:rPr>
              <a:t>Economic Analysis</a:t>
            </a:r>
          </a:p>
        </p:txBody>
      </p:sp>
      <p:sp>
        <p:nvSpPr>
          <p:cNvPr id="7" name="TextBox 6">
            <a:extLst>
              <a:ext uri="{FF2B5EF4-FFF2-40B4-BE49-F238E27FC236}">
                <a16:creationId xmlns:a16="http://schemas.microsoft.com/office/drawing/2014/main" id="{0482B247-D139-4D7D-8BF6-0F2E3B81102F}"/>
              </a:ext>
            </a:extLst>
          </p:cNvPr>
          <p:cNvSpPr txBox="1"/>
          <p:nvPr/>
        </p:nvSpPr>
        <p:spPr>
          <a:xfrm>
            <a:off x="194242" y="775585"/>
            <a:ext cx="6049818" cy="2677656"/>
          </a:xfrm>
          <a:prstGeom prst="rect">
            <a:avLst/>
          </a:prstGeom>
          <a:noFill/>
        </p:spPr>
        <p:txBody>
          <a:bodyPr wrap="square">
            <a:spAutoFit/>
          </a:bodyPr>
          <a:lstStyle/>
          <a:p>
            <a:pPr marL="0" marR="0" algn="just">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This section of the analysis will detail the economic climate, the RV park industry, the customer profile, and the competition that the business will face as it progresses through its business operations.</a:t>
            </a:r>
          </a:p>
          <a:p>
            <a:pPr marL="0" marR="0" algn="just">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p>
          <a:p>
            <a:pPr marL="0" marR="0" algn="just">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Currently the economic climate in the United States is moderate. The fallout from the COVID-19 pandemic has been resolved. Interest rates have risen substantially over the past twelve months as the US Federal Reserve has taken measures to control inflation. It is expected that ongoing interest rate hikes will be done on a measured basis as inflation rates have begun to decrease. </a:t>
            </a:r>
          </a:p>
          <a:p>
            <a:pPr marL="0" marR="0" algn="just">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p>
          <a:p>
            <a:pPr marL="0" marR="0" algn="just">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However, the demand for RV park usage is expected to climb over the next 12 to 24 months. As a result of the pandemic, families may seek to do road-based vacations in order to avoid travel on airplanes. As such, the RV Park will be able to operate profitably and with a positive cash flow at all times. </a:t>
            </a:r>
          </a:p>
        </p:txBody>
      </p:sp>
      <p:sp>
        <p:nvSpPr>
          <p:cNvPr id="9" name="TextBox 8">
            <a:extLst>
              <a:ext uri="{FF2B5EF4-FFF2-40B4-BE49-F238E27FC236}">
                <a16:creationId xmlns:a16="http://schemas.microsoft.com/office/drawing/2014/main" id="{FCB95839-9B2E-4339-B8C7-274A9D9BCFC3}"/>
              </a:ext>
            </a:extLst>
          </p:cNvPr>
          <p:cNvSpPr txBox="1"/>
          <p:nvPr/>
        </p:nvSpPr>
        <p:spPr>
          <a:xfrm>
            <a:off x="256386" y="3618998"/>
            <a:ext cx="4717509" cy="276999"/>
          </a:xfrm>
          <a:prstGeom prst="rect">
            <a:avLst/>
          </a:prstGeom>
          <a:noFill/>
        </p:spPr>
        <p:txBody>
          <a:bodyPr wrap="square">
            <a:spAutoFit/>
          </a:bodyPr>
          <a:lstStyle/>
          <a:p>
            <a:pPr marL="0" indent="0">
              <a:buNone/>
            </a:pPr>
            <a:r>
              <a:rPr lang="en-US" sz="1200" b="1" dirty="0">
                <a:solidFill>
                  <a:schemeClr val="bg1"/>
                </a:solidFill>
                <a:latin typeface="Arial" panose="020B0604020202020204" pitchFamily="34" charset="0"/>
                <a:cs typeface="Arial" panose="020B0604020202020204" pitchFamily="34" charset="0"/>
              </a:rPr>
              <a:t>Client Profile</a:t>
            </a:r>
          </a:p>
        </p:txBody>
      </p:sp>
      <p:sp>
        <p:nvSpPr>
          <p:cNvPr id="11" name="TextBox 10">
            <a:extLst>
              <a:ext uri="{FF2B5EF4-FFF2-40B4-BE49-F238E27FC236}">
                <a16:creationId xmlns:a16="http://schemas.microsoft.com/office/drawing/2014/main" id="{954AD2EF-73D0-48DA-9393-27E43CD096DA}"/>
              </a:ext>
            </a:extLst>
          </p:cNvPr>
          <p:cNvSpPr txBox="1"/>
          <p:nvPr/>
        </p:nvSpPr>
        <p:spPr>
          <a:xfrm>
            <a:off x="194242" y="4061754"/>
            <a:ext cx="6132945" cy="1200329"/>
          </a:xfrm>
          <a:prstGeom prst="rect">
            <a:avLst/>
          </a:prstGeom>
          <a:noFill/>
        </p:spPr>
        <p:txBody>
          <a:bodyPr wrap="square">
            <a:spAutoFit/>
          </a:bodyPr>
          <a:lstStyle/>
          <a:p>
            <a:pPr marL="0" marR="0" algn="just">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Management expects the following demographics of tenants that will continue to rent from the RV Park:</a:t>
            </a:r>
          </a:p>
          <a:p>
            <a:pPr marL="0" marR="0" algn="just">
              <a:spcBef>
                <a:spcPts val="0"/>
              </a:spcBef>
              <a:spcAft>
                <a:spcPts val="0"/>
              </a:spcAf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lgn="just">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Household income exceeding $45,000.</a:t>
            </a:r>
          </a:p>
          <a:p>
            <a:pPr marL="342900" marR="0" lvl="0" indent="-342900" algn="just">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Between the ages of 21 and 65</a:t>
            </a:r>
          </a:p>
          <a:p>
            <a:pPr marL="342900" marR="0" lvl="0" indent="-342900" algn="just">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Will spend five to ten days at the RV park facility on average.</a:t>
            </a:r>
          </a:p>
        </p:txBody>
      </p:sp>
      <p:sp>
        <p:nvSpPr>
          <p:cNvPr id="16" name="Rectangle: Rounded Corners 15">
            <a:hlinkClick r:id="rId3" action="ppaction://hlinksldjump"/>
            <a:extLst>
              <a:ext uri="{FF2B5EF4-FFF2-40B4-BE49-F238E27FC236}">
                <a16:creationId xmlns:a16="http://schemas.microsoft.com/office/drawing/2014/main" id="{E1B4F9B5-8B1F-4722-8ED7-D2F9401D35F1}"/>
              </a:ext>
            </a:extLst>
          </p:cNvPr>
          <p:cNvSpPr/>
          <p:nvPr/>
        </p:nvSpPr>
        <p:spPr>
          <a:xfrm>
            <a:off x="8184575" y="6188596"/>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5" name="Rectangle 1">
            <a:extLst>
              <a:ext uri="{FF2B5EF4-FFF2-40B4-BE49-F238E27FC236}">
                <a16:creationId xmlns:a16="http://schemas.microsoft.com/office/drawing/2014/main" id="{11D6F5C3-B012-C88B-E4D1-06290FA93234}"/>
              </a:ext>
            </a:extLst>
          </p:cNvPr>
          <p:cNvSpPr>
            <a:spLocks noChangeArrowheads="1"/>
          </p:cNvSpPr>
          <p:nvPr/>
        </p:nvSpPr>
        <p:spPr bwMode="auto">
          <a:xfrm>
            <a:off x="6244060" y="721188"/>
            <a:ext cx="5626396"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Industry Overview</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In the United States, there are 19,000 companies that operate in a real estate investment capacity by sourcing funds from private investors/banks with the intent to engage in real estate related activities. Each year, these companies aggregately generate $22.8 billion dollars per year and provide jobs for more than 20,000 Americans. Payrolls for these employees have exceeded $1.3 billion dollars year during the last five years.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Specifically among RV (and mobile home) parks, aggregate rental and fee income in each of the last five years have exceeded $3 billion dollars.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Arial" panose="020B0604020202020204" pitchFamily="34" charset="0"/>
                <a:ea typeface="Times New Roman" panose="02020603050405020304" pitchFamily="18" charset="0"/>
              </a:rPr>
              <a:t>During the next six months to two years, Management expects that the number of agents in this market will remain stable. Certainly some market agents will close (due to poor investments during the boom cycle), but others will enter the market with fresh cash to acquire undervalued properties and RV parks.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p:txBody>
      </p:sp>
      <p:pic>
        <p:nvPicPr>
          <p:cNvPr id="6" name="Picture 5">
            <a:extLst>
              <a:ext uri="{FF2B5EF4-FFF2-40B4-BE49-F238E27FC236}">
                <a16:creationId xmlns:a16="http://schemas.microsoft.com/office/drawing/2014/main" id="{CC888E1A-5E84-09F7-24E3-2E398745247D}"/>
              </a:ext>
            </a:extLst>
          </p:cNvPr>
          <p:cNvPicPr>
            <a:picLocks noChangeAspect="1"/>
          </p:cNvPicPr>
          <p:nvPr/>
        </p:nvPicPr>
        <p:blipFill>
          <a:blip r:embed="rId4"/>
          <a:stretch>
            <a:fillRect/>
          </a:stretch>
        </p:blipFill>
        <p:spPr>
          <a:xfrm>
            <a:off x="6327187" y="3757497"/>
            <a:ext cx="5543269" cy="2261812"/>
          </a:xfrm>
          <a:prstGeom prst="rect">
            <a:avLst/>
          </a:prstGeom>
        </p:spPr>
      </p:pic>
    </p:spTree>
    <p:extLst>
      <p:ext uri="{BB962C8B-B14F-4D97-AF65-F5344CB8AC3E}">
        <p14:creationId xmlns:p14="http://schemas.microsoft.com/office/powerpoint/2010/main" val="2047121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BA1478-EB6D-DD28-7E6E-05BA319DA757}"/>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512679DF-7A84-41A7-90D2-C8470E4F461E}"/>
              </a:ext>
            </a:extLst>
          </p:cNvPr>
          <p:cNvSpPr>
            <a:spLocks noGrp="1"/>
          </p:cNvSpPr>
          <p:nvPr>
            <p:ph type="title"/>
          </p:nvPr>
        </p:nvSpPr>
        <p:spPr>
          <a:xfrm>
            <a:off x="838200" y="0"/>
            <a:ext cx="10515600" cy="802126"/>
          </a:xfrm>
        </p:spPr>
        <p:txBody>
          <a:bodyPr>
            <a:normAutofit/>
          </a:bodyPr>
          <a:lstStyle/>
          <a:p>
            <a:pPr algn="ctr"/>
            <a:r>
              <a:rPr lang="en-US" sz="4000" dirty="0">
                <a:solidFill>
                  <a:schemeClr val="bg1"/>
                </a:solidFill>
              </a:rPr>
              <a:t>Marketing Operations</a:t>
            </a:r>
          </a:p>
        </p:txBody>
      </p:sp>
      <p:sp>
        <p:nvSpPr>
          <p:cNvPr id="9" name="TextBox 8">
            <a:extLst>
              <a:ext uri="{FF2B5EF4-FFF2-40B4-BE49-F238E27FC236}">
                <a16:creationId xmlns:a16="http://schemas.microsoft.com/office/drawing/2014/main" id="{CD7A23F2-10DA-4604-9B79-D130EACCBB01}"/>
              </a:ext>
            </a:extLst>
          </p:cNvPr>
          <p:cNvSpPr txBox="1"/>
          <p:nvPr/>
        </p:nvSpPr>
        <p:spPr>
          <a:xfrm>
            <a:off x="621437" y="802126"/>
            <a:ext cx="5826024" cy="5170646"/>
          </a:xfrm>
          <a:prstGeom prst="rect">
            <a:avLst/>
          </a:prstGeom>
          <a:noFill/>
        </p:spPr>
        <p:txBody>
          <a:bodyPr wrap="square">
            <a:spAutoFit/>
          </a:bodyPr>
          <a:lstStyle/>
          <a:p>
            <a:pPr marL="0" marR="0">
              <a:spcBef>
                <a:spcPts val="0"/>
              </a:spcBef>
              <a:spcAft>
                <a:spcPts val="0"/>
              </a:spcAft>
            </a:pPr>
            <a:r>
              <a:rPr lang="en-US"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Marketing Objectives</a:t>
            </a: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lgn="just">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Established connections with lenders, banks, and investors.</a:t>
            </a:r>
          </a:p>
          <a:p>
            <a:pPr marL="342900" marR="0" lvl="0" indent="-342900" algn="just">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Develop relationships with vacation rental websites that will showcase the RV Park.</a:t>
            </a:r>
          </a:p>
          <a:p>
            <a:pPr marL="342900" marR="0" lvl="0" indent="-342900" algn="just">
              <a:spcBef>
                <a:spcPts val="0"/>
              </a:spcBef>
              <a:spcAft>
                <a:spcPts val="0"/>
              </a:spcAft>
              <a:buFont typeface="Symbol" panose="05050102010706020507" pitchFamily="18" charset="2"/>
              <a:buChar char=""/>
              <a:tabLst>
                <a:tab pos="457200" algn="l"/>
              </a:tabLst>
            </a:pPr>
            <a:r>
              <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Maintain an expansive web presence so that reservations can be taken directly over the internet. </a:t>
            </a:r>
          </a:p>
          <a:p>
            <a:pPr marL="0" marR="0" algn="just">
              <a:spcBef>
                <a:spcPts val="0"/>
              </a:spcBef>
              <a:spcAft>
                <a:spcPts val="0"/>
              </a:spcAft>
            </a:pPr>
            <a:endParaRPr lang="en-US"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Marketing Strategies</a:t>
            </a: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solidFill>
                  <a:schemeClr val="bg1"/>
                </a:solidFill>
                <a:effectLst/>
                <a:latin typeface="Times New Roman" panose="02020603050405020304" pitchFamily="18" charset="0"/>
                <a:ea typeface="Times New Roman" panose="02020603050405020304" pitchFamily="18" charset="0"/>
              </a:rPr>
              <a:t> </a:t>
            </a:r>
          </a:p>
          <a:p>
            <a:pPr marL="0" marR="0" algn="just">
              <a:spcBef>
                <a:spcPts val="0"/>
              </a:spcBef>
              <a:spcAft>
                <a:spcPts val="0"/>
              </a:spcAft>
            </a:pPr>
            <a:r>
              <a:rPr lang="en-US" sz="11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Management intends to place a number of traditional advertisements in RV magazines so that individuals that are traveling near the Company’s facilities will be able to know where to stop, the costs associated with renting an RV rental space, and how to contact the business for more information regarding the Company’s facilities. </a:t>
            </a:r>
          </a:p>
          <a:p>
            <a:pPr marL="0" marR="0" algn="just">
              <a:spcBef>
                <a:spcPts val="0"/>
              </a:spcBef>
              <a:spcAft>
                <a:spcPts val="0"/>
              </a:spcAft>
            </a:pPr>
            <a:endParaRPr lang="en-US" sz="11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1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The internet has become a very popular platform for property sellers, real estate brokers, and real estate developers to showcase their developed (including RV parks) properties to the general public. </a:t>
            </a:r>
          </a:p>
          <a:p>
            <a:pPr marL="0" marR="0" algn="just">
              <a:spcBef>
                <a:spcPts val="0"/>
              </a:spcBef>
              <a:spcAft>
                <a:spcPts val="0"/>
              </a:spcAft>
            </a:pPr>
            <a:endParaRPr lang="en-US" sz="11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1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Management intends to use the full marketing capability of electronic advertising to generate sales among the Company’s RV space units. The Company will use major internet vacation databases to showcase the RV park to potential customers that will be traveling within the Company’s target market. </a:t>
            </a:r>
          </a:p>
          <a:p>
            <a:pPr marL="0" marR="0" algn="just">
              <a:spcBef>
                <a:spcPts val="0"/>
              </a:spcBef>
              <a:spcAft>
                <a:spcPts val="0"/>
              </a:spcAft>
            </a:pPr>
            <a:endParaRPr lang="en-US" sz="11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1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In this section, you should expand on how you intend to implement your marketing. List publications, local newspapers, radio, and other outlets that you will use to promote your business. Discuss how much money you intend to spending on marketing.</a:t>
            </a:r>
          </a:p>
          <a:p>
            <a:pPr marL="0" marR="0" algn="just">
              <a:spcBef>
                <a:spcPts val="0"/>
              </a:spcBef>
              <a:spcAft>
                <a:spcPts val="0"/>
              </a:spcAft>
            </a:pPr>
            <a:endParaRPr lang="en-US" sz="11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DE9C9327-1D98-4C0E-8C18-D736B2140FDF}"/>
              </a:ext>
            </a:extLst>
          </p:cNvPr>
          <p:cNvSpPr txBox="1"/>
          <p:nvPr/>
        </p:nvSpPr>
        <p:spPr>
          <a:xfrm>
            <a:off x="621437" y="5675330"/>
            <a:ext cx="5826024" cy="769441"/>
          </a:xfrm>
          <a:prstGeom prst="rect">
            <a:avLst/>
          </a:prstGeom>
          <a:noFill/>
        </p:spPr>
        <p:txBody>
          <a:bodyPr wrap="square">
            <a:spAutoFit/>
          </a:bodyPr>
          <a:lstStyle/>
          <a:p>
            <a:pPr algn="just"/>
            <a:r>
              <a:rPr lang="en-US" sz="1100" dirty="0">
                <a:latin typeface="Arial" panose="020B0604020202020204" pitchFamily="34" charset="0"/>
                <a:ea typeface="Times New Roman" panose="02020603050405020304" pitchFamily="18" charset="0"/>
                <a:cs typeface="Arial" panose="020B0604020202020204" pitchFamily="34" charset="0"/>
              </a:rPr>
              <a:t>Management will also become a member of a number of professional and civic organizations. The business will provide donations and financial support to local charities and positive community causes. This will create additional awareness. These donations will be made on an ongoing basis. </a:t>
            </a:r>
          </a:p>
        </p:txBody>
      </p:sp>
      <p:sp>
        <p:nvSpPr>
          <p:cNvPr id="14" name="Rectangle: Rounded Corners 13">
            <a:hlinkClick r:id="rId3" action="ppaction://hlinksldjump"/>
            <a:extLst>
              <a:ext uri="{FF2B5EF4-FFF2-40B4-BE49-F238E27FC236}">
                <a16:creationId xmlns:a16="http://schemas.microsoft.com/office/drawing/2014/main" id="{F6CBA1D5-9FCA-4B23-BF7B-59AEB72E3E77}"/>
              </a:ext>
            </a:extLst>
          </p:cNvPr>
          <p:cNvSpPr/>
          <p:nvPr/>
        </p:nvSpPr>
        <p:spPr>
          <a:xfrm>
            <a:off x="8184575" y="6188596"/>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7" name="TextBox 6">
            <a:extLst>
              <a:ext uri="{FF2B5EF4-FFF2-40B4-BE49-F238E27FC236}">
                <a16:creationId xmlns:a16="http://schemas.microsoft.com/office/drawing/2014/main" id="{261F940D-ABDB-3B3C-7C14-08D6364DEE6D}"/>
              </a:ext>
            </a:extLst>
          </p:cNvPr>
          <p:cNvSpPr txBox="1"/>
          <p:nvPr/>
        </p:nvSpPr>
        <p:spPr>
          <a:xfrm>
            <a:off x="621437" y="5656390"/>
            <a:ext cx="5472545" cy="830997"/>
          </a:xfrm>
          <a:prstGeom prst="rect">
            <a:avLst/>
          </a:prstGeom>
          <a:noFill/>
        </p:spPr>
        <p:txBody>
          <a:bodyPr wrap="square">
            <a:spAutoFit/>
          </a:bodyPr>
          <a:lstStyle/>
          <a:p>
            <a:pPr algn="just"/>
            <a:r>
              <a:rPr lang="en-US" sz="1200" dirty="0">
                <a:solidFill>
                  <a:schemeClr val="bg1"/>
                </a:solidFill>
                <a:latin typeface="Arial" panose="020B0604020202020204" pitchFamily="34" charset="0"/>
                <a:ea typeface="Times New Roman" panose="02020603050405020304" pitchFamily="18" charset="0"/>
                <a:cs typeface="Arial" panose="020B0604020202020204" pitchFamily="34" charset="0"/>
              </a:rPr>
              <a:t>Management will also become a member of a number of professional and civic organizations. The business will provide donations and financial support to local charities and positive community causes. This will create additional awareness. These donations will be made on an ongoing basis. </a:t>
            </a:r>
          </a:p>
        </p:txBody>
      </p:sp>
      <p:pic>
        <p:nvPicPr>
          <p:cNvPr id="12" name="Picture 11">
            <a:extLst>
              <a:ext uri="{FF2B5EF4-FFF2-40B4-BE49-F238E27FC236}">
                <a16:creationId xmlns:a16="http://schemas.microsoft.com/office/drawing/2014/main" id="{BA4DF1CE-BD8F-3D4A-95E1-0C18ACECBD32}"/>
              </a:ext>
            </a:extLst>
          </p:cNvPr>
          <p:cNvPicPr>
            <a:picLocks noChangeAspect="1"/>
          </p:cNvPicPr>
          <p:nvPr/>
        </p:nvPicPr>
        <p:blipFill>
          <a:blip r:embed="rId4"/>
          <a:stretch>
            <a:fillRect/>
          </a:stretch>
        </p:blipFill>
        <p:spPr>
          <a:xfrm>
            <a:off x="7481405" y="891899"/>
            <a:ext cx="3676650" cy="2495550"/>
          </a:xfrm>
          <a:prstGeom prst="rect">
            <a:avLst/>
          </a:prstGeom>
        </p:spPr>
      </p:pic>
      <p:grpSp>
        <p:nvGrpSpPr>
          <p:cNvPr id="13" name="Group 12">
            <a:extLst>
              <a:ext uri="{FF2B5EF4-FFF2-40B4-BE49-F238E27FC236}">
                <a16:creationId xmlns:a16="http://schemas.microsoft.com/office/drawing/2014/main" id="{4A74FE45-6431-29EC-A714-1A1155F2D396}"/>
              </a:ext>
            </a:extLst>
          </p:cNvPr>
          <p:cNvGrpSpPr/>
          <p:nvPr/>
        </p:nvGrpSpPr>
        <p:grpSpPr>
          <a:xfrm>
            <a:off x="6715419" y="3525960"/>
            <a:ext cx="5124450" cy="2524125"/>
            <a:chOff x="0" y="0"/>
            <a:chExt cx="5353051" cy="3409950"/>
          </a:xfrm>
        </p:grpSpPr>
        <p:sp>
          <p:nvSpPr>
            <p:cNvPr id="15" name="Rectangle 14">
              <a:extLst>
                <a:ext uri="{FF2B5EF4-FFF2-40B4-BE49-F238E27FC236}">
                  <a16:creationId xmlns:a16="http://schemas.microsoft.com/office/drawing/2014/main" id="{21515695-E505-729C-0B55-D0ACA0204A9F}"/>
                </a:ext>
              </a:extLst>
            </p:cNvPr>
            <p:cNvSpPr/>
            <p:nvPr/>
          </p:nvSpPr>
          <p:spPr>
            <a:xfrm>
              <a:off x="0" y="0"/>
              <a:ext cx="5353051" cy="3409950"/>
            </a:xfrm>
            <a:prstGeom prst="rect">
              <a:avLst/>
            </a:prstGeom>
            <a:gradFill>
              <a:gsLst>
                <a:gs pos="0">
                  <a:sysClr val="windowText" lastClr="000000"/>
                </a:gs>
                <a:gs pos="100000">
                  <a:srgbClr val="7030A0">
                    <a:alpha val="70000"/>
                    <a:lumMod val="84000"/>
                  </a:srgbClr>
                </a:gs>
              </a:gsLst>
              <a:lin ang="2700000" scaled="0"/>
            </a:gradFill>
            <a:ln w="12700" cap="flat" cmpd="sng" algn="ctr">
              <a:solidFill>
                <a:srgbClr val="4472C4">
                  <a:shade val="50000"/>
                </a:srgbClr>
              </a:solidFill>
              <a:prstDash val="solid"/>
              <a:miter lim="800000"/>
            </a:ln>
            <a:effectLst/>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aphicFrame>
          <p:nvGraphicFramePr>
            <p:cNvPr id="16" name="Chart 15">
              <a:extLst>
                <a:ext uri="{FF2B5EF4-FFF2-40B4-BE49-F238E27FC236}">
                  <a16:creationId xmlns:a16="http://schemas.microsoft.com/office/drawing/2014/main" id="{CE2C3FD2-C2E5-4A36-9E9E-38A6011EF033}"/>
                </a:ext>
              </a:extLst>
            </p:cNvPr>
            <p:cNvGraphicFramePr>
              <a:graphicFrameLocks/>
            </p:cNvGraphicFramePr>
            <p:nvPr/>
          </p:nvGraphicFramePr>
          <p:xfrm>
            <a:off x="104775" y="114300"/>
            <a:ext cx="5105400" cy="3081339"/>
          </p:xfrm>
          <a:graphic>
            <a:graphicData uri="http://schemas.openxmlformats.org/drawingml/2006/chart">
              <c:chart xmlns:c="http://schemas.openxmlformats.org/drawingml/2006/chart" xmlns:r="http://schemas.openxmlformats.org/officeDocument/2006/relationships" r:id="rId5"/>
            </a:graphicData>
          </a:graphic>
        </p:graphicFrame>
      </p:grpSp>
    </p:spTree>
    <p:extLst>
      <p:ext uri="{BB962C8B-B14F-4D97-AF65-F5344CB8AC3E}">
        <p14:creationId xmlns:p14="http://schemas.microsoft.com/office/powerpoint/2010/main" val="192865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DC89BC-B5F7-C40E-CD92-051E81700EEE}"/>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B3BBEFB4-5296-451F-BEE9-9152C9624C27}"/>
              </a:ext>
            </a:extLst>
          </p:cNvPr>
          <p:cNvSpPr>
            <a:spLocks noGrp="1"/>
          </p:cNvSpPr>
          <p:nvPr>
            <p:ph type="title"/>
          </p:nvPr>
        </p:nvSpPr>
        <p:spPr>
          <a:xfrm>
            <a:off x="838200" y="0"/>
            <a:ext cx="10515600" cy="662164"/>
          </a:xfrm>
        </p:spPr>
        <p:txBody>
          <a:bodyPr>
            <a:normAutofit fontScale="90000"/>
          </a:bodyPr>
          <a:lstStyle/>
          <a:p>
            <a:pPr algn="ctr"/>
            <a:r>
              <a:rPr lang="en-US" dirty="0">
                <a:solidFill>
                  <a:schemeClr val="bg1"/>
                </a:solidFill>
              </a:rPr>
              <a:t>Organizational Plan</a:t>
            </a:r>
          </a:p>
        </p:txBody>
      </p:sp>
      <p:sp>
        <p:nvSpPr>
          <p:cNvPr id="12" name="Rectangle: Rounded Corners 11">
            <a:hlinkClick r:id="rId3" action="ppaction://hlinksldjump"/>
            <a:extLst>
              <a:ext uri="{FF2B5EF4-FFF2-40B4-BE49-F238E27FC236}">
                <a16:creationId xmlns:a16="http://schemas.microsoft.com/office/drawing/2014/main" id="{EC77F7AC-D8AE-4B44-9AB4-E2AA9DB08052}"/>
              </a:ext>
            </a:extLst>
          </p:cNvPr>
          <p:cNvSpPr/>
          <p:nvPr/>
        </p:nvSpPr>
        <p:spPr>
          <a:xfrm>
            <a:off x="2198333" y="6408290"/>
            <a:ext cx="2381693" cy="256175"/>
          </a:xfrm>
          <a:prstGeom prst="roundRect">
            <a:avLst/>
          </a:prstGeom>
          <a:gradFill>
            <a:gsLst>
              <a:gs pos="0">
                <a:schemeClr val="tx1"/>
              </a:gs>
              <a:gs pos="100000">
                <a:schemeClr val="tx1"/>
              </a:gs>
              <a:gs pos="70000">
                <a:srgbClr val="7030A0"/>
              </a:gs>
              <a:gs pos="40000">
                <a:srgbClr val="7030A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5" name="Diagram 4">
            <a:extLst>
              <a:ext uri="{FF2B5EF4-FFF2-40B4-BE49-F238E27FC236}">
                <a16:creationId xmlns:a16="http://schemas.microsoft.com/office/drawing/2014/main" id="{7C65D3F3-74A3-2A6F-68CB-D17FB8E02FFB}"/>
              </a:ext>
            </a:extLst>
          </p:cNvPr>
          <p:cNvGraphicFramePr/>
          <p:nvPr>
            <p:extLst>
              <p:ext uri="{D42A27DB-BD31-4B8C-83A1-F6EECF244321}">
                <p14:modId xmlns:p14="http://schemas.microsoft.com/office/powerpoint/2010/main" val="3390326694"/>
              </p:ext>
            </p:extLst>
          </p:nvPr>
        </p:nvGraphicFramePr>
        <p:xfrm>
          <a:off x="951345" y="1083174"/>
          <a:ext cx="5486400" cy="3886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 name="Picture 9">
            <a:extLst>
              <a:ext uri="{FF2B5EF4-FFF2-40B4-BE49-F238E27FC236}">
                <a16:creationId xmlns:a16="http://schemas.microsoft.com/office/drawing/2014/main" id="{A35E36C8-5C3C-1849-098F-523956B97038}"/>
              </a:ext>
            </a:extLst>
          </p:cNvPr>
          <p:cNvPicPr>
            <a:picLocks noChangeAspect="1"/>
          </p:cNvPicPr>
          <p:nvPr/>
        </p:nvPicPr>
        <p:blipFill>
          <a:blip r:embed="rId9"/>
          <a:stretch>
            <a:fillRect/>
          </a:stretch>
        </p:blipFill>
        <p:spPr>
          <a:xfrm>
            <a:off x="6437745" y="3768614"/>
            <a:ext cx="5547841" cy="2895851"/>
          </a:xfrm>
          <a:prstGeom prst="rect">
            <a:avLst/>
          </a:prstGeom>
        </p:spPr>
      </p:pic>
      <p:graphicFrame>
        <p:nvGraphicFramePr>
          <p:cNvPr id="3" name="Object 2">
            <a:extLst>
              <a:ext uri="{FF2B5EF4-FFF2-40B4-BE49-F238E27FC236}">
                <a16:creationId xmlns:a16="http://schemas.microsoft.com/office/drawing/2014/main" id="{7AA3CEC5-4852-DBAC-E233-656E6FD33746}"/>
              </a:ext>
            </a:extLst>
          </p:cNvPr>
          <p:cNvGraphicFramePr>
            <a:graphicFrameLocks noChangeAspect="1"/>
          </p:cNvGraphicFramePr>
          <p:nvPr>
            <p:extLst>
              <p:ext uri="{D42A27DB-BD31-4B8C-83A1-F6EECF244321}">
                <p14:modId xmlns:p14="http://schemas.microsoft.com/office/powerpoint/2010/main" val="1597577036"/>
              </p:ext>
            </p:extLst>
          </p:nvPr>
        </p:nvGraphicFramePr>
        <p:xfrm>
          <a:off x="7420965" y="972376"/>
          <a:ext cx="3581400" cy="2486025"/>
        </p:xfrm>
        <a:graphic>
          <a:graphicData uri="http://schemas.openxmlformats.org/presentationml/2006/ole">
            <mc:AlternateContent xmlns:mc="http://schemas.openxmlformats.org/markup-compatibility/2006">
              <mc:Choice xmlns:v="urn:schemas-microsoft-com:vml" Requires="v">
                <p:oleObj name="Worksheet" r:id="rId10" imgW="3581429" imgH="2486084" progId="Excel.Sheet.12">
                  <p:embed/>
                </p:oleObj>
              </mc:Choice>
              <mc:Fallback>
                <p:oleObj name="Worksheet" r:id="rId10" imgW="3581429" imgH="2486084" progId="Excel.Sheet.12">
                  <p:embed/>
                  <p:pic>
                    <p:nvPicPr>
                      <p:cNvPr id="0" name=""/>
                      <p:cNvPicPr/>
                      <p:nvPr/>
                    </p:nvPicPr>
                    <p:blipFill>
                      <a:blip r:embed="rId11"/>
                      <a:stretch>
                        <a:fillRect/>
                      </a:stretch>
                    </p:blipFill>
                    <p:spPr>
                      <a:xfrm>
                        <a:off x="7420965" y="972376"/>
                        <a:ext cx="3581400" cy="2486025"/>
                      </a:xfrm>
                      <a:prstGeom prst="rect">
                        <a:avLst/>
                      </a:prstGeom>
                    </p:spPr>
                  </p:pic>
                </p:oleObj>
              </mc:Fallback>
            </mc:AlternateContent>
          </a:graphicData>
        </a:graphic>
      </p:graphicFrame>
    </p:spTree>
    <p:extLst>
      <p:ext uri="{BB962C8B-B14F-4D97-AF65-F5344CB8AC3E}">
        <p14:creationId xmlns:p14="http://schemas.microsoft.com/office/powerpoint/2010/main" val="61765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821</TotalTime>
  <Words>1970</Words>
  <Application>Microsoft Office PowerPoint</Application>
  <PresentationFormat>Widescreen</PresentationFormat>
  <Paragraphs>242</Paragraphs>
  <Slides>15</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2" baseType="lpstr">
      <vt:lpstr>Arial</vt:lpstr>
      <vt:lpstr>Calibri</vt:lpstr>
      <vt:lpstr>Calibri Light</vt:lpstr>
      <vt:lpstr>Symbol</vt:lpstr>
      <vt:lpstr>Times New Roman</vt:lpstr>
      <vt:lpstr>Office Theme</vt:lpstr>
      <vt:lpstr>Worksheet</vt:lpstr>
      <vt:lpstr>PowerPoint Presentation</vt:lpstr>
      <vt:lpstr>Table of Contents</vt:lpstr>
      <vt:lpstr>Executive Summary</vt:lpstr>
      <vt:lpstr>Executive Summary</vt:lpstr>
      <vt:lpstr>The Financing</vt:lpstr>
      <vt:lpstr>Facility Operations</vt:lpstr>
      <vt:lpstr>Market and Industry Analysis</vt:lpstr>
      <vt:lpstr>Marketing Operations</vt:lpstr>
      <vt:lpstr>Organizational Plan</vt:lpstr>
      <vt:lpstr>Financial Plan</vt:lpstr>
      <vt:lpstr>Profit and Loss Statement</vt:lpstr>
      <vt:lpstr>Cash Flow Analysis</vt:lpstr>
      <vt:lpstr>Balance Sheet</vt:lpstr>
      <vt:lpstr>Breakeven Analysis and Business Ratios</vt:lpstr>
      <vt:lpstr>SWOT Analysis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Deutsch</dc:creator>
  <cp:lastModifiedBy>Matthew Deutsch</cp:lastModifiedBy>
  <cp:revision>166</cp:revision>
  <dcterms:created xsi:type="dcterms:W3CDTF">2021-01-17T16:26:02Z</dcterms:created>
  <dcterms:modified xsi:type="dcterms:W3CDTF">2023-08-28T19:51:17Z</dcterms:modified>
</cp:coreProperties>
</file>