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theme/themeOverride1.xml" ContentType="application/vnd.openxmlformats-officedocument.themeOverr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theme/themeOverride2.xml" ContentType="application/vnd.openxmlformats-officedocument.themeOverr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theme/themeOverride3.xml" ContentType="application/vnd.openxmlformats-officedocument.themeOverrid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theme/themeOverride4.xml" ContentType="application/vnd.openxmlformats-officedocument.themeOverr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9">
  <p:sldMasterIdLst>
    <p:sldMasterId id="2147483648" r:id="rId1"/>
  </p:sldMasterIdLst>
  <p:sldIdLst>
    <p:sldId id="256" r:id="rId2"/>
    <p:sldId id="257" r:id="rId3"/>
    <p:sldId id="258" r:id="rId4"/>
    <p:sldId id="259" r:id="rId5"/>
    <p:sldId id="260" r:id="rId6"/>
    <p:sldId id="261" r:id="rId7"/>
    <p:sldId id="262" r:id="rId8"/>
    <p:sldId id="265" r:id="rId9"/>
    <p:sldId id="266" r:id="rId10"/>
    <p:sldId id="267" r:id="rId11"/>
    <p:sldId id="268" r:id="rId12"/>
    <p:sldId id="269" r:id="rId13"/>
    <p:sldId id="270" r:id="rId14"/>
    <p:sldId id="271" r:id="rId15"/>
    <p:sldId id="272" r:id="rId1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2262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4" autoAdjust="0"/>
    <p:restoredTop sz="94667" autoAdjust="0"/>
  </p:normalViewPr>
  <p:slideViewPr>
    <p:cSldViewPr snapToGrid="0">
      <p:cViewPr varScale="1">
        <p:scale>
          <a:sx n="108" d="100"/>
          <a:sy n="108" d="100"/>
        </p:scale>
        <p:origin x="714" y="12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2.xml"/><Relationship Id="rId1" Type="http://schemas.microsoft.com/office/2011/relationships/chartStyle" Target="style2.xml"/><Relationship Id="rId4" Type="http://schemas.openxmlformats.org/officeDocument/2006/relationships/package" Target="../embeddings/Microsoft_Excel_Worksheet1.xlsx"/></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themeOverride" Target="../theme/themeOverride2.xml"/><Relationship Id="rId2" Type="http://schemas.microsoft.com/office/2011/relationships/chartColorStyle" Target="colors4.xml"/><Relationship Id="rId1" Type="http://schemas.microsoft.com/office/2011/relationships/chartStyle" Target="style4.xml"/><Relationship Id="rId4" Type="http://schemas.openxmlformats.org/officeDocument/2006/relationships/package" Target="../embeddings/Microsoft_Excel_Worksheet3.xlsx"/></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themeOverride" Target="../theme/themeOverride3.xml"/><Relationship Id="rId2" Type="http://schemas.microsoft.com/office/2011/relationships/chartColorStyle" Target="colors6.xml"/><Relationship Id="rId1" Type="http://schemas.microsoft.com/office/2011/relationships/chartStyle" Target="style6.xml"/><Relationship Id="rId4" Type="http://schemas.openxmlformats.org/officeDocument/2006/relationships/package" Target="../embeddings/Microsoft_Excel_Worksheet5.xlsx"/></Relationships>
</file>

<file path=ppt/charts/_rels/chart7.xml.rels><?xml version="1.0" encoding="UTF-8" standalone="yes"?>
<Relationships xmlns="http://schemas.openxmlformats.org/package/2006/relationships"><Relationship Id="rId3" Type="http://schemas.openxmlformats.org/officeDocument/2006/relationships/themeOverride" Target="../theme/themeOverride4.xml"/><Relationship Id="rId2" Type="http://schemas.microsoft.com/office/2011/relationships/chartColorStyle" Target="colors7.xml"/><Relationship Id="rId1" Type="http://schemas.microsoft.com/office/2011/relationships/chartStyle" Target="style7.xml"/><Relationship Id="rId4" Type="http://schemas.openxmlformats.org/officeDocument/2006/relationships/package" Target="../embeddings/Microsoft_Excel_Worksheet6.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85000"/>
                    <a:lumOff val="15000"/>
                  </a:schemeClr>
                </a:solidFill>
                <a:latin typeface="+mn-lt"/>
                <a:ea typeface="+mn-ea"/>
                <a:cs typeface="+mn-cs"/>
              </a:defRPr>
            </a:pPr>
            <a:r>
              <a:rPr lang="en-US"/>
              <a:t>Revenue, Costs, and EBITDA</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85000"/>
                  <a:lumOff val="15000"/>
                </a:schemeClr>
              </a:solidFill>
              <a:latin typeface="+mn-lt"/>
              <a:ea typeface="+mn-ea"/>
              <a:cs typeface="+mn-cs"/>
            </a:defRPr>
          </a:pPr>
          <a:endParaRPr lang="en-US"/>
        </a:p>
      </c:txPr>
    </c:title>
    <c:autoTitleDeleted val="0"/>
    <c:plotArea>
      <c:layout/>
      <c:areaChart>
        <c:grouping val="standard"/>
        <c:varyColors val="0"/>
        <c:ser>
          <c:idx val="1"/>
          <c:order val="1"/>
          <c:tx>
            <c:strRef>
              <c:f>'Profit and Loss Statement'!$J$8</c:f>
              <c:strCache>
                <c:ptCount val="1"/>
                <c:pt idx="0">
                  <c:v>RevSh</c:v>
                </c:pt>
              </c:strCache>
            </c:strRef>
          </c:tx>
          <c:spPr>
            <a:gradFill>
              <a:gsLst>
                <a:gs pos="56000">
                  <a:schemeClr val="bg1">
                    <a:alpha val="49000"/>
                  </a:schemeClr>
                </a:gs>
                <a:gs pos="100000">
                  <a:schemeClr val="accent5">
                    <a:lumMod val="75000"/>
                  </a:schemeClr>
                </a:gs>
              </a:gsLst>
              <a:lin ang="16200000" scaled="0"/>
            </a:gradFill>
            <a:ln>
              <a:noFill/>
            </a:ln>
            <a:effectLst/>
          </c:spPr>
          <c:val>
            <c:numRef>
              <c:f>'Profit and Loss Statement'!$K$8:$M$8</c:f>
              <c:numCache>
                <c:formatCode>"$"#,##0</c:formatCode>
                <c:ptCount val="3"/>
                <c:pt idx="0">
                  <c:v>894250</c:v>
                </c:pt>
                <c:pt idx="1">
                  <c:v>1028387.4999999999</c:v>
                </c:pt>
                <c:pt idx="2">
                  <c:v>1131226.25</c:v>
                </c:pt>
              </c:numCache>
            </c:numRef>
          </c:val>
          <c:extLst>
            <c:ext xmlns:c16="http://schemas.microsoft.com/office/drawing/2014/chart" uri="{C3380CC4-5D6E-409C-BE32-E72D297353CC}">
              <c16:uniqueId val="{00000000-3BD0-46F5-A685-407CAD3BF3D2}"/>
            </c:ext>
          </c:extLst>
        </c:ser>
        <c:ser>
          <c:idx val="2"/>
          <c:order val="2"/>
          <c:tx>
            <c:strRef>
              <c:f>'Profit and Loss Statement'!$J$11</c:f>
              <c:strCache>
                <c:ptCount val="1"/>
                <c:pt idx="0">
                  <c:v>EbitaSh</c:v>
                </c:pt>
              </c:strCache>
            </c:strRef>
          </c:tx>
          <c:spPr>
            <a:gradFill>
              <a:gsLst>
                <a:gs pos="29000">
                  <a:schemeClr val="bg1">
                    <a:alpha val="0"/>
                  </a:schemeClr>
                </a:gs>
                <a:gs pos="100000">
                  <a:schemeClr val="accent6">
                    <a:lumMod val="75000"/>
                  </a:schemeClr>
                </a:gs>
              </a:gsLst>
              <a:lin ang="16200000" scaled="0"/>
            </a:gradFill>
            <a:ln>
              <a:noFill/>
            </a:ln>
            <a:effectLst/>
          </c:spPr>
          <c:val>
            <c:numRef>
              <c:f>'Profit and Loss Statement'!$K$11:$M$11</c:f>
              <c:numCache>
                <c:formatCode>"$"#,##0</c:formatCode>
                <c:ptCount val="3"/>
                <c:pt idx="0">
                  <c:v>534933.75</c:v>
                </c:pt>
                <c:pt idx="1">
                  <c:v>646566.36249999981</c:v>
                </c:pt>
                <c:pt idx="2">
                  <c:v>724651.76837499999</c:v>
                </c:pt>
              </c:numCache>
            </c:numRef>
          </c:val>
          <c:extLst>
            <c:ext xmlns:c16="http://schemas.microsoft.com/office/drawing/2014/chart" uri="{C3380CC4-5D6E-409C-BE32-E72D297353CC}">
              <c16:uniqueId val="{00000001-3BD0-46F5-A685-407CAD3BF3D2}"/>
            </c:ext>
          </c:extLst>
        </c:ser>
        <c:ser>
          <c:idx val="5"/>
          <c:order val="5"/>
          <c:tx>
            <c:strRef>
              <c:f>'Profit and Loss Statement'!$J$14</c:f>
              <c:strCache>
                <c:ptCount val="1"/>
                <c:pt idx="0">
                  <c:v>OpCosts</c:v>
                </c:pt>
              </c:strCache>
            </c:strRef>
          </c:tx>
          <c:spPr>
            <a:gradFill>
              <a:gsLst>
                <a:gs pos="0">
                  <a:schemeClr val="bg1">
                    <a:alpha val="20000"/>
                  </a:schemeClr>
                </a:gs>
                <a:gs pos="100000">
                  <a:srgbClr val="7030A0">
                    <a:alpha val="37000"/>
                  </a:srgbClr>
                </a:gs>
              </a:gsLst>
              <a:lin ang="16200000" scaled="0"/>
            </a:gradFill>
            <a:ln>
              <a:noFill/>
            </a:ln>
            <a:effectLst/>
          </c:spPr>
          <c:val>
            <c:numRef>
              <c:f>'Profit and Loss Statement'!$K$14:$M$14</c:f>
              <c:numCache>
                <c:formatCode>"$"#,##0</c:formatCode>
                <c:ptCount val="3"/>
                <c:pt idx="0">
                  <c:v>292521.25</c:v>
                </c:pt>
                <c:pt idx="1">
                  <c:v>305006.88750000001</c:v>
                </c:pt>
                <c:pt idx="2">
                  <c:v>318238.094125</c:v>
                </c:pt>
              </c:numCache>
            </c:numRef>
          </c:val>
          <c:extLst>
            <c:ext xmlns:c16="http://schemas.microsoft.com/office/drawing/2014/chart" uri="{C3380CC4-5D6E-409C-BE32-E72D297353CC}">
              <c16:uniqueId val="{00000002-3BD0-46F5-A685-407CAD3BF3D2}"/>
            </c:ext>
          </c:extLst>
        </c:ser>
        <c:dLbls>
          <c:showLegendKey val="0"/>
          <c:showVal val="0"/>
          <c:showCatName val="0"/>
          <c:showSerName val="0"/>
          <c:showPercent val="0"/>
          <c:showBubbleSize val="0"/>
        </c:dLbls>
        <c:axId val="1606145967"/>
        <c:axId val="1618345839"/>
      </c:areaChart>
      <c:lineChart>
        <c:grouping val="standard"/>
        <c:varyColors val="0"/>
        <c:ser>
          <c:idx val="0"/>
          <c:order val="0"/>
          <c:tx>
            <c:strRef>
              <c:f>'Profit and Loss Statement'!$J$7</c:f>
              <c:strCache>
                <c:ptCount val="1"/>
                <c:pt idx="0">
                  <c:v>Revenue</c:v>
                </c:pt>
              </c:strCache>
            </c:strRef>
          </c:tx>
          <c:spPr>
            <a:ln w="28575" cap="rnd">
              <a:solidFill>
                <a:schemeClr val="accent1"/>
              </a:solidFill>
              <a:round/>
            </a:ln>
            <a:effectLst/>
          </c:spPr>
          <c:marker>
            <c:symbol val="circle"/>
            <c:size val="5"/>
            <c:spPr>
              <a:solidFill>
                <a:schemeClr val="accent1"/>
              </a:solidFill>
              <a:ln w="9525">
                <a:solidFill>
                  <a:schemeClr val="accent1"/>
                </a:solidFill>
              </a:ln>
              <a:effectLst/>
            </c:spPr>
          </c:marker>
          <c:dLbls>
            <c:dLbl>
              <c:idx val="0"/>
              <c:layout>
                <c:manualLayout>
                  <c:x val="-1.5920396346833145E-2"/>
                  <c:y val="6.1255732877414898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3BD0-46F5-A685-407CAD3BF3D2}"/>
                </c:ext>
              </c:extLst>
            </c:dLbl>
            <c:dLbl>
              <c:idx val="1"/>
              <c:layout>
                <c:manualLayout>
                  <c:x val="-7.9601981734166716E-3"/>
                  <c:y val="4.0837155251609934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3BD0-46F5-A685-407CAD3BF3D2}"/>
                </c:ext>
              </c:extLst>
            </c:dLbl>
            <c:dLbl>
              <c:idx val="2"/>
              <c:layout>
                <c:manualLayout>
                  <c:x val="-7.5689226549810855E-3"/>
                  <c:y val="-5.5037046187488498E-3"/>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3BD0-46F5-A685-407CAD3BF3D2}"/>
                </c:ext>
              </c:extLst>
            </c:dLbl>
            <c:spPr>
              <a:noFill/>
              <a:ln>
                <a:noFill/>
              </a:ln>
              <a:effectLst/>
            </c:spPr>
            <c:txPr>
              <a:bodyPr rot="0" spcFirstLastPara="1" vertOverflow="ellipsis" vert="horz" wrap="square" anchor="ctr" anchorCtr="1"/>
              <a:lstStyle/>
              <a:p>
                <a:pPr>
                  <a:defRPr sz="900" b="0" i="0" u="none" strike="noStrike" kern="1200" baseline="0">
                    <a:solidFill>
                      <a:schemeClr val="tx1">
                        <a:lumMod val="85000"/>
                        <a:lumOff val="1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val>
            <c:numRef>
              <c:f>'Profit and Loss Statement'!$K$7:$M$7</c:f>
              <c:numCache>
                <c:formatCode>"$"#,##0</c:formatCode>
                <c:ptCount val="3"/>
                <c:pt idx="0">
                  <c:v>894250</c:v>
                </c:pt>
                <c:pt idx="1">
                  <c:v>1028387.4999999999</c:v>
                </c:pt>
                <c:pt idx="2">
                  <c:v>1131226.25</c:v>
                </c:pt>
              </c:numCache>
            </c:numRef>
          </c:val>
          <c:smooth val="0"/>
          <c:extLst>
            <c:ext xmlns:c16="http://schemas.microsoft.com/office/drawing/2014/chart" uri="{C3380CC4-5D6E-409C-BE32-E72D297353CC}">
              <c16:uniqueId val="{00000006-3BD0-46F5-A685-407CAD3BF3D2}"/>
            </c:ext>
          </c:extLst>
        </c:ser>
        <c:ser>
          <c:idx val="3"/>
          <c:order val="3"/>
          <c:tx>
            <c:strRef>
              <c:f>'Profit and Loss Statement'!$J$10</c:f>
              <c:strCache>
                <c:ptCount val="1"/>
                <c:pt idx="0">
                  <c:v>EBITDA</c:v>
                </c:pt>
              </c:strCache>
            </c:strRef>
          </c:tx>
          <c:spPr>
            <a:ln w="28575" cap="rnd">
              <a:solidFill>
                <a:schemeClr val="accent6">
                  <a:lumMod val="75000"/>
                </a:schemeClr>
              </a:solidFill>
              <a:round/>
            </a:ln>
            <a:effectLst/>
          </c:spPr>
          <c:marker>
            <c:symbol val="circle"/>
            <c:size val="5"/>
            <c:spPr>
              <a:solidFill>
                <a:schemeClr val="accent6">
                  <a:lumMod val="75000"/>
                </a:schemeClr>
              </a:solidFill>
              <a:ln w="9525">
                <a:solidFill>
                  <a:schemeClr val="accent6">
                    <a:lumMod val="50000"/>
                  </a:schemeClr>
                </a:solidFill>
              </a:ln>
              <a:effectLst/>
            </c:spPr>
          </c:marker>
          <c:dLbls>
            <c:dLbl>
              <c:idx val="0"/>
              <c:layout>
                <c:manualLayout>
                  <c:x val="2.6533993911388091E-3"/>
                  <c:y val="5.7172017352253829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3BD0-46F5-A685-407CAD3BF3D2}"/>
                </c:ext>
              </c:extLst>
            </c:dLbl>
            <c:dLbl>
              <c:idx val="1"/>
              <c:layout>
                <c:manualLayout>
                  <c:x val="1.5920396346833048E-2"/>
                  <c:y val="5.7172017352253905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8-3BD0-46F5-A685-407CAD3BF3D2}"/>
                </c:ext>
              </c:extLst>
            </c:dLbl>
            <c:dLbl>
              <c:idx val="2"/>
              <c:layout>
                <c:manualLayout>
                  <c:x val="3.913058118782795E-4"/>
                  <c:y val="-3.0005791067738038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9-3BD0-46F5-A685-407CAD3BF3D2}"/>
                </c:ext>
              </c:extLst>
            </c:dLbl>
            <c:spPr>
              <a:noFill/>
              <a:ln>
                <a:noFill/>
              </a:ln>
              <a:effectLst/>
            </c:spPr>
            <c:txPr>
              <a:bodyPr rot="0" spcFirstLastPara="1" vertOverflow="ellipsis" vert="horz" wrap="square" anchor="ctr" anchorCtr="1"/>
              <a:lstStyle/>
              <a:p>
                <a:pPr>
                  <a:defRPr sz="900" b="0" i="0" u="none" strike="noStrike" kern="1200" baseline="0">
                    <a:solidFill>
                      <a:schemeClr val="tx1">
                        <a:lumMod val="85000"/>
                        <a:lumOff val="1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noFill/>
                      <a:round/>
                    </a:ln>
                    <a:effectLst/>
                  </c:spPr>
                </c15:leaderLines>
              </c:ext>
            </c:extLst>
          </c:dLbls>
          <c:val>
            <c:numRef>
              <c:f>'Profit and Loss Statement'!$K$10:$M$10</c:f>
              <c:numCache>
                <c:formatCode>"$"#,##0</c:formatCode>
                <c:ptCount val="3"/>
                <c:pt idx="0">
                  <c:v>534933.75</c:v>
                </c:pt>
                <c:pt idx="1">
                  <c:v>646566.36249999981</c:v>
                </c:pt>
                <c:pt idx="2">
                  <c:v>724651.76837499999</c:v>
                </c:pt>
              </c:numCache>
            </c:numRef>
          </c:val>
          <c:smooth val="0"/>
          <c:extLst>
            <c:ext xmlns:c16="http://schemas.microsoft.com/office/drawing/2014/chart" uri="{C3380CC4-5D6E-409C-BE32-E72D297353CC}">
              <c16:uniqueId val="{0000000A-3BD0-46F5-A685-407CAD3BF3D2}"/>
            </c:ext>
          </c:extLst>
        </c:ser>
        <c:ser>
          <c:idx val="4"/>
          <c:order val="4"/>
          <c:tx>
            <c:strRef>
              <c:f>'Profit and Loss Statement'!$J$13</c:f>
              <c:strCache>
                <c:ptCount val="1"/>
                <c:pt idx="0">
                  <c:v>Operating Costs</c:v>
                </c:pt>
              </c:strCache>
            </c:strRef>
          </c:tx>
          <c:spPr>
            <a:ln w="28575" cap="rnd">
              <a:solidFill>
                <a:srgbClr val="7030A0"/>
              </a:solidFill>
              <a:round/>
            </a:ln>
            <a:effectLst/>
          </c:spPr>
          <c:marker>
            <c:symbol val="circle"/>
            <c:size val="5"/>
            <c:spPr>
              <a:solidFill>
                <a:srgbClr val="7030A0"/>
              </a:solidFill>
              <a:ln w="9525">
                <a:solidFill>
                  <a:srgbClr val="7030A0"/>
                </a:solidFill>
              </a:ln>
              <a:effectLst/>
            </c:spPr>
          </c:marker>
          <c:dLbls>
            <c:dLbl>
              <c:idx val="0"/>
              <c:layout>
                <c:manualLayout>
                  <c:x val="-7.3732697490417652E-3"/>
                  <c:y val="6.6759358794757029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B-3BD0-46F5-A685-407CAD3BF3D2}"/>
                </c:ext>
              </c:extLst>
            </c:dLbl>
            <c:dLbl>
              <c:idx val="1"/>
              <c:layout>
                <c:manualLayout>
                  <c:x val="-1.474653949808353E-2"/>
                  <c:y val="5.5632798995630853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C-3BD0-46F5-A685-407CAD3BF3D2}"/>
                </c:ext>
              </c:extLst>
            </c:dLbl>
            <c:dLbl>
              <c:idx val="2"/>
              <c:layout>
                <c:manualLayout>
                  <c:x val="-4.9155131660278432E-3"/>
                  <c:y val="-3.3379679397378514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D-3BD0-46F5-A685-407CAD3BF3D2}"/>
                </c:ext>
              </c:extLst>
            </c:dLbl>
            <c:spPr>
              <a:noFill/>
              <a:ln>
                <a:noFill/>
              </a:ln>
              <a:effectLst/>
            </c:spPr>
            <c:txPr>
              <a:bodyPr rot="0" spcFirstLastPara="1" vertOverflow="ellipsis" vert="horz" wrap="square" anchor="ctr" anchorCtr="1"/>
              <a:lstStyle/>
              <a:p>
                <a:pPr>
                  <a:defRPr sz="900" b="0" i="0" u="none" strike="noStrike" kern="1200" baseline="0">
                    <a:solidFill>
                      <a:schemeClr val="tx1">
                        <a:lumMod val="85000"/>
                        <a:lumOff val="1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val>
            <c:numRef>
              <c:f>'Profit and Loss Statement'!$K$13:$M$13</c:f>
              <c:numCache>
                <c:formatCode>"$"#,##0</c:formatCode>
                <c:ptCount val="3"/>
                <c:pt idx="0">
                  <c:v>292521.25</c:v>
                </c:pt>
                <c:pt idx="1">
                  <c:v>305006.88750000001</c:v>
                </c:pt>
                <c:pt idx="2">
                  <c:v>318238.094125</c:v>
                </c:pt>
              </c:numCache>
            </c:numRef>
          </c:val>
          <c:smooth val="0"/>
          <c:extLst>
            <c:ext xmlns:c16="http://schemas.microsoft.com/office/drawing/2014/chart" uri="{C3380CC4-5D6E-409C-BE32-E72D297353CC}">
              <c16:uniqueId val="{0000000E-3BD0-46F5-A685-407CAD3BF3D2}"/>
            </c:ext>
          </c:extLst>
        </c:ser>
        <c:dLbls>
          <c:showLegendKey val="0"/>
          <c:showVal val="0"/>
          <c:showCatName val="0"/>
          <c:showSerName val="0"/>
          <c:showPercent val="0"/>
          <c:showBubbleSize val="0"/>
        </c:dLbls>
        <c:marker val="1"/>
        <c:smooth val="0"/>
        <c:axId val="1606145967"/>
        <c:axId val="1618345839"/>
      </c:lineChart>
      <c:catAx>
        <c:axId val="1606145967"/>
        <c:scaling>
          <c:orientation val="minMax"/>
        </c:scaling>
        <c:delete val="0"/>
        <c:axPos val="b"/>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85000"/>
                    <a:lumOff val="15000"/>
                  </a:schemeClr>
                </a:solidFill>
                <a:latin typeface="+mn-lt"/>
                <a:ea typeface="+mn-ea"/>
                <a:cs typeface="+mn-cs"/>
              </a:defRPr>
            </a:pPr>
            <a:endParaRPr lang="en-US"/>
          </a:p>
        </c:txPr>
        <c:crossAx val="1618345839"/>
        <c:crosses val="autoZero"/>
        <c:auto val="1"/>
        <c:lblAlgn val="ctr"/>
        <c:lblOffset val="100"/>
        <c:noMultiLvlLbl val="0"/>
      </c:catAx>
      <c:valAx>
        <c:axId val="1618345839"/>
        <c:scaling>
          <c:orientation val="minMax"/>
        </c:scaling>
        <c:delete val="0"/>
        <c:axPos val="l"/>
        <c:numFmt formatCode="&quot;$&quot;#,##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85000"/>
                    <a:lumOff val="15000"/>
                  </a:schemeClr>
                </a:solidFill>
                <a:latin typeface="+mn-lt"/>
                <a:ea typeface="+mn-ea"/>
                <a:cs typeface="+mn-cs"/>
              </a:defRPr>
            </a:pPr>
            <a:endParaRPr lang="en-US"/>
          </a:p>
        </c:txPr>
        <c:crossAx val="1606145967"/>
        <c:crosses val="autoZero"/>
        <c:crossBetween val="between"/>
      </c:valAx>
      <c:spPr>
        <a:noFill/>
        <a:ln>
          <a:noFill/>
        </a:ln>
        <a:effectLst/>
      </c:spPr>
    </c:plotArea>
    <c:legend>
      <c:legendPos val="b"/>
      <c:legendEntry>
        <c:idx val="0"/>
        <c:delete val="1"/>
      </c:legendEntry>
      <c:legendEntry>
        <c:idx val="1"/>
        <c:delete val="1"/>
      </c:legendEntry>
      <c:legendEntry>
        <c:idx val="2"/>
        <c:delete val="1"/>
      </c:legendEntry>
      <c:overlay val="0"/>
      <c:spPr>
        <a:noFill/>
        <a:ln>
          <a:noFill/>
        </a:ln>
        <a:effectLst/>
      </c:spPr>
      <c:txPr>
        <a:bodyPr rot="0" spcFirstLastPara="1" vertOverflow="ellipsis" vert="horz" wrap="square" anchor="ctr" anchorCtr="1"/>
        <a:lstStyle/>
        <a:p>
          <a:pPr>
            <a:defRPr sz="900" b="0" i="0" u="none" strike="noStrike" kern="1200" baseline="0">
              <a:solidFill>
                <a:schemeClr val="tx1">
                  <a:lumMod val="85000"/>
                  <a:lumOff val="1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chemeClr val="bg1"/>
    </a:solidFill>
    <a:ln w="9525" cap="flat" cmpd="sng" algn="ctr">
      <a:noFill/>
      <a:round/>
    </a:ln>
    <a:effectLst/>
  </c:spPr>
  <c:txPr>
    <a:bodyPr/>
    <a:lstStyle/>
    <a:p>
      <a:pPr>
        <a:defRPr>
          <a:solidFill>
            <a:schemeClr val="tx1">
              <a:lumMod val="85000"/>
              <a:lumOff val="15000"/>
            </a:schemeClr>
          </a:solidFill>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a:t>Use of</a:t>
            </a:r>
            <a:r>
              <a:rPr lang="en-US" baseline="0"/>
              <a:t> Funds</a:t>
            </a:r>
            <a:endParaRPr lang="en-US"/>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view3D>
      <c:rotX val="30"/>
      <c:rotY val="0"/>
      <c:depthPercent val="100"/>
      <c:rAngAx val="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pie3DChart>
        <c:varyColors val="1"/>
        <c:ser>
          <c:idx val="0"/>
          <c:order val="0"/>
          <c:dPt>
            <c:idx val="0"/>
            <c:bubble3D val="0"/>
            <c:spPr>
              <a:solidFill>
                <a:schemeClr val="accent1"/>
              </a:solidFill>
              <a:ln w="25400">
                <a:solidFill>
                  <a:schemeClr val="lt1"/>
                </a:solidFill>
              </a:ln>
              <a:effectLst/>
              <a:sp3d contourW="25400">
                <a:contourClr>
                  <a:schemeClr val="lt1"/>
                </a:contourClr>
              </a:sp3d>
            </c:spPr>
            <c:extLst>
              <c:ext xmlns:c16="http://schemas.microsoft.com/office/drawing/2014/chart" uri="{C3380CC4-5D6E-409C-BE32-E72D297353CC}">
                <c16:uniqueId val="{00000001-35E7-4BED-B340-7ED204468E03}"/>
              </c:ext>
            </c:extLst>
          </c:dPt>
          <c:dPt>
            <c:idx val="1"/>
            <c:bubble3D val="0"/>
            <c:spPr>
              <a:solidFill>
                <a:schemeClr val="accent4">
                  <a:lumMod val="60000"/>
                  <a:lumOff val="40000"/>
                </a:schemeClr>
              </a:solidFill>
              <a:ln w="25400">
                <a:solidFill>
                  <a:schemeClr val="lt1"/>
                </a:solidFill>
              </a:ln>
              <a:effectLst/>
              <a:sp3d contourW="25400">
                <a:contourClr>
                  <a:schemeClr val="lt1"/>
                </a:contourClr>
              </a:sp3d>
            </c:spPr>
            <c:extLst>
              <c:ext xmlns:c16="http://schemas.microsoft.com/office/drawing/2014/chart" uri="{C3380CC4-5D6E-409C-BE32-E72D297353CC}">
                <c16:uniqueId val="{00000003-35E7-4BED-B340-7ED204468E03}"/>
              </c:ext>
            </c:extLst>
          </c:dPt>
          <c:dPt>
            <c:idx val="2"/>
            <c:bubble3D val="0"/>
            <c:spPr>
              <a:solidFill>
                <a:schemeClr val="accent1">
                  <a:lumMod val="60000"/>
                  <a:lumOff val="40000"/>
                </a:schemeClr>
              </a:solidFill>
              <a:ln w="25400">
                <a:solidFill>
                  <a:schemeClr val="lt1"/>
                </a:solidFill>
              </a:ln>
              <a:effectLst/>
              <a:sp3d contourW="25400">
                <a:contourClr>
                  <a:schemeClr val="lt1"/>
                </a:contourClr>
              </a:sp3d>
            </c:spPr>
            <c:extLst>
              <c:ext xmlns:c16="http://schemas.microsoft.com/office/drawing/2014/chart" uri="{C3380CC4-5D6E-409C-BE32-E72D297353CC}">
                <c16:uniqueId val="{00000005-35E7-4BED-B340-7ED204468E03}"/>
              </c:ext>
            </c:extLst>
          </c:dPt>
          <c:dPt>
            <c:idx val="3"/>
            <c:bubble3D val="0"/>
            <c:spPr>
              <a:solidFill>
                <a:srgbClr val="00B050"/>
              </a:solidFill>
              <a:ln w="25400">
                <a:solidFill>
                  <a:schemeClr val="lt1"/>
                </a:solidFill>
              </a:ln>
              <a:effectLst/>
              <a:sp3d contourW="25400">
                <a:contourClr>
                  <a:schemeClr val="lt1"/>
                </a:contourClr>
              </a:sp3d>
            </c:spPr>
            <c:extLst>
              <c:ext xmlns:c16="http://schemas.microsoft.com/office/drawing/2014/chart" uri="{C3380CC4-5D6E-409C-BE32-E72D297353CC}">
                <c16:uniqueId val="{00000007-35E7-4BED-B340-7ED204468E03}"/>
              </c:ext>
            </c:extLst>
          </c:dPt>
          <c:dPt>
            <c:idx val="4"/>
            <c:bubble3D val="0"/>
            <c:spPr>
              <a:solidFill>
                <a:schemeClr val="accent5"/>
              </a:solidFill>
              <a:ln w="25400">
                <a:solidFill>
                  <a:schemeClr val="lt1"/>
                </a:solidFill>
              </a:ln>
              <a:effectLst/>
              <a:sp3d contourW="25400">
                <a:contourClr>
                  <a:schemeClr val="lt1"/>
                </a:contourClr>
              </a:sp3d>
            </c:spPr>
            <c:extLst>
              <c:ext xmlns:c16="http://schemas.microsoft.com/office/drawing/2014/chart" uri="{C3380CC4-5D6E-409C-BE32-E72D297353CC}">
                <c16:uniqueId val="{00000009-35E7-4BED-B340-7ED204468E03}"/>
              </c:ext>
            </c:extLst>
          </c:dPt>
          <c:dPt>
            <c:idx val="5"/>
            <c:bubble3D val="0"/>
            <c:spPr>
              <a:solidFill>
                <a:schemeClr val="accent6"/>
              </a:solidFill>
              <a:ln w="25400">
                <a:solidFill>
                  <a:schemeClr val="lt1"/>
                </a:solidFill>
              </a:ln>
              <a:effectLst/>
              <a:sp3d contourW="25400">
                <a:contourClr>
                  <a:schemeClr val="lt1"/>
                </a:contourClr>
              </a:sp3d>
            </c:spPr>
            <c:extLst>
              <c:ext xmlns:c16="http://schemas.microsoft.com/office/drawing/2014/chart" uri="{C3380CC4-5D6E-409C-BE32-E72D297353CC}">
                <c16:uniqueId val="{0000000B-35E7-4BED-B340-7ED204468E03}"/>
              </c:ext>
            </c:extLst>
          </c:dPt>
          <c:dPt>
            <c:idx val="6"/>
            <c:bubble3D val="0"/>
            <c:spPr>
              <a:solidFill>
                <a:schemeClr val="accent1">
                  <a:lumMod val="60000"/>
                </a:schemeClr>
              </a:solidFill>
              <a:ln w="25400">
                <a:solidFill>
                  <a:schemeClr val="lt1"/>
                </a:solidFill>
              </a:ln>
              <a:effectLst/>
              <a:sp3d contourW="25400">
                <a:contourClr>
                  <a:schemeClr val="lt1"/>
                </a:contourClr>
              </a:sp3d>
            </c:spPr>
            <c:extLst>
              <c:ext xmlns:c16="http://schemas.microsoft.com/office/drawing/2014/chart" uri="{C3380CC4-5D6E-409C-BE32-E72D297353CC}">
                <c16:uniqueId val="{0000000D-35E7-4BED-B340-7ED204468E03}"/>
              </c:ext>
            </c:extLst>
          </c:dPt>
          <c:dPt>
            <c:idx val="7"/>
            <c:bubble3D val="0"/>
            <c:spPr>
              <a:solidFill>
                <a:schemeClr val="accent2">
                  <a:lumMod val="60000"/>
                </a:schemeClr>
              </a:solidFill>
              <a:ln w="25400">
                <a:solidFill>
                  <a:schemeClr val="lt1"/>
                </a:solidFill>
              </a:ln>
              <a:effectLst/>
              <a:sp3d contourW="25400">
                <a:contourClr>
                  <a:schemeClr val="lt1"/>
                </a:contourClr>
              </a:sp3d>
            </c:spPr>
            <c:extLst>
              <c:ext xmlns:c16="http://schemas.microsoft.com/office/drawing/2014/chart" uri="{C3380CC4-5D6E-409C-BE32-E72D297353CC}">
                <c16:uniqueId val="{0000000F-35E7-4BED-B340-7ED204468E03}"/>
              </c:ext>
            </c:extLst>
          </c:dPt>
          <c:dPt>
            <c:idx val="8"/>
            <c:bubble3D val="0"/>
            <c:spPr>
              <a:solidFill>
                <a:schemeClr val="accent3">
                  <a:lumMod val="60000"/>
                </a:schemeClr>
              </a:solidFill>
              <a:ln w="25400">
                <a:solidFill>
                  <a:schemeClr val="lt1"/>
                </a:solidFill>
              </a:ln>
              <a:effectLst/>
              <a:sp3d contourW="25400">
                <a:contourClr>
                  <a:schemeClr val="lt1"/>
                </a:contourClr>
              </a:sp3d>
            </c:spPr>
            <c:extLst>
              <c:ext xmlns:c16="http://schemas.microsoft.com/office/drawing/2014/chart" uri="{C3380CC4-5D6E-409C-BE32-E72D297353CC}">
                <c16:uniqueId val="{00000011-35E7-4BED-B340-7ED204468E03}"/>
              </c:ext>
            </c:extLst>
          </c:dPt>
          <c:dPt>
            <c:idx val="9"/>
            <c:bubble3D val="0"/>
            <c:spPr>
              <a:solidFill>
                <a:schemeClr val="accent4">
                  <a:lumMod val="60000"/>
                </a:schemeClr>
              </a:solidFill>
              <a:ln w="25400">
                <a:solidFill>
                  <a:schemeClr val="lt1"/>
                </a:solidFill>
              </a:ln>
              <a:effectLst/>
              <a:sp3d contourW="25400">
                <a:contourClr>
                  <a:schemeClr val="lt1"/>
                </a:contourClr>
              </a:sp3d>
            </c:spPr>
            <c:extLst>
              <c:ext xmlns:c16="http://schemas.microsoft.com/office/drawing/2014/chart" uri="{C3380CC4-5D6E-409C-BE32-E72D297353CC}">
                <c16:uniqueId val="{00000013-35E7-4BED-B340-7ED204468E03}"/>
              </c:ext>
            </c:extLst>
          </c:dPt>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85000"/>
                        <a:lumOff val="15000"/>
                      </a:schemeClr>
                    </a:solidFill>
                    <a:latin typeface="+mn-lt"/>
                    <a:ea typeface="+mn-ea"/>
                    <a:cs typeface="+mn-cs"/>
                  </a:defRPr>
                </a:pPr>
                <a:endParaRPr lang="en-US"/>
              </a:p>
            </c:txPr>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'Use of Funds'!$D$6:$D$15</c:f>
              <c:strCache>
                <c:ptCount val="10"/>
                <c:pt idx="0">
                  <c:v>Land</c:v>
                </c:pt>
                <c:pt idx="1">
                  <c:v>Buildings</c:v>
                </c:pt>
                <c:pt idx="2">
                  <c:v>Working Capital</c:v>
                </c:pt>
                <c:pt idx="3">
                  <c:v>Furniture, Fixtures, and Equipment</c:v>
                </c:pt>
                <c:pt idx="4">
                  <c:v>Property Improvements</c:v>
                </c:pt>
                <c:pt idx="5">
                  <c:v>Security Deposits</c:v>
                </c:pt>
                <c:pt idx="6">
                  <c:v>Insurance</c:v>
                </c:pt>
                <c:pt idx="7">
                  <c:v>Professional Fees and Licensure</c:v>
                </c:pt>
                <c:pt idx="8">
                  <c:v>Marketing Budget</c:v>
                </c:pt>
                <c:pt idx="9">
                  <c:v>Misc. Costs</c:v>
                </c:pt>
              </c:strCache>
            </c:strRef>
          </c:cat>
          <c:val>
            <c:numRef>
              <c:f>'Use of Funds'!$E$6:$E$15</c:f>
              <c:numCache>
                <c:formatCode>"$"#,##0</c:formatCode>
                <c:ptCount val="10"/>
                <c:pt idx="0">
                  <c:v>500000</c:v>
                </c:pt>
                <c:pt idx="1">
                  <c:v>200000</c:v>
                </c:pt>
                <c:pt idx="2">
                  <c:v>50000</c:v>
                </c:pt>
                <c:pt idx="3">
                  <c:v>25000</c:v>
                </c:pt>
                <c:pt idx="4">
                  <c:v>100000</c:v>
                </c:pt>
                <c:pt idx="5">
                  <c:v>35000</c:v>
                </c:pt>
                <c:pt idx="6">
                  <c:v>10000</c:v>
                </c:pt>
                <c:pt idx="7">
                  <c:v>15000</c:v>
                </c:pt>
                <c:pt idx="8">
                  <c:v>20000</c:v>
                </c:pt>
                <c:pt idx="9">
                  <c:v>2500</c:v>
                </c:pt>
              </c:numCache>
            </c:numRef>
          </c:val>
          <c:extLst>
            <c:ext xmlns:c16="http://schemas.microsoft.com/office/drawing/2014/chart" uri="{C3380CC4-5D6E-409C-BE32-E72D297353CC}">
              <c16:uniqueId val="{00000014-35E7-4BED-B340-7ED204468E03}"/>
            </c:ext>
          </c:extLst>
        </c:ser>
        <c:dLbls>
          <c:showLegendKey val="0"/>
          <c:showVal val="1"/>
          <c:showCatName val="0"/>
          <c:showSerName val="0"/>
          <c:showPercent val="0"/>
          <c:showBubbleSize val="0"/>
          <c:showLeaderLines val="1"/>
        </c:dLbls>
      </c:pie3DChart>
      <c:spPr>
        <a:noFill/>
        <a:ln>
          <a:noFill/>
        </a:ln>
        <a:effectLst/>
      </c:spPr>
    </c:plotArea>
    <c:legend>
      <c:legendPos val="r"/>
      <c:layout>
        <c:manualLayout>
          <c:xMode val="edge"/>
          <c:yMode val="edge"/>
          <c:x val="0.68788195062900503"/>
          <c:y val="0.20185217248843135"/>
          <c:w val="0.29369399138759916"/>
          <c:h val="0.7258118388840229"/>
        </c:manualLayout>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chemeClr val="bg1"/>
    </a:solidFill>
    <a:ln w="9525" cap="flat" cmpd="sng" algn="ctr">
      <a:noFill/>
      <a:round/>
    </a:ln>
    <a:effectLst/>
  </c:spPr>
  <c:txPr>
    <a:bodyPr/>
    <a:lstStyle/>
    <a:p>
      <a:pPr>
        <a:defRPr/>
      </a:pPr>
      <a:endParaRPr lang="en-US"/>
    </a:p>
  </c:txPr>
  <c:externalData r:id="rId4">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solidFill>
                <a:latin typeface="+mn-lt"/>
                <a:ea typeface="+mn-ea"/>
                <a:cs typeface="+mn-cs"/>
              </a:defRPr>
            </a:pPr>
            <a:r>
              <a:rPr lang="en-US"/>
              <a:t>Revenue Breakdown</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solidFill>
              <a:latin typeface="+mn-lt"/>
              <a:ea typeface="+mn-ea"/>
              <a:cs typeface="+mn-cs"/>
            </a:defRPr>
          </a:pPr>
          <a:endParaRPr lang="en-US"/>
        </a:p>
      </c:txPr>
    </c:title>
    <c:autoTitleDeleted val="0"/>
    <c:view3D>
      <c:rotX val="30"/>
      <c:rotY val="0"/>
      <c:depthPercent val="100"/>
      <c:rAngAx val="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pie3DChart>
        <c:varyColors val="1"/>
        <c:ser>
          <c:idx val="0"/>
          <c:order val="0"/>
          <c:dPt>
            <c:idx val="0"/>
            <c:bubble3D val="0"/>
            <c:spPr>
              <a:solidFill>
                <a:schemeClr val="accent1">
                  <a:lumMod val="75000"/>
                </a:schemeClr>
              </a:solidFill>
              <a:ln w="25400">
                <a:solidFill>
                  <a:schemeClr val="lt1"/>
                </a:solidFill>
              </a:ln>
              <a:effectLst/>
              <a:sp3d contourW="25400">
                <a:contourClr>
                  <a:schemeClr val="lt1"/>
                </a:contourClr>
              </a:sp3d>
            </c:spPr>
            <c:extLst>
              <c:ext xmlns:c16="http://schemas.microsoft.com/office/drawing/2014/chart" uri="{C3380CC4-5D6E-409C-BE32-E72D297353CC}">
                <c16:uniqueId val="{00000001-0325-47FA-8CDB-166F1999B7EC}"/>
              </c:ext>
            </c:extLst>
          </c:dPt>
          <c:dPt>
            <c:idx val="1"/>
            <c:bubble3D val="0"/>
            <c:spPr>
              <a:solidFill>
                <a:schemeClr val="accent4">
                  <a:lumMod val="60000"/>
                  <a:lumOff val="40000"/>
                </a:schemeClr>
              </a:solidFill>
              <a:ln w="25400">
                <a:solidFill>
                  <a:schemeClr val="lt1"/>
                </a:solidFill>
              </a:ln>
              <a:effectLst/>
              <a:sp3d contourW="25400">
                <a:contourClr>
                  <a:schemeClr val="lt1"/>
                </a:contourClr>
              </a:sp3d>
            </c:spPr>
            <c:extLst>
              <c:ext xmlns:c16="http://schemas.microsoft.com/office/drawing/2014/chart" uri="{C3380CC4-5D6E-409C-BE32-E72D297353CC}">
                <c16:uniqueId val="{00000003-0325-47FA-8CDB-166F1999B7EC}"/>
              </c:ext>
            </c:extLst>
          </c:dPt>
          <c:dPt>
            <c:idx val="2"/>
            <c:bubble3D val="0"/>
            <c:spPr>
              <a:solidFill>
                <a:srgbClr val="00B050"/>
              </a:solidFill>
              <a:ln w="25400">
                <a:solidFill>
                  <a:schemeClr val="lt1"/>
                </a:solidFill>
              </a:ln>
              <a:effectLst/>
              <a:sp3d contourW="25400">
                <a:contourClr>
                  <a:schemeClr val="lt1"/>
                </a:contourClr>
              </a:sp3d>
            </c:spPr>
            <c:extLst>
              <c:ext xmlns:c16="http://schemas.microsoft.com/office/drawing/2014/chart" uri="{C3380CC4-5D6E-409C-BE32-E72D297353CC}">
                <c16:uniqueId val="{00000005-0325-47FA-8CDB-166F1999B7EC}"/>
              </c:ext>
            </c:extLst>
          </c:dPt>
          <c:dLbls>
            <c:spPr>
              <a:noFill/>
              <a:ln>
                <a:noFill/>
              </a:ln>
              <a:effectLst/>
            </c:spPr>
            <c:txPr>
              <a:bodyPr rot="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dLblPos val="outEnd"/>
            <c:showLegendKey val="0"/>
            <c:showVal val="0"/>
            <c:showCatName val="0"/>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'Revenue Overview'!$E$7:$E$9</c:f>
              <c:strCache>
                <c:ptCount val="3"/>
                <c:pt idx="0">
                  <c:v>RV Space Rentals</c:v>
                </c:pt>
                <c:pt idx="1">
                  <c:v>Store Sales</c:v>
                </c:pt>
                <c:pt idx="2">
                  <c:v>Laundry Usage</c:v>
                </c:pt>
              </c:strCache>
            </c:strRef>
          </c:cat>
          <c:val>
            <c:numRef>
              <c:f>'Revenue Overview'!$H$7:$H$9</c:f>
              <c:numCache>
                <c:formatCode>"$"#,##0</c:formatCode>
                <c:ptCount val="3"/>
                <c:pt idx="0">
                  <c:v>969622.5</c:v>
                </c:pt>
                <c:pt idx="1">
                  <c:v>115431.25</c:v>
                </c:pt>
                <c:pt idx="2">
                  <c:v>46172.500000000007</c:v>
                </c:pt>
              </c:numCache>
            </c:numRef>
          </c:val>
          <c:extLst>
            <c:ext xmlns:c16="http://schemas.microsoft.com/office/drawing/2014/chart" uri="{C3380CC4-5D6E-409C-BE32-E72D297353CC}">
              <c16:uniqueId val="{00000006-0325-47FA-8CDB-166F1999B7EC}"/>
            </c:ext>
          </c:extLst>
        </c:ser>
        <c:dLbls>
          <c:showLegendKey val="0"/>
          <c:showVal val="1"/>
          <c:showCatName val="0"/>
          <c:showSerName val="0"/>
          <c:showPercent val="0"/>
          <c:showBubbleSize val="0"/>
          <c:showLeaderLines val="1"/>
        </c:dLbls>
      </c:pie3DChart>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solidFill>
            <a:schemeClr val="tx1"/>
          </a:solidFill>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0" i="0" u="none" strike="noStrike" kern="1200" spc="0" baseline="0">
                <a:solidFill>
                  <a:schemeClr val="tx1">
                    <a:lumMod val="85000"/>
                    <a:lumOff val="15000"/>
                  </a:schemeClr>
                </a:solidFill>
                <a:latin typeface="+mn-lt"/>
                <a:ea typeface="+mn-ea"/>
                <a:cs typeface="+mn-cs"/>
              </a:defRPr>
            </a:pPr>
            <a:r>
              <a:rPr lang="en-US"/>
              <a:t>Revenue, Costs, and EBITDA</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85000"/>
                  <a:lumOff val="15000"/>
                </a:schemeClr>
              </a:solidFill>
              <a:latin typeface="+mn-lt"/>
              <a:ea typeface="+mn-ea"/>
              <a:cs typeface="+mn-cs"/>
            </a:defRPr>
          </a:pPr>
          <a:endParaRPr lang="en-US"/>
        </a:p>
      </c:txPr>
    </c:title>
    <c:autoTitleDeleted val="0"/>
    <c:plotArea>
      <c:layout/>
      <c:areaChart>
        <c:grouping val="standard"/>
        <c:varyColors val="0"/>
        <c:ser>
          <c:idx val="1"/>
          <c:order val="1"/>
          <c:tx>
            <c:strRef>
              <c:f>'Profit and Loss Statement'!$J$8</c:f>
              <c:strCache>
                <c:ptCount val="1"/>
                <c:pt idx="0">
                  <c:v>RevSh</c:v>
                </c:pt>
              </c:strCache>
            </c:strRef>
          </c:tx>
          <c:spPr>
            <a:gradFill>
              <a:gsLst>
                <a:gs pos="56000">
                  <a:schemeClr val="bg1">
                    <a:alpha val="49000"/>
                  </a:schemeClr>
                </a:gs>
                <a:gs pos="100000">
                  <a:schemeClr val="accent5">
                    <a:lumMod val="75000"/>
                  </a:schemeClr>
                </a:gs>
              </a:gsLst>
              <a:lin ang="16200000" scaled="0"/>
            </a:gradFill>
            <a:ln>
              <a:noFill/>
            </a:ln>
            <a:effectLst/>
          </c:spPr>
          <c:val>
            <c:numRef>
              <c:f>'Profit and Loss Statement'!$K$8:$M$8</c:f>
              <c:numCache>
                <c:formatCode>"$"#,##0</c:formatCode>
                <c:ptCount val="3"/>
                <c:pt idx="0">
                  <c:v>894250</c:v>
                </c:pt>
                <c:pt idx="1">
                  <c:v>1028387.4999999999</c:v>
                </c:pt>
                <c:pt idx="2">
                  <c:v>1131226.25</c:v>
                </c:pt>
              </c:numCache>
            </c:numRef>
          </c:val>
          <c:extLst>
            <c:ext xmlns:c16="http://schemas.microsoft.com/office/drawing/2014/chart" uri="{C3380CC4-5D6E-409C-BE32-E72D297353CC}">
              <c16:uniqueId val="{00000000-0706-440A-9A8A-076B5586013A}"/>
            </c:ext>
          </c:extLst>
        </c:ser>
        <c:ser>
          <c:idx val="2"/>
          <c:order val="2"/>
          <c:tx>
            <c:strRef>
              <c:f>'Profit and Loss Statement'!$J$11</c:f>
              <c:strCache>
                <c:ptCount val="1"/>
                <c:pt idx="0">
                  <c:v>EbitaSh</c:v>
                </c:pt>
              </c:strCache>
            </c:strRef>
          </c:tx>
          <c:spPr>
            <a:gradFill>
              <a:gsLst>
                <a:gs pos="29000">
                  <a:schemeClr val="bg1">
                    <a:alpha val="0"/>
                  </a:schemeClr>
                </a:gs>
                <a:gs pos="100000">
                  <a:schemeClr val="accent6">
                    <a:lumMod val="75000"/>
                  </a:schemeClr>
                </a:gs>
              </a:gsLst>
              <a:lin ang="16200000" scaled="0"/>
            </a:gradFill>
            <a:ln>
              <a:noFill/>
            </a:ln>
            <a:effectLst/>
          </c:spPr>
          <c:val>
            <c:numRef>
              <c:f>'Profit and Loss Statement'!$K$11:$M$11</c:f>
              <c:numCache>
                <c:formatCode>"$"#,##0</c:formatCode>
                <c:ptCount val="3"/>
                <c:pt idx="0">
                  <c:v>534933.75</c:v>
                </c:pt>
                <c:pt idx="1">
                  <c:v>646566.36249999981</c:v>
                </c:pt>
                <c:pt idx="2">
                  <c:v>724651.76837499999</c:v>
                </c:pt>
              </c:numCache>
            </c:numRef>
          </c:val>
          <c:extLst>
            <c:ext xmlns:c16="http://schemas.microsoft.com/office/drawing/2014/chart" uri="{C3380CC4-5D6E-409C-BE32-E72D297353CC}">
              <c16:uniqueId val="{00000001-0706-440A-9A8A-076B5586013A}"/>
            </c:ext>
          </c:extLst>
        </c:ser>
        <c:ser>
          <c:idx val="5"/>
          <c:order val="5"/>
          <c:tx>
            <c:strRef>
              <c:f>'Profit and Loss Statement'!$J$14</c:f>
              <c:strCache>
                <c:ptCount val="1"/>
                <c:pt idx="0">
                  <c:v>OpCosts</c:v>
                </c:pt>
              </c:strCache>
            </c:strRef>
          </c:tx>
          <c:spPr>
            <a:gradFill>
              <a:gsLst>
                <a:gs pos="0">
                  <a:schemeClr val="bg1">
                    <a:alpha val="20000"/>
                  </a:schemeClr>
                </a:gs>
                <a:gs pos="100000">
                  <a:srgbClr val="7030A0">
                    <a:alpha val="37000"/>
                  </a:srgbClr>
                </a:gs>
              </a:gsLst>
              <a:lin ang="16200000" scaled="0"/>
            </a:gradFill>
            <a:ln>
              <a:noFill/>
            </a:ln>
            <a:effectLst/>
          </c:spPr>
          <c:val>
            <c:numRef>
              <c:f>'Profit and Loss Statement'!$K$14:$M$14</c:f>
              <c:numCache>
                <c:formatCode>"$"#,##0</c:formatCode>
                <c:ptCount val="3"/>
                <c:pt idx="0">
                  <c:v>292521.25</c:v>
                </c:pt>
                <c:pt idx="1">
                  <c:v>305006.88750000001</c:v>
                </c:pt>
                <c:pt idx="2">
                  <c:v>318238.094125</c:v>
                </c:pt>
              </c:numCache>
            </c:numRef>
          </c:val>
          <c:extLst>
            <c:ext xmlns:c16="http://schemas.microsoft.com/office/drawing/2014/chart" uri="{C3380CC4-5D6E-409C-BE32-E72D297353CC}">
              <c16:uniqueId val="{00000002-0706-440A-9A8A-076B5586013A}"/>
            </c:ext>
          </c:extLst>
        </c:ser>
        <c:dLbls>
          <c:showLegendKey val="0"/>
          <c:showVal val="0"/>
          <c:showCatName val="0"/>
          <c:showSerName val="0"/>
          <c:showPercent val="0"/>
          <c:showBubbleSize val="0"/>
        </c:dLbls>
        <c:axId val="1606145967"/>
        <c:axId val="1618345839"/>
      </c:areaChart>
      <c:lineChart>
        <c:grouping val="standard"/>
        <c:varyColors val="0"/>
        <c:ser>
          <c:idx val="0"/>
          <c:order val="0"/>
          <c:tx>
            <c:strRef>
              <c:f>'Profit and Loss Statement'!$J$7</c:f>
              <c:strCache>
                <c:ptCount val="1"/>
                <c:pt idx="0">
                  <c:v>Revenue</c:v>
                </c:pt>
              </c:strCache>
            </c:strRef>
          </c:tx>
          <c:spPr>
            <a:ln w="28575" cap="rnd">
              <a:solidFill>
                <a:schemeClr val="accent1"/>
              </a:solidFill>
              <a:round/>
            </a:ln>
            <a:effectLst/>
          </c:spPr>
          <c:marker>
            <c:symbol val="circle"/>
            <c:size val="5"/>
            <c:spPr>
              <a:solidFill>
                <a:schemeClr val="accent1"/>
              </a:solidFill>
              <a:ln w="9525">
                <a:solidFill>
                  <a:schemeClr val="accent1"/>
                </a:solidFill>
              </a:ln>
              <a:effectLst/>
            </c:spPr>
          </c:marker>
          <c:dLbls>
            <c:dLbl>
              <c:idx val="0"/>
              <c:layout>
                <c:manualLayout>
                  <c:x val="-1.5920396346833145E-2"/>
                  <c:y val="6.1255732877414898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0706-440A-9A8A-076B5586013A}"/>
                </c:ext>
              </c:extLst>
            </c:dLbl>
            <c:dLbl>
              <c:idx val="1"/>
              <c:layout>
                <c:manualLayout>
                  <c:x val="-7.9601981734166716E-3"/>
                  <c:y val="4.0837155251609934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0706-440A-9A8A-076B5586013A}"/>
                </c:ext>
              </c:extLst>
            </c:dLbl>
            <c:dLbl>
              <c:idx val="2"/>
              <c:layout>
                <c:manualLayout>
                  <c:x val="-7.5689226549810855E-3"/>
                  <c:y val="-5.5037046187488498E-3"/>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0706-440A-9A8A-076B5586013A}"/>
                </c:ext>
              </c:extLst>
            </c:dLbl>
            <c:spPr>
              <a:noFill/>
              <a:ln>
                <a:noFill/>
              </a:ln>
              <a:effectLst/>
            </c:spPr>
            <c:txPr>
              <a:bodyPr rot="0" spcFirstLastPara="1" vertOverflow="ellipsis" vert="horz" wrap="square" anchor="ctr" anchorCtr="1"/>
              <a:lstStyle/>
              <a:p>
                <a:pPr>
                  <a:defRPr sz="900" b="0" i="0" u="none" strike="noStrike" kern="1200" baseline="0">
                    <a:solidFill>
                      <a:schemeClr val="tx1">
                        <a:lumMod val="85000"/>
                        <a:lumOff val="1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val>
            <c:numRef>
              <c:f>'Profit and Loss Statement'!$K$7:$M$7</c:f>
              <c:numCache>
                <c:formatCode>"$"#,##0</c:formatCode>
                <c:ptCount val="3"/>
                <c:pt idx="0">
                  <c:v>894250</c:v>
                </c:pt>
                <c:pt idx="1">
                  <c:v>1028387.4999999999</c:v>
                </c:pt>
                <c:pt idx="2">
                  <c:v>1131226.25</c:v>
                </c:pt>
              </c:numCache>
            </c:numRef>
          </c:val>
          <c:smooth val="0"/>
          <c:extLst>
            <c:ext xmlns:c16="http://schemas.microsoft.com/office/drawing/2014/chart" uri="{C3380CC4-5D6E-409C-BE32-E72D297353CC}">
              <c16:uniqueId val="{00000006-0706-440A-9A8A-076B5586013A}"/>
            </c:ext>
          </c:extLst>
        </c:ser>
        <c:ser>
          <c:idx val="3"/>
          <c:order val="3"/>
          <c:tx>
            <c:strRef>
              <c:f>'Profit and Loss Statement'!$J$10</c:f>
              <c:strCache>
                <c:ptCount val="1"/>
                <c:pt idx="0">
                  <c:v>EBITDA</c:v>
                </c:pt>
              </c:strCache>
            </c:strRef>
          </c:tx>
          <c:spPr>
            <a:ln w="28575" cap="rnd">
              <a:solidFill>
                <a:schemeClr val="accent6">
                  <a:lumMod val="75000"/>
                </a:schemeClr>
              </a:solidFill>
              <a:round/>
            </a:ln>
            <a:effectLst/>
          </c:spPr>
          <c:marker>
            <c:symbol val="circle"/>
            <c:size val="5"/>
            <c:spPr>
              <a:solidFill>
                <a:schemeClr val="accent6">
                  <a:lumMod val="75000"/>
                </a:schemeClr>
              </a:solidFill>
              <a:ln w="9525">
                <a:solidFill>
                  <a:schemeClr val="accent6">
                    <a:lumMod val="50000"/>
                  </a:schemeClr>
                </a:solidFill>
              </a:ln>
              <a:effectLst/>
            </c:spPr>
          </c:marker>
          <c:dLbls>
            <c:dLbl>
              <c:idx val="0"/>
              <c:layout>
                <c:manualLayout>
                  <c:x val="2.6533993911388091E-3"/>
                  <c:y val="5.7172017352253829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0706-440A-9A8A-076B5586013A}"/>
                </c:ext>
              </c:extLst>
            </c:dLbl>
            <c:dLbl>
              <c:idx val="1"/>
              <c:layout>
                <c:manualLayout>
                  <c:x val="1.5920396346833048E-2"/>
                  <c:y val="5.7172017352253905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8-0706-440A-9A8A-076B5586013A}"/>
                </c:ext>
              </c:extLst>
            </c:dLbl>
            <c:dLbl>
              <c:idx val="2"/>
              <c:layout>
                <c:manualLayout>
                  <c:x val="3.913058118782795E-4"/>
                  <c:y val="-3.0005791067738038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9-0706-440A-9A8A-076B5586013A}"/>
                </c:ext>
              </c:extLst>
            </c:dLbl>
            <c:spPr>
              <a:noFill/>
              <a:ln>
                <a:noFill/>
              </a:ln>
              <a:effectLst/>
            </c:spPr>
            <c:txPr>
              <a:bodyPr rot="0" spcFirstLastPara="1" vertOverflow="ellipsis" vert="horz" wrap="square" anchor="ctr" anchorCtr="1"/>
              <a:lstStyle/>
              <a:p>
                <a:pPr>
                  <a:defRPr sz="900" b="0" i="0" u="none" strike="noStrike" kern="1200" baseline="0">
                    <a:solidFill>
                      <a:schemeClr val="tx1">
                        <a:lumMod val="85000"/>
                        <a:lumOff val="1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noFill/>
                      <a:round/>
                    </a:ln>
                    <a:effectLst/>
                  </c:spPr>
                </c15:leaderLines>
              </c:ext>
            </c:extLst>
          </c:dLbls>
          <c:val>
            <c:numRef>
              <c:f>'Profit and Loss Statement'!$K$10:$M$10</c:f>
              <c:numCache>
                <c:formatCode>"$"#,##0</c:formatCode>
                <c:ptCount val="3"/>
                <c:pt idx="0">
                  <c:v>534933.75</c:v>
                </c:pt>
                <c:pt idx="1">
                  <c:v>646566.36249999981</c:v>
                </c:pt>
                <c:pt idx="2">
                  <c:v>724651.76837499999</c:v>
                </c:pt>
              </c:numCache>
            </c:numRef>
          </c:val>
          <c:smooth val="0"/>
          <c:extLst>
            <c:ext xmlns:c16="http://schemas.microsoft.com/office/drawing/2014/chart" uri="{C3380CC4-5D6E-409C-BE32-E72D297353CC}">
              <c16:uniqueId val="{0000000A-0706-440A-9A8A-076B5586013A}"/>
            </c:ext>
          </c:extLst>
        </c:ser>
        <c:ser>
          <c:idx val="4"/>
          <c:order val="4"/>
          <c:tx>
            <c:strRef>
              <c:f>'Profit and Loss Statement'!$J$13</c:f>
              <c:strCache>
                <c:ptCount val="1"/>
                <c:pt idx="0">
                  <c:v>Operating Costs</c:v>
                </c:pt>
              </c:strCache>
            </c:strRef>
          </c:tx>
          <c:spPr>
            <a:ln w="28575" cap="rnd">
              <a:solidFill>
                <a:srgbClr val="7030A0"/>
              </a:solidFill>
              <a:round/>
            </a:ln>
            <a:effectLst/>
          </c:spPr>
          <c:marker>
            <c:symbol val="circle"/>
            <c:size val="5"/>
            <c:spPr>
              <a:solidFill>
                <a:srgbClr val="7030A0"/>
              </a:solidFill>
              <a:ln w="9525">
                <a:solidFill>
                  <a:srgbClr val="7030A0"/>
                </a:solidFill>
              </a:ln>
              <a:effectLst/>
            </c:spPr>
          </c:marker>
          <c:dLbls>
            <c:dLbl>
              <c:idx val="0"/>
              <c:layout>
                <c:manualLayout>
                  <c:x val="-7.3732697490417652E-3"/>
                  <c:y val="6.6759358794757029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B-0706-440A-9A8A-076B5586013A}"/>
                </c:ext>
              </c:extLst>
            </c:dLbl>
            <c:dLbl>
              <c:idx val="1"/>
              <c:layout>
                <c:manualLayout>
                  <c:x val="-1.474653949808353E-2"/>
                  <c:y val="5.5632798995630853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C-0706-440A-9A8A-076B5586013A}"/>
                </c:ext>
              </c:extLst>
            </c:dLbl>
            <c:dLbl>
              <c:idx val="2"/>
              <c:layout>
                <c:manualLayout>
                  <c:x val="-4.9155131660278432E-3"/>
                  <c:y val="-3.3379679397378514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D-0706-440A-9A8A-076B5586013A}"/>
                </c:ext>
              </c:extLst>
            </c:dLbl>
            <c:spPr>
              <a:noFill/>
              <a:ln>
                <a:noFill/>
              </a:ln>
              <a:effectLst/>
            </c:spPr>
            <c:txPr>
              <a:bodyPr rot="0" spcFirstLastPara="1" vertOverflow="ellipsis" vert="horz" wrap="square" anchor="ctr" anchorCtr="1"/>
              <a:lstStyle/>
              <a:p>
                <a:pPr>
                  <a:defRPr sz="900" b="0" i="0" u="none" strike="noStrike" kern="1200" baseline="0">
                    <a:solidFill>
                      <a:schemeClr val="tx1">
                        <a:lumMod val="85000"/>
                        <a:lumOff val="1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val>
            <c:numRef>
              <c:f>'Profit and Loss Statement'!$K$13:$M$13</c:f>
              <c:numCache>
                <c:formatCode>"$"#,##0</c:formatCode>
                <c:ptCount val="3"/>
                <c:pt idx="0">
                  <c:v>292521.25</c:v>
                </c:pt>
                <c:pt idx="1">
                  <c:v>305006.88750000001</c:v>
                </c:pt>
                <c:pt idx="2">
                  <c:v>318238.094125</c:v>
                </c:pt>
              </c:numCache>
            </c:numRef>
          </c:val>
          <c:smooth val="0"/>
          <c:extLst>
            <c:ext xmlns:c16="http://schemas.microsoft.com/office/drawing/2014/chart" uri="{C3380CC4-5D6E-409C-BE32-E72D297353CC}">
              <c16:uniqueId val="{0000000E-0706-440A-9A8A-076B5586013A}"/>
            </c:ext>
          </c:extLst>
        </c:ser>
        <c:dLbls>
          <c:showLegendKey val="0"/>
          <c:showVal val="0"/>
          <c:showCatName val="0"/>
          <c:showSerName val="0"/>
          <c:showPercent val="0"/>
          <c:showBubbleSize val="0"/>
        </c:dLbls>
        <c:marker val="1"/>
        <c:smooth val="0"/>
        <c:axId val="1606145967"/>
        <c:axId val="1618345839"/>
      </c:lineChart>
      <c:catAx>
        <c:axId val="1606145967"/>
        <c:scaling>
          <c:orientation val="minMax"/>
        </c:scaling>
        <c:delete val="0"/>
        <c:axPos val="b"/>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85000"/>
                    <a:lumOff val="15000"/>
                  </a:schemeClr>
                </a:solidFill>
                <a:latin typeface="+mn-lt"/>
                <a:ea typeface="+mn-ea"/>
                <a:cs typeface="+mn-cs"/>
              </a:defRPr>
            </a:pPr>
            <a:endParaRPr lang="en-US"/>
          </a:p>
        </c:txPr>
        <c:crossAx val="1618345839"/>
        <c:crosses val="autoZero"/>
        <c:auto val="1"/>
        <c:lblAlgn val="ctr"/>
        <c:lblOffset val="100"/>
        <c:noMultiLvlLbl val="0"/>
      </c:catAx>
      <c:valAx>
        <c:axId val="1618345839"/>
        <c:scaling>
          <c:orientation val="minMax"/>
        </c:scaling>
        <c:delete val="0"/>
        <c:axPos val="l"/>
        <c:numFmt formatCode="&quot;$&quot;#,##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85000"/>
                    <a:lumOff val="15000"/>
                  </a:schemeClr>
                </a:solidFill>
                <a:latin typeface="+mn-lt"/>
                <a:ea typeface="+mn-ea"/>
                <a:cs typeface="+mn-cs"/>
              </a:defRPr>
            </a:pPr>
            <a:endParaRPr lang="en-US"/>
          </a:p>
        </c:txPr>
        <c:crossAx val="1606145967"/>
        <c:crosses val="autoZero"/>
        <c:crossBetween val="between"/>
      </c:valAx>
      <c:spPr>
        <a:noFill/>
        <a:ln>
          <a:noFill/>
        </a:ln>
        <a:effectLst/>
      </c:spPr>
    </c:plotArea>
    <c:legend>
      <c:legendPos val="b"/>
      <c:legendEntry>
        <c:idx val="0"/>
        <c:delete val="1"/>
      </c:legendEntry>
      <c:legendEntry>
        <c:idx val="1"/>
        <c:delete val="1"/>
      </c:legendEntry>
      <c:legendEntry>
        <c:idx val="2"/>
        <c:delete val="1"/>
      </c:legendEntry>
      <c:overlay val="0"/>
      <c:spPr>
        <a:noFill/>
        <a:ln>
          <a:noFill/>
        </a:ln>
        <a:effectLst/>
      </c:spPr>
      <c:txPr>
        <a:bodyPr rot="0" spcFirstLastPara="1" vertOverflow="ellipsis" vert="horz" wrap="square" anchor="ctr" anchorCtr="1"/>
        <a:lstStyle/>
        <a:p>
          <a:pPr>
            <a:defRPr sz="900" b="0" i="0" u="none" strike="noStrike" kern="1200" baseline="0">
              <a:solidFill>
                <a:schemeClr val="tx1">
                  <a:lumMod val="85000"/>
                  <a:lumOff val="1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chemeClr val="bg1"/>
    </a:solidFill>
    <a:ln w="9525" cap="flat" cmpd="sng" algn="ctr">
      <a:noFill/>
      <a:round/>
    </a:ln>
    <a:effectLst/>
  </c:spPr>
  <c:txPr>
    <a:bodyPr/>
    <a:lstStyle/>
    <a:p>
      <a:pPr>
        <a:defRPr>
          <a:solidFill>
            <a:schemeClr val="tx1">
              <a:lumMod val="85000"/>
              <a:lumOff val="15000"/>
            </a:schemeClr>
          </a:solidFill>
        </a:defRPr>
      </a:pPr>
      <a:endParaRPr lang="en-US"/>
    </a:p>
  </c:txPr>
  <c:externalData r:id="rId4">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solidFill>
                <a:latin typeface="+mn-lt"/>
                <a:ea typeface="+mn-ea"/>
                <a:cs typeface="+mn-cs"/>
              </a:defRPr>
            </a:pPr>
            <a:r>
              <a:rPr lang="en-US"/>
              <a:t>Cash Flow Overview</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solidFill>
              <a:latin typeface="+mn-lt"/>
              <a:ea typeface="+mn-ea"/>
              <a:cs typeface="+mn-cs"/>
            </a:defRPr>
          </a:pPr>
          <a:endParaRPr lang="en-US"/>
        </a:p>
      </c:txPr>
    </c:title>
    <c:autoTitleDeleted val="0"/>
    <c:plotArea>
      <c:layout>
        <c:manualLayout>
          <c:layoutTarget val="inner"/>
          <c:xMode val="edge"/>
          <c:yMode val="edge"/>
          <c:x val="0.12147254827347326"/>
          <c:y val="0.12279965004374453"/>
          <c:w val="0.85126598952082666"/>
          <c:h val="0.70896452904016916"/>
        </c:manualLayout>
      </c:layout>
      <c:areaChart>
        <c:grouping val="standard"/>
        <c:varyColors val="0"/>
        <c:ser>
          <c:idx val="3"/>
          <c:order val="3"/>
          <c:tx>
            <c:strRef>
              <c:f>'Cash Flow Analysis'!$D$28</c:f>
              <c:strCache>
                <c:ptCount val="1"/>
                <c:pt idx="0">
                  <c:v>CFO</c:v>
                </c:pt>
              </c:strCache>
            </c:strRef>
          </c:tx>
          <c:spPr>
            <a:gradFill>
              <a:gsLst>
                <a:gs pos="0">
                  <a:schemeClr val="accent1">
                    <a:lumMod val="5000"/>
                    <a:lumOff val="95000"/>
                  </a:schemeClr>
                </a:gs>
                <a:gs pos="100000">
                  <a:schemeClr val="accent5">
                    <a:lumMod val="50000"/>
                  </a:schemeClr>
                </a:gs>
              </a:gsLst>
              <a:lin ang="2700000" scaled="0"/>
            </a:gradFill>
            <a:ln>
              <a:noFill/>
            </a:ln>
            <a:effectLst/>
          </c:spPr>
          <c:val>
            <c:numRef>
              <c:f>'Cash Flow Analysis'!$E$28:$G$28</c:f>
              <c:numCache>
                <c:formatCode>"$"#,##0</c:formatCode>
                <c:ptCount val="3"/>
                <c:pt idx="0">
                  <c:v>349224.5632826119</c:v>
                </c:pt>
                <c:pt idx="1">
                  <c:v>429337.10779747891</c:v>
                </c:pt>
                <c:pt idx="2">
                  <c:v>486167.37099643552</c:v>
                </c:pt>
              </c:numCache>
            </c:numRef>
          </c:val>
          <c:extLst>
            <c:ext xmlns:c16="http://schemas.microsoft.com/office/drawing/2014/chart" uri="{C3380CC4-5D6E-409C-BE32-E72D297353CC}">
              <c16:uniqueId val="{00000000-E80A-41C3-8BD2-D1542CF40B02}"/>
            </c:ext>
          </c:extLst>
        </c:ser>
        <c:ser>
          <c:idx val="4"/>
          <c:order val="4"/>
          <c:tx>
            <c:strRef>
              <c:f>'Cash Flow Analysis'!$D$29</c:f>
              <c:strCache>
                <c:ptCount val="1"/>
                <c:pt idx="0">
                  <c:v>Prince</c:v>
                </c:pt>
              </c:strCache>
            </c:strRef>
          </c:tx>
          <c:spPr>
            <a:gradFill>
              <a:gsLst>
                <a:gs pos="0">
                  <a:schemeClr val="bg1"/>
                </a:gs>
                <a:gs pos="100000">
                  <a:srgbClr val="7030A0"/>
                </a:gs>
              </a:gsLst>
              <a:lin ang="2700000" scaled="0"/>
            </a:gradFill>
            <a:ln>
              <a:noFill/>
            </a:ln>
            <a:effectLst/>
          </c:spPr>
          <c:val>
            <c:numRef>
              <c:f>'Cash Flow Analysis'!$E$29:$G$29</c:f>
              <c:numCache>
                <c:formatCode>"$"#,##0</c:formatCode>
                <c:ptCount val="3"/>
                <c:pt idx="0">
                  <c:v>22893.524892563059</c:v>
                </c:pt>
                <c:pt idx="1">
                  <c:v>24305.5474138018</c:v>
                </c:pt>
                <c:pt idx="2">
                  <c:v>25804.660394453953</c:v>
                </c:pt>
              </c:numCache>
            </c:numRef>
          </c:val>
          <c:extLst>
            <c:ext xmlns:c16="http://schemas.microsoft.com/office/drawing/2014/chart" uri="{C3380CC4-5D6E-409C-BE32-E72D297353CC}">
              <c16:uniqueId val="{00000001-E80A-41C3-8BD2-D1542CF40B02}"/>
            </c:ext>
          </c:extLst>
        </c:ser>
        <c:ser>
          <c:idx val="5"/>
          <c:order val="5"/>
          <c:tx>
            <c:strRef>
              <c:f>'Cash Flow Analysis'!$D$30</c:f>
              <c:strCache>
                <c:ptCount val="1"/>
                <c:pt idx="0">
                  <c:v>Div</c:v>
                </c:pt>
              </c:strCache>
            </c:strRef>
          </c:tx>
          <c:spPr>
            <a:gradFill>
              <a:gsLst>
                <a:gs pos="0">
                  <a:schemeClr val="bg1"/>
                </a:gs>
                <a:gs pos="100000">
                  <a:schemeClr val="accent6">
                    <a:lumMod val="75000"/>
                  </a:schemeClr>
                </a:gs>
              </a:gsLst>
              <a:lin ang="2700000" scaled="0"/>
            </a:gradFill>
            <a:ln>
              <a:noFill/>
            </a:ln>
            <a:effectLst/>
          </c:spPr>
          <c:val>
            <c:numRef>
              <c:f>'Cash Flow Analysis'!$E$30:$G$30</c:f>
              <c:numCache>
                <c:formatCode>"$"#,##0</c:formatCode>
                <c:ptCount val="3"/>
                <c:pt idx="0">
                  <c:v>261064.83071203908</c:v>
                </c:pt>
                <c:pt idx="1">
                  <c:v>324025.24830694171</c:v>
                </c:pt>
                <c:pt idx="2">
                  <c:v>368290.16848158528</c:v>
                </c:pt>
              </c:numCache>
            </c:numRef>
          </c:val>
          <c:extLst>
            <c:ext xmlns:c16="http://schemas.microsoft.com/office/drawing/2014/chart" uri="{C3380CC4-5D6E-409C-BE32-E72D297353CC}">
              <c16:uniqueId val="{00000002-E80A-41C3-8BD2-D1542CF40B02}"/>
            </c:ext>
          </c:extLst>
        </c:ser>
        <c:dLbls>
          <c:showLegendKey val="0"/>
          <c:showVal val="0"/>
          <c:showCatName val="0"/>
          <c:showSerName val="0"/>
          <c:showPercent val="0"/>
          <c:showBubbleSize val="0"/>
        </c:dLbls>
        <c:axId val="1555627359"/>
        <c:axId val="1642042815"/>
      </c:areaChart>
      <c:lineChart>
        <c:grouping val="standard"/>
        <c:varyColors val="0"/>
        <c:ser>
          <c:idx val="0"/>
          <c:order val="0"/>
          <c:tx>
            <c:strRef>
              <c:f>'Cash Flow Analysis'!$D$6</c:f>
              <c:strCache>
                <c:ptCount val="1"/>
                <c:pt idx="0">
                  <c:v>Cash from Operations</c:v>
                </c:pt>
              </c:strCache>
            </c:strRef>
          </c:tx>
          <c:spPr>
            <a:ln w="28575" cap="rnd">
              <a:gradFill>
                <a:gsLst>
                  <a:gs pos="0">
                    <a:srgbClr val="B6C8E8"/>
                  </a:gs>
                  <a:gs pos="84000">
                    <a:schemeClr val="accent5">
                      <a:lumMod val="50000"/>
                    </a:schemeClr>
                  </a:gs>
                </a:gsLst>
                <a:lin ang="2700000" scaled="0"/>
              </a:gradFill>
              <a:round/>
            </a:ln>
            <a:effectLst/>
          </c:spPr>
          <c:marker>
            <c:symbol val="none"/>
          </c:marker>
          <c:dLbls>
            <c:dLbl>
              <c:idx val="0"/>
              <c:layout>
                <c:manualLayout>
                  <c:x val="-1.75769024080554E-2"/>
                  <c:y val="-7.1867580186111155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E80A-41C3-8BD2-D1542CF40B02}"/>
                </c:ext>
              </c:extLst>
            </c:dLbl>
            <c:dLbl>
              <c:idx val="1"/>
              <c:layout>
                <c:manualLayout>
                  <c:x val="-1.5065916349761772E-2"/>
                  <c:y val="-6.4302571745467843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E80A-41C3-8BD2-D1542CF40B02}"/>
                </c:ext>
              </c:extLst>
            </c:dLbl>
            <c:dLbl>
              <c:idx val="2"/>
              <c:layout>
                <c:manualLayout>
                  <c:x val="0"/>
                  <c:y val="-5.6737563304824587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E80A-41C3-8BD2-D1542CF40B02}"/>
                </c:ext>
              </c:extLst>
            </c:dLbl>
            <c:spPr>
              <a:noFill/>
              <a:ln>
                <a:noFill/>
              </a:ln>
              <a:effectLst/>
            </c:spPr>
            <c:txPr>
              <a:bodyPr rot="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val>
            <c:numRef>
              <c:f>'Cash Flow Analysis'!$E$6:$G$6</c:f>
              <c:numCache>
                <c:formatCode>"$"#,##0</c:formatCode>
                <c:ptCount val="3"/>
                <c:pt idx="0">
                  <c:v>349224.5632826119</c:v>
                </c:pt>
                <c:pt idx="1">
                  <c:v>429337.10779747891</c:v>
                </c:pt>
                <c:pt idx="2">
                  <c:v>486167.37099643552</c:v>
                </c:pt>
              </c:numCache>
            </c:numRef>
          </c:val>
          <c:smooth val="0"/>
          <c:extLst>
            <c:ext xmlns:c16="http://schemas.microsoft.com/office/drawing/2014/chart" uri="{C3380CC4-5D6E-409C-BE32-E72D297353CC}">
              <c16:uniqueId val="{00000006-E80A-41C3-8BD2-D1542CF40B02}"/>
            </c:ext>
          </c:extLst>
        </c:ser>
        <c:ser>
          <c:idx val="1"/>
          <c:order val="1"/>
          <c:tx>
            <c:strRef>
              <c:f>'Cash Flow Analysis'!$D$18</c:f>
              <c:strCache>
                <c:ptCount val="1"/>
                <c:pt idx="0">
                  <c:v>Principal Repayment</c:v>
                </c:pt>
              </c:strCache>
            </c:strRef>
          </c:tx>
          <c:spPr>
            <a:ln w="28575" cap="rnd">
              <a:gradFill>
                <a:gsLst>
                  <a:gs pos="0">
                    <a:schemeClr val="accent1">
                      <a:lumMod val="5000"/>
                      <a:lumOff val="95000"/>
                    </a:schemeClr>
                  </a:gs>
                  <a:gs pos="77000">
                    <a:srgbClr val="7030A0"/>
                  </a:gs>
                </a:gsLst>
                <a:lin ang="2700000" scaled="0"/>
              </a:gradFill>
              <a:round/>
            </a:ln>
            <a:effectLst/>
          </c:spPr>
          <c:marker>
            <c:symbol val="none"/>
          </c:marker>
          <c:dLbls>
            <c:dLbl>
              <c:idx val="0"/>
              <c:layout>
                <c:manualLayout>
                  <c:x val="0"/>
                  <c:y val="-6.0520067525146208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E80A-41C3-8BD2-D1542CF40B02}"/>
                </c:ext>
              </c:extLst>
            </c:dLbl>
            <c:dLbl>
              <c:idx val="1"/>
              <c:layout>
                <c:manualLayout>
                  <c:x val="0"/>
                  <c:y val="-4.5390050643859654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8-E80A-41C3-8BD2-D1542CF40B02}"/>
                </c:ext>
              </c:extLst>
            </c:dLbl>
            <c:dLbl>
              <c:idx val="2"/>
              <c:layout>
                <c:manualLayout>
                  <c:x val="0"/>
                  <c:y val="-5.2955059084502931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9-E80A-41C3-8BD2-D1542CF40B02}"/>
                </c:ext>
              </c:extLst>
            </c:dLbl>
            <c:spPr>
              <a:noFill/>
              <a:ln>
                <a:noFill/>
              </a:ln>
              <a:effectLst/>
            </c:spPr>
            <c:txPr>
              <a:bodyPr rot="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val>
            <c:numRef>
              <c:f>'Cash Flow Analysis'!$E$18:$G$18</c:f>
              <c:numCache>
                <c:formatCode>"$"#,##0</c:formatCode>
                <c:ptCount val="3"/>
                <c:pt idx="0">
                  <c:v>22893.524892563059</c:v>
                </c:pt>
                <c:pt idx="1">
                  <c:v>24305.5474138018</c:v>
                </c:pt>
                <c:pt idx="2">
                  <c:v>25804.660394453953</c:v>
                </c:pt>
              </c:numCache>
            </c:numRef>
          </c:val>
          <c:smooth val="0"/>
          <c:extLst>
            <c:ext xmlns:c16="http://schemas.microsoft.com/office/drawing/2014/chart" uri="{C3380CC4-5D6E-409C-BE32-E72D297353CC}">
              <c16:uniqueId val="{0000000A-E80A-41C3-8BD2-D1542CF40B02}"/>
            </c:ext>
          </c:extLst>
        </c:ser>
        <c:ser>
          <c:idx val="2"/>
          <c:order val="2"/>
          <c:tx>
            <c:strRef>
              <c:f>'Cash Flow Analysis'!$D$21</c:f>
              <c:strCache>
                <c:ptCount val="1"/>
                <c:pt idx="0">
                  <c:v>Dividends</c:v>
                </c:pt>
              </c:strCache>
            </c:strRef>
          </c:tx>
          <c:spPr>
            <a:ln w="28575" cap="rnd">
              <a:gradFill>
                <a:gsLst>
                  <a:gs pos="0">
                    <a:schemeClr val="accent1">
                      <a:lumMod val="5000"/>
                      <a:lumOff val="95000"/>
                    </a:schemeClr>
                  </a:gs>
                  <a:gs pos="79000">
                    <a:schemeClr val="accent6">
                      <a:lumMod val="50000"/>
                    </a:schemeClr>
                  </a:gs>
                </a:gsLst>
                <a:lin ang="2700000" scaled="0"/>
              </a:gradFill>
              <a:round/>
            </a:ln>
            <a:effectLst/>
          </c:spPr>
          <c:marker>
            <c:symbol val="none"/>
          </c:marker>
          <c:dLbls>
            <c:dLbl>
              <c:idx val="0"/>
              <c:layout>
                <c:manualLayout>
                  <c:x val="0"/>
                  <c:y val="5.6737563304824566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B-E80A-41C3-8BD2-D1542CF40B02}"/>
                </c:ext>
              </c:extLst>
            </c:dLbl>
            <c:dLbl>
              <c:idx val="1"/>
              <c:layout>
                <c:manualLayout>
                  <c:x val="1.0043944233174423E-2"/>
                  <c:y val="6.0520067525146208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C-E80A-41C3-8BD2-D1542CF40B02}"/>
                </c:ext>
              </c:extLst>
            </c:dLbl>
            <c:dLbl>
              <c:idx val="2"/>
              <c:layout>
                <c:manualLayout>
                  <c:x val="2.5109860582936288E-3"/>
                  <c:y val="5.2955059084502931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D-E80A-41C3-8BD2-D1542CF40B02}"/>
                </c:ext>
              </c:extLst>
            </c:dLbl>
            <c:spPr>
              <a:noFill/>
              <a:ln>
                <a:noFill/>
              </a:ln>
              <a:effectLst/>
            </c:spPr>
            <c:txPr>
              <a:bodyPr rot="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val>
            <c:numRef>
              <c:f>'Cash Flow Analysis'!$E$21:$G$21</c:f>
              <c:numCache>
                <c:formatCode>"$"#,##0</c:formatCode>
                <c:ptCount val="3"/>
                <c:pt idx="0">
                  <c:v>261064.83071203908</c:v>
                </c:pt>
                <c:pt idx="1">
                  <c:v>324025.24830694171</c:v>
                </c:pt>
                <c:pt idx="2">
                  <c:v>368290.16848158528</c:v>
                </c:pt>
              </c:numCache>
            </c:numRef>
          </c:val>
          <c:smooth val="0"/>
          <c:extLst>
            <c:ext xmlns:c16="http://schemas.microsoft.com/office/drawing/2014/chart" uri="{C3380CC4-5D6E-409C-BE32-E72D297353CC}">
              <c16:uniqueId val="{0000000E-E80A-41C3-8BD2-D1542CF40B02}"/>
            </c:ext>
          </c:extLst>
        </c:ser>
        <c:dLbls>
          <c:showLegendKey val="0"/>
          <c:showVal val="0"/>
          <c:showCatName val="0"/>
          <c:showSerName val="0"/>
          <c:showPercent val="0"/>
          <c:showBubbleSize val="0"/>
        </c:dLbls>
        <c:marker val="1"/>
        <c:smooth val="0"/>
        <c:axId val="1555627359"/>
        <c:axId val="1642042815"/>
      </c:lineChart>
      <c:catAx>
        <c:axId val="1555627359"/>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crossAx val="1642042815"/>
        <c:crosses val="autoZero"/>
        <c:auto val="1"/>
        <c:lblAlgn val="ctr"/>
        <c:lblOffset val="100"/>
        <c:noMultiLvlLbl val="0"/>
      </c:catAx>
      <c:valAx>
        <c:axId val="1642042815"/>
        <c:scaling>
          <c:orientation val="minMax"/>
        </c:scaling>
        <c:delete val="0"/>
        <c:axPos val="l"/>
        <c:numFmt formatCode="&quot;$&quot;#,##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crossAx val="1555627359"/>
        <c:crosses val="autoZero"/>
        <c:crossBetween val="between"/>
      </c:valAx>
      <c:spPr>
        <a:noFill/>
        <a:ln>
          <a:noFill/>
        </a:ln>
        <a:effectLst/>
      </c:spPr>
    </c:plotArea>
    <c:legend>
      <c:legendPos val="b"/>
      <c:legendEntry>
        <c:idx val="0"/>
        <c:delete val="1"/>
      </c:legendEntry>
      <c:legendEntry>
        <c:idx val="1"/>
        <c:delete val="1"/>
      </c:legendEntry>
      <c:legendEntry>
        <c:idx val="2"/>
        <c:delete val="1"/>
      </c:legendEntry>
      <c:overlay val="0"/>
      <c:spPr>
        <a:noFill/>
        <a:ln>
          <a:noFill/>
        </a:ln>
        <a:effectLst/>
      </c:spPr>
      <c:txPr>
        <a:bodyPr rot="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w="9525" cap="flat" cmpd="sng" algn="ctr">
      <a:noFill/>
      <a:round/>
    </a:ln>
    <a:effectLst/>
  </c:spPr>
  <c:txPr>
    <a:bodyPr/>
    <a:lstStyle/>
    <a:p>
      <a:pPr>
        <a:defRPr>
          <a:solidFill>
            <a:schemeClr val="tx1"/>
          </a:solidFill>
        </a:defRPr>
      </a:pPr>
      <a:endParaRPr lang="en-US"/>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0" i="0" u="none" strike="noStrike" kern="1200" spc="0" baseline="0">
                <a:solidFill>
                  <a:schemeClr val="tx1">
                    <a:lumMod val="85000"/>
                    <a:lumOff val="15000"/>
                  </a:schemeClr>
                </a:solidFill>
                <a:latin typeface="+mn-lt"/>
                <a:ea typeface="+mn-ea"/>
                <a:cs typeface="+mn-cs"/>
              </a:defRPr>
            </a:pPr>
            <a:r>
              <a:rPr lang="en-US"/>
              <a:t>Balance Sheet</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85000"/>
                  <a:lumOff val="15000"/>
                </a:schemeClr>
              </a:solidFill>
              <a:latin typeface="+mn-lt"/>
              <a:ea typeface="+mn-ea"/>
              <a:cs typeface="+mn-cs"/>
            </a:defRPr>
          </a:pPr>
          <a:endParaRPr lang="en-US"/>
        </a:p>
      </c:txPr>
    </c:title>
    <c:autoTitleDeleted val="0"/>
    <c:plotArea>
      <c:layout/>
      <c:areaChart>
        <c:grouping val="standard"/>
        <c:varyColors val="0"/>
        <c:ser>
          <c:idx val="3"/>
          <c:order val="3"/>
          <c:tx>
            <c:strRef>
              <c:f>'Balance Sheet'!$D$21</c:f>
              <c:strCache>
                <c:ptCount val="1"/>
                <c:pt idx="0">
                  <c:v>Asset1</c:v>
                </c:pt>
              </c:strCache>
            </c:strRef>
          </c:tx>
          <c:spPr>
            <a:gradFill>
              <a:gsLst>
                <a:gs pos="0">
                  <a:schemeClr val="bg1"/>
                </a:gs>
                <a:gs pos="100000">
                  <a:schemeClr val="accent5">
                    <a:lumMod val="60000"/>
                    <a:lumOff val="40000"/>
                  </a:schemeClr>
                </a:gs>
              </a:gsLst>
              <a:lin ang="2700000" scaled="0"/>
            </a:gradFill>
            <a:ln>
              <a:noFill/>
            </a:ln>
            <a:effectLst/>
          </c:spPr>
          <c:val>
            <c:numRef>
              <c:f>'Balance Sheet'!$E$21:$G$21</c:f>
              <c:numCache>
                <c:formatCode>"$"#,##0</c:formatCode>
                <c:ptCount val="3"/>
                <c:pt idx="0">
                  <c:v>988765.20767800976</c:v>
                </c:pt>
                <c:pt idx="1">
                  <c:v>1067010.5197547451</c:v>
                </c:pt>
                <c:pt idx="2">
                  <c:v>1155866.2618751414</c:v>
                </c:pt>
              </c:numCache>
            </c:numRef>
          </c:val>
          <c:extLst>
            <c:ext xmlns:c16="http://schemas.microsoft.com/office/drawing/2014/chart" uri="{C3380CC4-5D6E-409C-BE32-E72D297353CC}">
              <c16:uniqueId val="{00000000-DB6B-4D0C-9470-E71FD546D98B}"/>
            </c:ext>
          </c:extLst>
        </c:ser>
        <c:ser>
          <c:idx val="4"/>
          <c:order val="4"/>
          <c:tx>
            <c:strRef>
              <c:f>'Balance Sheet'!$D$22</c:f>
              <c:strCache>
                <c:ptCount val="1"/>
                <c:pt idx="0">
                  <c:v>Laib</c:v>
                </c:pt>
              </c:strCache>
            </c:strRef>
          </c:tx>
          <c:spPr>
            <a:gradFill>
              <a:gsLst>
                <a:gs pos="0">
                  <a:schemeClr val="bg1">
                    <a:alpha val="56000"/>
                  </a:schemeClr>
                </a:gs>
                <a:gs pos="100000">
                  <a:schemeClr val="accent6">
                    <a:lumMod val="75000"/>
                  </a:schemeClr>
                </a:gs>
              </a:gsLst>
              <a:lin ang="2700000" scaled="0"/>
            </a:gradFill>
            <a:ln>
              <a:noFill/>
            </a:ln>
            <a:effectLst/>
          </c:spPr>
          <c:val>
            <c:numRef>
              <c:f>'Balance Sheet'!$E$22:$G$22</c:f>
              <c:numCache>
                <c:formatCode>"$"#,##0</c:formatCode>
                <c:ptCount val="3"/>
                <c:pt idx="0">
                  <c:v>835106.47510743665</c:v>
                </c:pt>
                <c:pt idx="1">
                  <c:v>811310.92769363488</c:v>
                </c:pt>
                <c:pt idx="2">
                  <c:v>786026.46729918092</c:v>
                </c:pt>
              </c:numCache>
            </c:numRef>
          </c:val>
          <c:extLst>
            <c:ext xmlns:c16="http://schemas.microsoft.com/office/drawing/2014/chart" uri="{C3380CC4-5D6E-409C-BE32-E72D297353CC}">
              <c16:uniqueId val="{00000001-DB6B-4D0C-9470-E71FD546D98B}"/>
            </c:ext>
          </c:extLst>
        </c:ser>
        <c:ser>
          <c:idx val="5"/>
          <c:order val="5"/>
          <c:tx>
            <c:strRef>
              <c:f>'Balance Sheet'!$D$23</c:f>
              <c:strCache>
                <c:ptCount val="1"/>
                <c:pt idx="0">
                  <c:v>Eq</c:v>
                </c:pt>
              </c:strCache>
            </c:strRef>
          </c:tx>
          <c:spPr>
            <a:gradFill>
              <a:gsLst>
                <a:gs pos="0">
                  <a:schemeClr val="bg1">
                    <a:alpha val="56000"/>
                  </a:schemeClr>
                </a:gs>
                <a:gs pos="100000">
                  <a:srgbClr val="7030A0"/>
                </a:gs>
              </a:gsLst>
              <a:lin ang="2700000" scaled="0"/>
            </a:gradFill>
            <a:ln>
              <a:noFill/>
            </a:ln>
            <a:effectLst/>
          </c:spPr>
          <c:val>
            <c:numRef>
              <c:f>'Balance Sheet'!$E$23:$G$23</c:f>
              <c:numCache>
                <c:formatCode>"$"#,##0</c:formatCode>
                <c:ptCount val="3"/>
                <c:pt idx="0">
                  <c:v>153659.73257057311</c:v>
                </c:pt>
                <c:pt idx="1">
                  <c:v>255700.59206111019</c:v>
                </c:pt>
                <c:pt idx="2">
                  <c:v>369840.79457596049</c:v>
                </c:pt>
              </c:numCache>
            </c:numRef>
          </c:val>
          <c:extLst>
            <c:ext xmlns:c16="http://schemas.microsoft.com/office/drawing/2014/chart" uri="{C3380CC4-5D6E-409C-BE32-E72D297353CC}">
              <c16:uniqueId val="{00000002-DB6B-4D0C-9470-E71FD546D98B}"/>
            </c:ext>
          </c:extLst>
        </c:ser>
        <c:dLbls>
          <c:showLegendKey val="0"/>
          <c:showVal val="0"/>
          <c:showCatName val="0"/>
          <c:showSerName val="0"/>
          <c:showPercent val="0"/>
          <c:showBubbleSize val="0"/>
        </c:dLbls>
        <c:axId val="1639810207"/>
        <c:axId val="1405513247"/>
      </c:areaChart>
      <c:lineChart>
        <c:grouping val="standard"/>
        <c:varyColors val="0"/>
        <c:ser>
          <c:idx val="0"/>
          <c:order val="0"/>
          <c:tx>
            <c:strRef>
              <c:f>'Balance Sheet'!$D$10</c:f>
              <c:strCache>
                <c:ptCount val="1"/>
                <c:pt idx="0">
                  <c:v>Total Assets</c:v>
                </c:pt>
              </c:strCache>
            </c:strRef>
          </c:tx>
          <c:spPr>
            <a:ln w="28575" cap="rnd">
              <a:gradFill>
                <a:gsLst>
                  <a:gs pos="0">
                    <a:schemeClr val="accent1">
                      <a:lumMod val="5000"/>
                      <a:lumOff val="95000"/>
                    </a:schemeClr>
                  </a:gs>
                  <a:gs pos="72000">
                    <a:schemeClr val="accent5">
                      <a:lumMod val="50000"/>
                    </a:schemeClr>
                  </a:gs>
                </a:gsLst>
                <a:lin ang="2700000" scaled="0"/>
              </a:gradFill>
              <a:round/>
            </a:ln>
            <a:effectLst/>
          </c:spPr>
          <c:marker>
            <c:symbol val="none"/>
          </c:marker>
          <c:dLbls>
            <c:dLbl>
              <c:idx val="0"/>
              <c:layout>
                <c:manualLayout>
                  <c:x val="2.2656469233674364E-3"/>
                  <c:y val="-7.6518400717224475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DB6B-4D0C-9470-E71FD546D98B}"/>
                </c:ext>
              </c:extLst>
            </c:dLbl>
            <c:dLbl>
              <c:idx val="1"/>
              <c:layout>
                <c:manualLayout>
                  <c:x val="-2.2656469233675192E-3"/>
                  <c:y val="-6.1214720573779587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DB6B-4D0C-9470-E71FD546D98B}"/>
                </c:ext>
              </c:extLst>
            </c:dLbl>
            <c:dLbl>
              <c:idx val="2"/>
              <c:layout>
                <c:manualLayout>
                  <c:x val="-4.5312938467350385E-3"/>
                  <c:y val="-5.3562880502057111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DB6B-4D0C-9470-E71FD546D98B}"/>
                </c:ext>
              </c:extLst>
            </c:dLbl>
            <c:spPr>
              <a:noFill/>
              <a:ln>
                <a:noFill/>
              </a:ln>
              <a:effectLst/>
            </c:spPr>
            <c:txPr>
              <a:bodyPr rot="0" spcFirstLastPara="1" vertOverflow="ellipsis" vert="horz" wrap="square" anchor="ctr" anchorCtr="1"/>
              <a:lstStyle/>
              <a:p>
                <a:pPr>
                  <a:defRPr sz="900" b="0" i="0" u="none" strike="noStrike" kern="1200" baseline="0">
                    <a:solidFill>
                      <a:schemeClr val="tx1">
                        <a:lumMod val="85000"/>
                        <a:lumOff val="1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val>
            <c:numRef>
              <c:f>'Balance Sheet'!$E$10:$G$10</c:f>
              <c:numCache>
                <c:formatCode>"$"#,##0</c:formatCode>
                <c:ptCount val="3"/>
                <c:pt idx="0">
                  <c:v>988766.20767800976</c:v>
                </c:pt>
                <c:pt idx="1">
                  <c:v>1067011.5197547451</c:v>
                </c:pt>
                <c:pt idx="2">
                  <c:v>1155867.2618751414</c:v>
                </c:pt>
              </c:numCache>
            </c:numRef>
          </c:val>
          <c:smooth val="0"/>
          <c:extLst>
            <c:ext xmlns:c16="http://schemas.microsoft.com/office/drawing/2014/chart" uri="{C3380CC4-5D6E-409C-BE32-E72D297353CC}">
              <c16:uniqueId val="{00000006-DB6B-4D0C-9470-E71FD546D98B}"/>
            </c:ext>
          </c:extLst>
        </c:ser>
        <c:ser>
          <c:idx val="1"/>
          <c:order val="1"/>
          <c:tx>
            <c:strRef>
              <c:f>'Balance Sheet'!$D$15</c:f>
              <c:strCache>
                <c:ptCount val="1"/>
                <c:pt idx="0">
                  <c:v>Total Liabilities</c:v>
                </c:pt>
              </c:strCache>
            </c:strRef>
          </c:tx>
          <c:spPr>
            <a:ln w="28575" cap="rnd">
              <a:gradFill>
                <a:gsLst>
                  <a:gs pos="0">
                    <a:schemeClr val="accent1">
                      <a:lumMod val="5000"/>
                      <a:lumOff val="95000"/>
                    </a:schemeClr>
                  </a:gs>
                  <a:gs pos="60000">
                    <a:schemeClr val="accent6">
                      <a:lumMod val="75000"/>
                    </a:schemeClr>
                  </a:gs>
                </a:gsLst>
                <a:lin ang="5400000" scaled="1"/>
              </a:gradFill>
              <a:round/>
            </a:ln>
            <a:effectLst/>
          </c:spPr>
          <c:marker>
            <c:symbol val="none"/>
          </c:marker>
          <c:dLbls>
            <c:dLbl>
              <c:idx val="0"/>
              <c:layout>
                <c:manualLayout>
                  <c:x val="-4.9844232314083602E-2"/>
                  <c:y val="6.121472057377955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DB6B-4D0C-9470-E71FD546D98B}"/>
                </c:ext>
              </c:extLst>
            </c:dLbl>
            <c:dLbl>
              <c:idx val="1"/>
              <c:layout>
                <c:manualLayout>
                  <c:x val="-1.3593881540204701E-2"/>
                  <c:y val="4.5911040430334595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8-DB6B-4D0C-9470-E71FD546D98B}"/>
                </c:ext>
              </c:extLst>
            </c:dLbl>
            <c:dLbl>
              <c:idx val="2"/>
              <c:layout>
                <c:manualLayout>
                  <c:x val="1.5859528463571887E-2"/>
                  <c:y val="2.295552021516733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9-DB6B-4D0C-9470-E71FD546D98B}"/>
                </c:ext>
              </c:extLst>
            </c:dLbl>
            <c:spPr>
              <a:noFill/>
              <a:ln>
                <a:noFill/>
              </a:ln>
              <a:effectLst/>
            </c:spPr>
            <c:txPr>
              <a:bodyPr rot="0" spcFirstLastPara="1" vertOverflow="ellipsis" vert="horz" wrap="square" anchor="ctr" anchorCtr="1"/>
              <a:lstStyle/>
              <a:p>
                <a:pPr>
                  <a:defRPr sz="900" b="0" i="0" u="none" strike="noStrike" kern="1200" baseline="0">
                    <a:solidFill>
                      <a:schemeClr val="tx1">
                        <a:lumMod val="85000"/>
                        <a:lumOff val="1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val>
            <c:numRef>
              <c:f>'Balance Sheet'!$E$15:$G$15</c:f>
              <c:numCache>
                <c:formatCode>"$"#,##0</c:formatCode>
                <c:ptCount val="3"/>
                <c:pt idx="0">
                  <c:v>835106.47510743665</c:v>
                </c:pt>
                <c:pt idx="1">
                  <c:v>811310.92769363488</c:v>
                </c:pt>
                <c:pt idx="2">
                  <c:v>786026.46729918092</c:v>
                </c:pt>
              </c:numCache>
            </c:numRef>
          </c:val>
          <c:smooth val="0"/>
          <c:extLst>
            <c:ext xmlns:c16="http://schemas.microsoft.com/office/drawing/2014/chart" uri="{C3380CC4-5D6E-409C-BE32-E72D297353CC}">
              <c16:uniqueId val="{0000000A-DB6B-4D0C-9470-E71FD546D98B}"/>
            </c:ext>
          </c:extLst>
        </c:ser>
        <c:ser>
          <c:idx val="2"/>
          <c:order val="2"/>
          <c:tx>
            <c:strRef>
              <c:f>'Balance Sheet'!$D$17</c:f>
              <c:strCache>
                <c:ptCount val="1"/>
                <c:pt idx="0">
                  <c:v>Equity</c:v>
                </c:pt>
              </c:strCache>
            </c:strRef>
          </c:tx>
          <c:spPr>
            <a:ln w="28575" cap="rnd">
              <a:gradFill>
                <a:gsLst>
                  <a:gs pos="0">
                    <a:schemeClr val="accent1">
                      <a:lumMod val="5000"/>
                      <a:lumOff val="95000"/>
                    </a:schemeClr>
                  </a:gs>
                  <a:gs pos="64000">
                    <a:srgbClr val="7030A0">
                      <a:alpha val="85000"/>
                    </a:srgbClr>
                  </a:gs>
                </a:gsLst>
                <a:lin ang="2700000" scaled="0"/>
              </a:gradFill>
              <a:round/>
            </a:ln>
            <a:effectLst/>
          </c:spPr>
          <c:marker>
            <c:symbol val="none"/>
          </c:marker>
          <c:dLbls>
            <c:dLbl>
              <c:idx val="0"/>
              <c:layout>
                <c:manualLayout>
                  <c:x val="-2.2656469233674364E-3"/>
                  <c:y val="-6.5040640609640779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B-DB6B-4D0C-9470-E71FD546D98B}"/>
                </c:ext>
              </c:extLst>
            </c:dLbl>
            <c:dLbl>
              <c:idx val="1"/>
              <c:layout>
                <c:manualLayout>
                  <c:x val="-6.7969407701023088E-3"/>
                  <c:y val="-6.121472057377955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C-DB6B-4D0C-9470-E71FD546D98B}"/>
                </c:ext>
              </c:extLst>
            </c:dLbl>
            <c:dLbl>
              <c:idx val="2"/>
              <c:layout>
                <c:manualLayout>
                  <c:x val="4.5312938467348728E-3"/>
                  <c:y val="-4.2085120394473444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D-DB6B-4D0C-9470-E71FD546D98B}"/>
                </c:ext>
              </c:extLst>
            </c:dLbl>
            <c:spPr>
              <a:noFill/>
              <a:ln>
                <a:noFill/>
              </a:ln>
              <a:effectLst/>
            </c:spPr>
            <c:txPr>
              <a:bodyPr rot="0" spcFirstLastPara="1" vertOverflow="ellipsis" vert="horz" wrap="square" anchor="ctr" anchorCtr="1"/>
              <a:lstStyle/>
              <a:p>
                <a:pPr>
                  <a:defRPr sz="900" b="0" i="0" u="none" strike="noStrike" kern="1200" baseline="0">
                    <a:solidFill>
                      <a:schemeClr val="tx1">
                        <a:lumMod val="85000"/>
                        <a:lumOff val="1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val>
            <c:numRef>
              <c:f>'Balance Sheet'!$E$17:$G$17</c:f>
              <c:numCache>
                <c:formatCode>"$"#,##0</c:formatCode>
                <c:ptCount val="3"/>
                <c:pt idx="0">
                  <c:v>153659.73257057311</c:v>
                </c:pt>
                <c:pt idx="1">
                  <c:v>255700.59206111019</c:v>
                </c:pt>
                <c:pt idx="2">
                  <c:v>369840.79457596049</c:v>
                </c:pt>
              </c:numCache>
            </c:numRef>
          </c:val>
          <c:smooth val="0"/>
          <c:extLst>
            <c:ext xmlns:c16="http://schemas.microsoft.com/office/drawing/2014/chart" uri="{C3380CC4-5D6E-409C-BE32-E72D297353CC}">
              <c16:uniqueId val="{0000000E-DB6B-4D0C-9470-E71FD546D98B}"/>
            </c:ext>
          </c:extLst>
        </c:ser>
        <c:dLbls>
          <c:showLegendKey val="0"/>
          <c:showVal val="0"/>
          <c:showCatName val="0"/>
          <c:showSerName val="0"/>
          <c:showPercent val="0"/>
          <c:showBubbleSize val="0"/>
        </c:dLbls>
        <c:marker val="1"/>
        <c:smooth val="0"/>
        <c:axId val="1639810207"/>
        <c:axId val="1405513247"/>
      </c:lineChart>
      <c:catAx>
        <c:axId val="1639810207"/>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85000"/>
                    <a:lumOff val="15000"/>
                  </a:schemeClr>
                </a:solidFill>
                <a:latin typeface="+mn-lt"/>
                <a:ea typeface="+mn-ea"/>
                <a:cs typeface="+mn-cs"/>
              </a:defRPr>
            </a:pPr>
            <a:endParaRPr lang="en-US"/>
          </a:p>
        </c:txPr>
        <c:crossAx val="1405513247"/>
        <c:crosses val="autoZero"/>
        <c:auto val="1"/>
        <c:lblAlgn val="ctr"/>
        <c:lblOffset val="100"/>
        <c:noMultiLvlLbl val="0"/>
      </c:catAx>
      <c:valAx>
        <c:axId val="1405513247"/>
        <c:scaling>
          <c:orientation val="minMax"/>
        </c:scaling>
        <c:delete val="0"/>
        <c:axPos val="l"/>
        <c:numFmt formatCode="&quot;$&quot;#,##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85000"/>
                    <a:lumOff val="15000"/>
                  </a:schemeClr>
                </a:solidFill>
                <a:latin typeface="+mn-lt"/>
                <a:ea typeface="+mn-ea"/>
                <a:cs typeface="+mn-cs"/>
              </a:defRPr>
            </a:pPr>
            <a:endParaRPr lang="en-US"/>
          </a:p>
        </c:txPr>
        <c:crossAx val="1639810207"/>
        <c:crosses val="autoZero"/>
        <c:crossBetween val="between"/>
      </c:valAx>
      <c:spPr>
        <a:noFill/>
        <a:ln>
          <a:noFill/>
        </a:ln>
        <a:effectLst/>
      </c:spPr>
    </c:plotArea>
    <c:legend>
      <c:legendPos val="b"/>
      <c:legendEntry>
        <c:idx val="0"/>
        <c:delete val="1"/>
      </c:legendEntry>
      <c:legendEntry>
        <c:idx val="1"/>
        <c:delete val="1"/>
      </c:legendEntry>
      <c:legendEntry>
        <c:idx val="2"/>
        <c:delete val="1"/>
      </c:legendEntry>
      <c:overlay val="0"/>
      <c:spPr>
        <a:noFill/>
        <a:ln>
          <a:noFill/>
        </a:ln>
        <a:effectLst/>
      </c:spPr>
      <c:txPr>
        <a:bodyPr rot="0" spcFirstLastPara="1" vertOverflow="ellipsis" vert="horz" wrap="square" anchor="ctr" anchorCtr="1"/>
        <a:lstStyle/>
        <a:p>
          <a:pPr>
            <a:defRPr sz="900" b="0" i="0" u="none" strike="noStrike" kern="1200" baseline="0">
              <a:solidFill>
                <a:schemeClr val="tx1">
                  <a:lumMod val="85000"/>
                  <a:lumOff val="15000"/>
                </a:schemeClr>
              </a:solidFill>
              <a:latin typeface="+mn-lt"/>
              <a:ea typeface="+mn-ea"/>
              <a:cs typeface="+mn-cs"/>
            </a:defRPr>
          </a:pPr>
          <a:endParaRPr lang="en-US"/>
        </a:p>
      </c:txPr>
    </c:legend>
    <c:plotVisOnly val="1"/>
    <c:dispBlanksAs val="gap"/>
    <c:showDLblsOverMax val="0"/>
  </c:chart>
  <c:spPr>
    <a:solidFill>
      <a:schemeClr val="bg1"/>
    </a:solidFill>
    <a:ln w="9525" cap="flat" cmpd="sng" algn="ctr">
      <a:noFill/>
      <a:round/>
    </a:ln>
    <a:effectLst/>
  </c:spPr>
  <c:txPr>
    <a:bodyPr/>
    <a:lstStyle/>
    <a:p>
      <a:pPr>
        <a:defRPr>
          <a:solidFill>
            <a:schemeClr val="tx1">
              <a:lumMod val="85000"/>
              <a:lumOff val="15000"/>
            </a:schemeClr>
          </a:solidFill>
        </a:defRPr>
      </a:pPr>
      <a:endParaRPr lang="en-US"/>
    </a:p>
  </c:txPr>
  <c:externalData r:id="rId4">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0" i="0" u="none" strike="noStrike" kern="1200" spc="0" baseline="0">
                <a:solidFill>
                  <a:schemeClr val="tx1">
                    <a:lumMod val="85000"/>
                    <a:lumOff val="15000"/>
                  </a:schemeClr>
                </a:solidFill>
                <a:latin typeface="+mn-lt"/>
                <a:ea typeface="+mn-ea"/>
                <a:cs typeface="+mn-cs"/>
              </a:defRPr>
            </a:pPr>
            <a:r>
              <a:rPr lang="en-US"/>
              <a:t>Breakeven Analysis</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85000"/>
                  <a:lumOff val="15000"/>
                </a:schemeClr>
              </a:solidFill>
              <a:latin typeface="+mn-lt"/>
              <a:ea typeface="+mn-ea"/>
              <a:cs typeface="+mn-cs"/>
            </a:defRPr>
          </a:pPr>
          <a:endParaRPr lang="en-US"/>
        </a:p>
      </c:txPr>
    </c:title>
    <c:autoTitleDeleted val="0"/>
    <c:plotArea>
      <c:layout/>
      <c:areaChart>
        <c:grouping val="standard"/>
        <c:varyColors val="0"/>
        <c:ser>
          <c:idx val="1"/>
          <c:order val="1"/>
          <c:tx>
            <c:strRef>
              <c:f>'Breakeven Analysis'!$F$11</c:f>
              <c:strCache>
                <c:ptCount val="1"/>
                <c:pt idx="0">
                  <c:v>YBE</c:v>
                </c:pt>
              </c:strCache>
            </c:strRef>
          </c:tx>
          <c:spPr>
            <a:gradFill>
              <a:gsLst>
                <a:gs pos="0">
                  <a:schemeClr val="accent1">
                    <a:lumMod val="5000"/>
                    <a:lumOff val="95000"/>
                  </a:schemeClr>
                </a:gs>
                <a:gs pos="100000">
                  <a:schemeClr val="accent5">
                    <a:lumMod val="75000"/>
                  </a:schemeClr>
                </a:gs>
              </a:gsLst>
              <a:lin ang="2700000" scaled="0"/>
            </a:gradFill>
            <a:ln>
              <a:noFill/>
            </a:ln>
            <a:effectLst/>
          </c:spPr>
          <c:val>
            <c:numRef>
              <c:f>'Breakeven Analysis'!$G$11:$I$11</c:f>
              <c:numCache>
                <c:formatCode>"$"#,##0</c:formatCode>
                <c:ptCount val="3"/>
                <c:pt idx="0">
                  <c:v>316134.56660785177</c:v>
                </c:pt>
                <c:pt idx="1">
                  <c:v>329628.08750551392</c:v>
                </c:pt>
                <c:pt idx="2">
                  <c:v>345193.96416529152</c:v>
                </c:pt>
              </c:numCache>
            </c:numRef>
          </c:val>
          <c:extLst>
            <c:ext xmlns:c16="http://schemas.microsoft.com/office/drawing/2014/chart" uri="{C3380CC4-5D6E-409C-BE32-E72D297353CC}">
              <c16:uniqueId val="{00000000-8F8A-4A4A-BD7C-D1DD837FD6BE}"/>
            </c:ext>
          </c:extLst>
        </c:ser>
        <c:dLbls>
          <c:showLegendKey val="0"/>
          <c:showVal val="0"/>
          <c:showCatName val="0"/>
          <c:showSerName val="0"/>
          <c:showPercent val="0"/>
          <c:showBubbleSize val="0"/>
        </c:dLbls>
        <c:axId val="1634110287"/>
        <c:axId val="1396700255"/>
      </c:areaChart>
      <c:lineChart>
        <c:grouping val="standard"/>
        <c:varyColors val="0"/>
        <c:ser>
          <c:idx val="0"/>
          <c:order val="0"/>
          <c:tx>
            <c:strRef>
              <c:f>'Breakeven Analysis'!$F$7</c:f>
              <c:strCache>
                <c:ptCount val="1"/>
                <c:pt idx="0">
                  <c:v>Yearly Breakeven</c:v>
                </c:pt>
              </c:strCache>
            </c:strRef>
          </c:tx>
          <c:spPr>
            <a:ln w="28575" cap="rnd">
              <a:gradFill>
                <a:gsLst>
                  <a:gs pos="0">
                    <a:schemeClr val="accent1">
                      <a:lumMod val="5000"/>
                      <a:lumOff val="95000"/>
                    </a:schemeClr>
                  </a:gs>
                  <a:gs pos="86000">
                    <a:schemeClr val="accent5">
                      <a:lumMod val="75000"/>
                    </a:schemeClr>
                  </a:gs>
                </a:gsLst>
                <a:lin ang="2700000" scaled="0"/>
              </a:gradFill>
              <a:round/>
            </a:ln>
            <a:effectLst/>
          </c:spPr>
          <c:marker>
            <c:symbol val="circle"/>
            <c:size val="5"/>
            <c:spPr>
              <a:solidFill>
                <a:schemeClr val="accent1"/>
              </a:solidFill>
              <a:ln w="9525">
                <a:solidFill>
                  <a:schemeClr val="accent1"/>
                </a:solidFill>
              </a:ln>
              <a:effectLst/>
            </c:spPr>
          </c:marker>
          <c:dLbls>
            <c:spPr>
              <a:noFill/>
              <a:ln>
                <a:noFill/>
              </a:ln>
              <a:effectLst/>
            </c:spPr>
            <c:txPr>
              <a:bodyPr rot="0" spcFirstLastPara="1" vertOverflow="ellipsis" vert="horz" wrap="square" anchor="ctr" anchorCtr="1"/>
              <a:lstStyle/>
              <a:p>
                <a:pPr>
                  <a:defRPr sz="900" b="0" i="0" u="none" strike="noStrike" kern="1200" baseline="0">
                    <a:solidFill>
                      <a:schemeClr val="tx1">
                        <a:lumMod val="85000"/>
                        <a:lumOff val="1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val>
            <c:numRef>
              <c:f>'Breakeven Analysis'!$G$7:$I$7</c:f>
              <c:numCache>
                <c:formatCode>"$"#,##0</c:formatCode>
                <c:ptCount val="3"/>
                <c:pt idx="0">
                  <c:v>316134.56660785177</c:v>
                </c:pt>
                <c:pt idx="1">
                  <c:v>329628.08750551392</c:v>
                </c:pt>
                <c:pt idx="2">
                  <c:v>345193.96416529152</c:v>
                </c:pt>
              </c:numCache>
            </c:numRef>
          </c:val>
          <c:smooth val="0"/>
          <c:extLst>
            <c:ext xmlns:c16="http://schemas.microsoft.com/office/drawing/2014/chart" uri="{C3380CC4-5D6E-409C-BE32-E72D297353CC}">
              <c16:uniqueId val="{00000001-8F8A-4A4A-BD7C-D1DD837FD6BE}"/>
            </c:ext>
          </c:extLst>
        </c:ser>
        <c:dLbls>
          <c:showLegendKey val="0"/>
          <c:showVal val="0"/>
          <c:showCatName val="0"/>
          <c:showSerName val="0"/>
          <c:showPercent val="0"/>
          <c:showBubbleSize val="0"/>
        </c:dLbls>
        <c:marker val="1"/>
        <c:smooth val="0"/>
        <c:axId val="1634110287"/>
        <c:axId val="1396700255"/>
      </c:lineChart>
      <c:catAx>
        <c:axId val="1634110287"/>
        <c:scaling>
          <c:orientation val="minMax"/>
        </c:scaling>
        <c:delete val="0"/>
        <c:axPos val="b"/>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85000"/>
                    <a:lumOff val="15000"/>
                  </a:schemeClr>
                </a:solidFill>
                <a:latin typeface="+mn-lt"/>
                <a:ea typeface="+mn-ea"/>
                <a:cs typeface="+mn-cs"/>
              </a:defRPr>
            </a:pPr>
            <a:endParaRPr lang="en-US"/>
          </a:p>
        </c:txPr>
        <c:crossAx val="1396700255"/>
        <c:crosses val="autoZero"/>
        <c:auto val="1"/>
        <c:lblAlgn val="ctr"/>
        <c:lblOffset val="100"/>
        <c:noMultiLvlLbl val="0"/>
      </c:catAx>
      <c:valAx>
        <c:axId val="1396700255"/>
        <c:scaling>
          <c:orientation val="minMax"/>
        </c:scaling>
        <c:delete val="0"/>
        <c:axPos val="l"/>
        <c:numFmt formatCode="&quot;$&quot;#,##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85000"/>
                    <a:lumOff val="15000"/>
                  </a:schemeClr>
                </a:solidFill>
                <a:latin typeface="+mn-lt"/>
                <a:ea typeface="+mn-ea"/>
                <a:cs typeface="+mn-cs"/>
              </a:defRPr>
            </a:pPr>
            <a:endParaRPr lang="en-US"/>
          </a:p>
        </c:txPr>
        <c:crossAx val="1634110287"/>
        <c:crosses val="autoZero"/>
        <c:crossBetween val="between"/>
      </c:valAx>
      <c:spPr>
        <a:noFill/>
        <a:ln>
          <a:noFill/>
        </a:ln>
        <a:effectLst/>
      </c:spPr>
    </c:plotArea>
    <c:legend>
      <c:legendPos val="b"/>
      <c:legendEntry>
        <c:idx val="0"/>
        <c:delete val="1"/>
      </c:legendEntry>
      <c:overlay val="0"/>
      <c:spPr>
        <a:noFill/>
        <a:ln>
          <a:noFill/>
        </a:ln>
        <a:effectLst/>
      </c:spPr>
      <c:txPr>
        <a:bodyPr rot="0" spcFirstLastPara="1" vertOverflow="ellipsis" vert="horz" wrap="square" anchor="ctr" anchorCtr="1"/>
        <a:lstStyle/>
        <a:p>
          <a:pPr>
            <a:defRPr sz="900" b="0" i="0" u="none" strike="noStrike" kern="1200" baseline="0">
              <a:solidFill>
                <a:schemeClr val="tx1">
                  <a:lumMod val="85000"/>
                  <a:lumOff val="1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chemeClr val="bg1"/>
    </a:solidFill>
    <a:ln w="9525" cap="flat" cmpd="sng" algn="ctr">
      <a:noFill/>
      <a:round/>
    </a:ln>
    <a:effectLst/>
  </c:spPr>
  <c:txPr>
    <a:bodyPr/>
    <a:lstStyle/>
    <a:p>
      <a:pPr>
        <a:defRPr>
          <a:solidFill>
            <a:schemeClr val="tx1">
              <a:lumMod val="85000"/>
              <a:lumOff val="15000"/>
            </a:schemeClr>
          </a:solidFill>
        </a:defRPr>
      </a:pPr>
      <a:endParaRPr lang="en-US"/>
    </a:p>
  </c:txPr>
  <c:externalData r:id="rId4">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6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6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BAB009C-9D18-4F14-9772-BEA18D276DBC}" type="doc">
      <dgm:prSet loTypeId="urn:microsoft.com/office/officeart/2008/layout/NameandTitleOrganizationalChart" loCatId="hierarchy" qsTypeId="urn:microsoft.com/office/officeart/2005/8/quickstyle/simple2" qsCatId="simple" csTypeId="urn:microsoft.com/office/officeart/2005/8/colors/colorful5" csCatId="colorful" phldr="1"/>
      <dgm:spPr/>
      <dgm:t>
        <a:bodyPr/>
        <a:lstStyle/>
        <a:p>
          <a:endParaRPr lang="en-US"/>
        </a:p>
      </dgm:t>
    </dgm:pt>
    <dgm:pt modelId="{A2BA288C-6A27-4D36-8D27-1801DB91CA93}">
      <dgm:prSet phldrT="[Text]"/>
      <dgm:spPr>
        <a:xfrm>
          <a:off x="1776359" y="1428"/>
          <a:ext cx="1757891" cy="910158"/>
        </a:xfrm>
        <a:prstGeom prst="rect">
          <a:avLst/>
        </a:prstGeom>
        <a:solidFill>
          <a:srgbClr val="FFC000">
            <a:hueOff val="0"/>
            <a:satOff val="0"/>
            <a:lumOff val="0"/>
            <a:alphaOff val="0"/>
          </a:srgbClr>
        </a:solidFill>
        <a:ln w="19050" cap="flat" cmpd="sng" algn="ctr">
          <a:solidFill>
            <a:sysClr val="window" lastClr="FFFFFF">
              <a:hueOff val="0"/>
              <a:satOff val="0"/>
              <a:lumOff val="0"/>
              <a:alphaOff val="0"/>
            </a:sysClr>
          </a:solidFill>
          <a:prstDash val="solid"/>
          <a:miter lim="800000"/>
        </a:ln>
        <a:effectLst/>
      </dgm:spPr>
      <dgm:t>
        <a:bodyPr/>
        <a:lstStyle/>
        <a:p>
          <a:pPr>
            <a:buNone/>
          </a:pPr>
          <a:r>
            <a:rPr lang="en-US">
              <a:solidFill>
                <a:sysClr val="window" lastClr="FFFFFF"/>
              </a:solidFill>
              <a:latin typeface="Calibri" panose="020F0502020204030204"/>
              <a:ea typeface="+mn-ea"/>
              <a:cs typeface="+mn-cs"/>
            </a:rPr>
            <a:t>Owner</a:t>
          </a:r>
        </a:p>
      </dgm:t>
    </dgm:pt>
    <dgm:pt modelId="{D533C9DF-42EA-4A1F-AFAB-38DBAAABCF58}" type="parTrans" cxnId="{769C653D-7D49-4CCC-8B35-76E9EF738CCD}">
      <dgm:prSet/>
      <dgm:spPr/>
      <dgm:t>
        <a:bodyPr/>
        <a:lstStyle/>
        <a:p>
          <a:endParaRPr lang="en-US"/>
        </a:p>
      </dgm:t>
    </dgm:pt>
    <dgm:pt modelId="{336CA572-6B89-42BB-9E16-7AF0186C88E0}" type="sibTrans" cxnId="{769C653D-7D49-4CCC-8B35-76E9EF738CCD}">
      <dgm:prSet/>
      <dgm:spPr>
        <a:xfrm>
          <a:off x="2127937" y="709329"/>
          <a:ext cx="1582102" cy="303386"/>
        </a:xfrm>
        <a:prstGeom prst="rect">
          <a:avLst/>
        </a:prstGeom>
        <a:solidFill>
          <a:sysClr val="window" lastClr="FFFFFF">
            <a:alpha val="90000"/>
            <a:hueOff val="0"/>
            <a:satOff val="0"/>
            <a:lumOff val="0"/>
            <a:alphaOff val="0"/>
          </a:sysClr>
        </a:solidFill>
        <a:ln w="12700" cap="flat" cmpd="sng" algn="ctr">
          <a:solidFill>
            <a:srgbClr val="FFC000">
              <a:hueOff val="0"/>
              <a:satOff val="0"/>
              <a:lumOff val="0"/>
              <a:alphaOff val="0"/>
            </a:srgbClr>
          </a:solidFill>
          <a:prstDash val="solid"/>
          <a:miter lim="800000"/>
        </a:ln>
        <a:effectLst/>
      </dgm:spPr>
      <dgm:t>
        <a:bodyPr/>
        <a:lstStyle/>
        <a:p>
          <a:pPr>
            <a:buNone/>
          </a:pPr>
          <a:r>
            <a:rPr lang="en-US">
              <a:solidFill>
                <a:sysClr val="windowText" lastClr="000000">
                  <a:hueOff val="0"/>
                  <a:satOff val="0"/>
                  <a:lumOff val="0"/>
                  <a:alphaOff val="0"/>
                </a:sysClr>
              </a:solidFill>
              <a:latin typeface="Calibri" panose="020F0502020204030204"/>
              <a:ea typeface="+mn-ea"/>
              <a:cs typeface="+mn-cs"/>
            </a:rPr>
            <a:t>$40,000 Salary</a:t>
          </a:r>
        </a:p>
      </dgm:t>
    </dgm:pt>
    <dgm:pt modelId="{E21E0EF7-9C8D-4957-A905-FE180DB7A7D2}" type="asst">
      <dgm:prSet phldrT="[Text]"/>
      <dgm:spPr>
        <a:xfrm>
          <a:off x="597148" y="1437456"/>
          <a:ext cx="1757891" cy="910158"/>
        </a:xfrm>
        <a:prstGeom prst="rect">
          <a:avLst/>
        </a:prstGeom>
        <a:solidFill>
          <a:srgbClr val="70AD47">
            <a:hueOff val="0"/>
            <a:satOff val="0"/>
            <a:lumOff val="0"/>
            <a:alphaOff val="0"/>
          </a:srgbClr>
        </a:solidFill>
        <a:ln w="19050" cap="flat" cmpd="sng" algn="ctr">
          <a:solidFill>
            <a:sysClr val="window" lastClr="FFFFFF">
              <a:shade val="80000"/>
              <a:hueOff val="0"/>
              <a:satOff val="0"/>
              <a:lumOff val="0"/>
              <a:alphaOff val="0"/>
            </a:sysClr>
          </a:solidFill>
          <a:prstDash val="solid"/>
          <a:miter lim="800000"/>
        </a:ln>
        <a:effectLst/>
      </dgm:spPr>
      <dgm:t>
        <a:bodyPr/>
        <a:lstStyle/>
        <a:p>
          <a:pPr>
            <a:buNone/>
          </a:pPr>
          <a:r>
            <a:rPr lang="en-US">
              <a:solidFill>
                <a:sysClr val="window" lastClr="FFFFFF"/>
              </a:solidFill>
              <a:latin typeface="Calibri" panose="020F0502020204030204"/>
              <a:ea typeface="+mn-ea"/>
              <a:cs typeface="+mn-cs"/>
            </a:rPr>
            <a:t>Facility Manager</a:t>
          </a:r>
        </a:p>
      </dgm:t>
    </dgm:pt>
    <dgm:pt modelId="{E90AF068-9624-4DB6-84C7-7E45EEE19E24}" type="parTrans" cxnId="{5FBA7FFE-07CC-44A7-B918-5CC53973F008}">
      <dgm:prSet/>
      <dgm:spPr>
        <a:xfrm>
          <a:off x="2355040" y="911587"/>
          <a:ext cx="300264" cy="980948"/>
        </a:xfrm>
        <a:custGeom>
          <a:avLst/>
          <a:gdLst/>
          <a:ahLst/>
          <a:cxnLst/>
          <a:rect l="0" t="0" r="0" b="0"/>
          <a:pathLst>
            <a:path>
              <a:moveTo>
                <a:pt x="300264" y="0"/>
              </a:moveTo>
              <a:lnTo>
                <a:pt x="300264" y="980948"/>
              </a:lnTo>
              <a:lnTo>
                <a:pt x="0" y="980948"/>
              </a:lnTo>
            </a:path>
          </a:pathLst>
        </a:custGeom>
        <a:noFill/>
        <a:ln w="12700" cap="flat" cmpd="sng" algn="ctr">
          <a:solidFill>
            <a:srgbClr val="70AD47">
              <a:hueOff val="0"/>
              <a:satOff val="0"/>
              <a:lumOff val="0"/>
              <a:alphaOff val="0"/>
            </a:srgbClr>
          </a:solidFill>
          <a:prstDash val="solid"/>
          <a:miter lim="800000"/>
        </a:ln>
        <a:effectLst/>
      </dgm:spPr>
      <dgm:t>
        <a:bodyPr/>
        <a:lstStyle/>
        <a:p>
          <a:endParaRPr lang="en-US"/>
        </a:p>
      </dgm:t>
    </dgm:pt>
    <dgm:pt modelId="{1702105F-002A-4B9F-BB63-A55AECFCF2CD}" type="sibTrans" cxnId="{5FBA7FFE-07CC-44A7-B918-5CC53973F008}">
      <dgm:prSet/>
      <dgm:spPr>
        <a:xfrm>
          <a:off x="948727" y="2145357"/>
          <a:ext cx="1582102" cy="303386"/>
        </a:xfrm>
        <a:prstGeom prst="rect">
          <a:avLst/>
        </a:prstGeom>
        <a:solidFill>
          <a:sysClr val="window" lastClr="FFFFFF">
            <a:alpha val="90000"/>
            <a:hueOff val="0"/>
            <a:satOff val="0"/>
            <a:lumOff val="0"/>
            <a:alphaOff val="0"/>
          </a:sysClr>
        </a:solidFill>
        <a:ln w="12700" cap="flat" cmpd="sng" algn="ctr">
          <a:solidFill>
            <a:srgbClr val="70AD47">
              <a:hueOff val="0"/>
              <a:satOff val="0"/>
              <a:lumOff val="0"/>
              <a:alphaOff val="0"/>
            </a:srgbClr>
          </a:solidFill>
          <a:prstDash val="solid"/>
          <a:miter lim="800000"/>
        </a:ln>
        <a:effectLst/>
      </dgm:spPr>
      <dgm:t>
        <a:bodyPr/>
        <a:lstStyle/>
        <a:p>
          <a:pPr>
            <a:buNone/>
          </a:pPr>
          <a:r>
            <a:rPr lang="en-US">
              <a:solidFill>
                <a:sysClr val="windowText" lastClr="000000">
                  <a:hueOff val="0"/>
                  <a:satOff val="0"/>
                  <a:lumOff val="0"/>
                  <a:alphaOff val="0"/>
                </a:sysClr>
              </a:solidFill>
              <a:latin typeface="Calibri" panose="020F0502020204030204"/>
              <a:ea typeface="+mn-ea"/>
              <a:cs typeface="+mn-cs"/>
            </a:rPr>
            <a:t>$35,000 Salary</a:t>
          </a:r>
        </a:p>
      </dgm:t>
    </dgm:pt>
    <dgm:pt modelId="{25880853-DD4C-4B48-8370-9E50BF28B47A}">
      <dgm:prSet phldrT="[Text]"/>
      <dgm:spPr>
        <a:xfrm>
          <a:off x="597148" y="2873484"/>
          <a:ext cx="1757891" cy="910158"/>
        </a:xfrm>
        <a:prstGeom prst="rect">
          <a:avLst/>
        </a:prstGeom>
        <a:solidFill>
          <a:srgbClr val="5B9BD5">
            <a:hueOff val="0"/>
            <a:satOff val="0"/>
            <a:lumOff val="0"/>
            <a:alphaOff val="0"/>
          </a:srgbClr>
        </a:solidFill>
        <a:ln w="19050" cap="flat" cmpd="sng" algn="ctr">
          <a:solidFill>
            <a:sysClr val="window" lastClr="FFFFFF">
              <a:hueOff val="0"/>
              <a:satOff val="0"/>
              <a:lumOff val="0"/>
              <a:alphaOff val="0"/>
            </a:sysClr>
          </a:solidFill>
          <a:prstDash val="solid"/>
          <a:miter lim="800000"/>
        </a:ln>
        <a:effectLst/>
      </dgm:spPr>
      <dgm:t>
        <a:bodyPr/>
        <a:lstStyle/>
        <a:p>
          <a:pPr>
            <a:buNone/>
          </a:pPr>
          <a:r>
            <a:rPr lang="en-US">
              <a:solidFill>
                <a:sysClr val="window" lastClr="FFFFFF"/>
              </a:solidFill>
              <a:latin typeface="Calibri" panose="020F0502020204030204"/>
              <a:ea typeface="+mn-ea"/>
              <a:cs typeface="+mn-cs"/>
            </a:rPr>
            <a:t>Property Assistant</a:t>
          </a:r>
        </a:p>
      </dgm:t>
    </dgm:pt>
    <dgm:pt modelId="{41CF61E2-98A7-4B36-806F-693D1E99F57E}" type="parTrans" cxnId="{D3E40516-D649-4B86-9BE1-BC7DE9C82E43}">
      <dgm:prSet/>
      <dgm:spPr>
        <a:xfrm>
          <a:off x="1476094" y="911587"/>
          <a:ext cx="1179210" cy="1961896"/>
        </a:xfrm>
        <a:custGeom>
          <a:avLst/>
          <a:gdLst/>
          <a:ahLst/>
          <a:cxnLst/>
          <a:rect l="0" t="0" r="0" b="0"/>
          <a:pathLst>
            <a:path>
              <a:moveTo>
                <a:pt x="1179210" y="0"/>
              </a:moveTo>
              <a:lnTo>
                <a:pt x="1179210" y="1749526"/>
              </a:lnTo>
              <a:lnTo>
                <a:pt x="0" y="1749526"/>
              </a:lnTo>
              <a:lnTo>
                <a:pt x="0" y="1961896"/>
              </a:lnTo>
            </a:path>
          </a:pathLst>
        </a:custGeom>
        <a:noFill/>
        <a:ln w="12700" cap="flat" cmpd="sng" algn="ctr">
          <a:solidFill>
            <a:srgbClr val="70AD47">
              <a:hueOff val="0"/>
              <a:satOff val="0"/>
              <a:lumOff val="0"/>
              <a:alphaOff val="0"/>
            </a:srgbClr>
          </a:solidFill>
          <a:prstDash val="solid"/>
          <a:miter lim="800000"/>
        </a:ln>
        <a:effectLst/>
      </dgm:spPr>
      <dgm:t>
        <a:bodyPr/>
        <a:lstStyle/>
        <a:p>
          <a:endParaRPr lang="en-US"/>
        </a:p>
      </dgm:t>
    </dgm:pt>
    <dgm:pt modelId="{391C9179-F972-417E-AA19-8823D6FCBEEF}" type="sibTrans" cxnId="{D3E40516-D649-4B86-9BE1-BC7DE9C82E43}">
      <dgm:prSet/>
      <dgm:spPr>
        <a:xfrm>
          <a:off x="948727" y="3581385"/>
          <a:ext cx="1582102" cy="303386"/>
        </a:xfrm>
        <a:prstGeom prst="rect">
          <a:avLst/>
        </a:prstGeom>
        <a:solidFill>
          <a:sysClr val="window" lastClr="FFFFFF">
            <a:alpha val="90000"/>
            <a:hueOff val="0"/>
            <a:satOff val="0"/>
            <a:lumOff val="0"/>
            <a:alphaOff val="0"/>
          </a:sysClr>
        </a:solidFill>
        <a:ln w="12700" cap="flat" cmpd="sng" algn="ctr">
          <a:solidFill>
            <a:srgbClr val="5B9BD5">
              <a:hueOff val="0"/>
              <a:satOff val="0"/>
              <a:lumOff val="0"/>
              <a:alphaOff val="0"/>
            </a:srgbClr>
          </a:solidFill>
          <a:prstDash val="solid"/>
          <a:miter lim="800000"/>
        </a:ln>
        <a:effectLst/>
      </dgm:spPr>
      <dgm:t>
        <a:bodyPr/>
        <a:lstStyle/>
        <a:p>
          <a:pPr>
            <a:buNone/>
          </a:pPr>
          <a:r>
            <a:rPr lang="en-US">
              <a:solidFill>
                <a:sysClr val="windowText" lastClr="000000">
                  <a:hueOff val="0"/>
                  <a:satOff val="0"/>
                  <a:lumOff val="0"/>
                  <a:alphaOff val="0"/>
                </a:sysClr>
              </a:solidFill>
              <a:latin typeface="Calibri" panose="020F0502020204030204"/>
              <a:ea typeface="+mn-ea"/>
              <a:cs typeface="+mn-cs"/>
            </a:rPr>
            <a:t>$30,000 Salary</a:t>
          </a:r>
        </a:p>
      </dgm:t>
    </dgm:pt>
    <dgm:pt modelId="{BD75454B-7C98-4FE6-887C-B2B7D64A7318}" type="asst">
      <dgm:prSet phldrT="[Text]"/>
      <dgm:spPr>
        <a:xfrm>
          <a:off x="2955570" y="1437456"/>
          <a:ext cx="1757891" cy="910158"/>
        </a:xfrm>
        <a:prstGeom prst="rect">
          <a:avLst/>
        </a:prstGeom>
        <a:solidFill>
          <a:srgbClr val="70AD47">
            <a:hueOff val="0"/>
            <a:satOff val="0"/>
            <a:lumOff val="0"/>
            <a:alphaOff val="0"/>
          </a:srgbClr>
        </a:solidFill>
        <a:ln w="19050" cap="flat" cmpd="sng" algn="ctr">
          <a:solidFill>
            <a:sysClr val="window" lastClr="FFFFFF">
              <a:shade val="80000"/>
              <a:hueOff val="0"/>
              <a:satOff val="0"/>
              <a:lumOff val="0"/>
              <a:alphaOff val="0"/>
            </a:sysClr>
          </a:solidFill>
          <a:prstDash val="solid"/>
          <a:miter lim="800000"/>
        </a:ln>
        <a:effectLst/>
      </dgm:spPr>
      <dgm:t>
        <a:bodyPr/>
        <a:lstStyle/>
        <a:p>
          <a:pPr>
            <a:buNone/>
          </a:pPr>
          <a:r>
            <a:rPr lang="en-US" dirty="0">
              <a:solidFill>
                <a:sysClr val="window" lastClr="FFFFFF"/>
              </a:solidFill>
              <a:latin typeface="Calibri" panose="020F0502020204030204"/>
              <a:ea typeface="+mn-ea"/>
              <a:cs typeface="+mn-cs"/>
            </a:rPr>
            <a:t>Administrative Staff</a:t>
          </a:r>
        </a:p>
      </dgm:t>
    </dgm:pt>
    <dgm:pt modelId="{3DA695E9-4C89-45F5-B84B-F3D01C7CACB5}" type="parTrans" cxnId="{E27B290E-C4EB-4D83-8210-4CA0B0D062E0}">
      <dgm:prSet/>
      <dgm:spPr>
        <a:xfrm>
          <a:off x="2655305" y="911587"/>
          <a:ext cx="300264" cy="980948"/>
        </a:xfrm>
        <a:custGeom>
          <a:avLst/>
          <a:gdLst/>
          <a:ahLst/>
          <a:cxnLst/>
          <a:rect l="0" t="0" r="0" b="0"/>
          <a:pathLst>
            <a:path>
              <a:moveTo>
                <a:pt x="0" y="0"/>
              </a:moveTo>
              <a:lnTo>
                <a:pt x="0" y="980948"/>
              </a:lnTo>
              <a:lnTo>
                <a:pt x="300264" y="980948"/>
              </a:lnTo>
            </a:path>
          </a:pathLst>
        </a:custGeom>
        <a:noFill/>
        <a:ln w="12700" cap="flat" cmpd="sng" algn="ctr">
          <a:solidFill>
            <a:srgbClr val="70AD47">
              <a:hueOff val="0"/>
              <a:satOff val="0"/>
              <a:lumOff val="0"/>
              <a:alphaOff val="0"/>
            </a:srgbClr>
          </a:solidFill>
          <a:prstDash val="solid"/>
          <a:miter lim="800000"/>
        </a:ln>
        <a:effectLst/>
      </dgm:spPr>
      <dgm:t>
        <a:bodyPr/>
        <a:lstStyle/>
        <a:p>
          <a:endParaRPr lang="en-US"/>
        </a:p>
      </dgm:t>
    </dgm:pt>
    <dgm:pt modelId="{5687468D-50D5-4B2C-93F0-08B53555D441}" type="sibTrans" cxnId="{E27B290E-C4EB-4D83-8210-4CA0B0D062E0}">
      <dgm:prSet/>
      <dgm:spPr>
        <a:xfrm>
          <a:off x="3307148" y="2145357"/>
          <a:ext cx="1582102" cy="303386"/>
        </a:xfrm>
        <a:prstGeom prst="rect">
          <a:avLst/>
        </a:prstGeom>
        <a:solidFill>
          <a:sysClr val="window" lastClr="FFFFFF">
            <a:alpha val="90000"/>
            <a:hueOff val="0"/>
            <a:satOff val="0"/>
            <a:lumOff val="0"/>
            <a:alphaOff val="0"/>
          </a:sysClr>
        </a:solidFill>
        <a:ln w="12700" cap="flat" cmpd="sng" algn="ctr">
          <a:solidFill>
            <a:srgbClr val="70AD47">
              <a:hueOff val="0"/>
              <a:satOff val="0"/>
              <a:lumOff val="0"/>
              <a:alphaOff val="0"/>
            </a:srgbClr>
          </a:solidFill>
          <a:prstDash val="solid"/>
          <a:miter lim="800000"/>
        </a:ln>
        <a:effectLst/>
      </dgm:spPr>
      <dgm:t>
        <a:bodyPr/>
        <a:lstStyle/>
        <a:p>
          <a:pPr>
            <a:buNone/>
          </a:pPr>
          <a:r>
            <a:rPr lang="en-US">
              <a:solidFill>
                <a:sysClr val="windowText" lastClr="000000">
                  <a:hueOff val="0"/>
                  <a:satOff val="0"/>
                  <a:lumOff val="0"/>
                  <a:alphaOff val="0"/>
                </a:sysClr>
              </a:solidFill>
              <a:latin typeface="Calibri" panose="020F0502020204030204"/>
              <a:ea typeface="+mn-ea"/>
              <a:cs typeface="+mn-cs"/>
            </a:rPr>
            <a:t>$30,000 Salary</a:t>
          </a:r>
        </a:p>
      </dgm:t>
    </dgm:pt>
    <dgm:pt modelId="{58F5B278-0612-4F3C-B72C-18371AD537E4}">
      <dgm:prSet phldrT="[Text]"/>
      <dgm:spPr>
        <a:xfrm>
          <a:off x="2955570" y="2873484"/>
          <a:ext cx="1757891" cy="910158"/>
        </a:xfrm>
        <a:prstGeom prst="rect">
          <a:avLst/>
        </a:prstGeom>
        <a:solidFill>
          <a:srgbClr val="5B9BD5">
            <a:hueOff val="-6758543"/>
            <a:satOff val="-17419"/>
            <a:lumOff val="-11765"/>
            <a:alphaOff val="0"/>
          </a:srgbClr>
        </a:solidFill>
        <a:ln w="19050" cap="flat" cmpd="sng" algn="ctr">
          <a:solidFill>
            <a:sysClr val="window" lastClr="FFFFFF">
              <a:hueOff val="0"/>
              <a:satOff val="0"/>
              <a:lumOff val="0"/>
              <a:alphaOff val="0"/>
            </a:sysClr>
          </a:solidFill>
          <a:prstDash val="solid"/>
          <a:miter lim="800000"/>
        </a:ln>
        <a:effectLst/>
      </dgm:spPr>
      <dgm:t>
        <a:bodyPr/>
        <a:lstStyle/>
        <a:p>
          <a:pPr>
            <a:buNone/>
          </a:pPr>
          <a:r>
            <a:rPr lang="en-US">
              <a:solidFill>
                <a:sysClr val="window" lastClr="FFFFFF"/>
              </a:solidFill>
              <a:latin typeface="Calibri" panose="020F0502020204030204"/>
              <a:ea typeface="+mn-ea"/>
              <a:cs typeface="+mn-cs"/>
            </a:rPr>
            <a:t>Bookeeper</a:t>
          </a:r>
        </a:p>
      </dgm:t>
    </dgm:pt>
    <dgm:pt modelId="{8A15EDB8-CF5B-4789-B046-E8357FEB36E1}" type="sibTrans" cxnId="{C53F851C-F832-4B79-9A8F-81218697130C}">
      <dgm:prSet/>
      <dgm:spPr>
        <a:xfrm>
          <a:off x="3307148" y="3581385"/>
          <a:ext cx="1582102" cy="303386"/>
        </a:xfrm>
        <a:prstGeom prst="rect">
          <a:avLst/>
        </a:prstGeom>
        <a:solidFill>
          <a:sysClr val="window" lastClr="FFFFFF">
            <a:alpha val="90000"/>
            <a:hueOff val="0"/>
            <a:satOff val="0"/>
            <a:lumOff val="0"/>
            <a:alphaOff val="0"/>
          </a:sysClr>
        </a:solidFill>
        <a:ln w="12700" cap="flat" cmpd="sng" algn="ctr">
          <a:solidFill>
            <a:srgbClr val="5B9BD5">
              <a:hueOff val="-6758543"/>
              <a:satOff val="-17419"/>
              <a:lumOff val="-11765"/>
              <a:alphaOff val="0"/>
            </a:srgbClr>
          </a:solidFill>
          <a:prstDash val="solid"/>
          <a:miter lim="800000"/>
        </a:ln>
        <a:effectLst/>
      </dgm:spPr>
      <dgm:t>
        <a:bodyPr/>
        <a:lstStyle/>
        <a:p>
          <a:pPr>
            <a:buNone/>
          </a:pPr>
          <a:r>
            <a:rPr lang="en-US">
              <a:solidFill>
                <a:sysClr val="windowText" lastClr="000000">
                  <a:hueOff val="0"/>
                  <a:satOff val="0"/>
                  <a:lumOff val="0"/>
                  <a:alphaOff val="0"/>
                </a:sysClr>
              </a:solidFill>
              <a:latin typeface="Calibri" panose="020F0502020204030204"/>
              <a:ea typeface="+mn-ea"/>
              <a:cs typeface="+mn-cs"/>
            </a:rPr>
            <a:t>Indepedent Contractor</a:t>
          </a:r>
        </a:p>
      </dgm:t>
    </dgm:pt>
    <dgm:pt modelId="{DE11BC71-043D-4882-AC04-9E6F155B6DB5}" type="parTrans" cxnId="{C53F851C-F832-4B79-9A8F-81218697130C}">
      <dgm:prSet/>
      <dgm:spPr>
        <a:xfrm>
          <a:off x="2655305" y="911587"/>
          <a:ext cx="1179210" cy="1961896"/>
        </a:xfrm>
        <a:custGeom>
          <a:avLst/>
          <a:gdLst/>
          <a:ahLst/>
          <a:cxnLst/>
          <a:rect l="0" t="0" r="0" b="0"/>
          <a:pathLst>
            <a:path>
              <a:moveTo>
                <a:pt x="0" y="0"/>
              </a:moveTo>
              <a:lnTo>
                <a:pt x="0" y="1749526"/>
              </a:lnTo>
              <a:lnTo>
                <a:pt x="1179210" y="1749526"/>
              </a:lnTo>
              <a:lnTo>
                <a:pt x="1179210" y="1961896"/>
              </a:lnTo>
            </a:path>
          </a:pathLst>
        </a:custGeom>
        <a:noFill/>
        <a:ln w="12700" cap="flat" cmpd="sng" algn="ctr">
          <a:solidFill>
            <a:srgbClr val="70AD47">
              <a:hueOff val="0"/>
              <a:satOff val="0"/>
              <a:lumOff val="0"/>
              <a:alphaOff val="0"/>
            </a:srgbClr>
          </a:solidFill>
          <a:prstDash val="solid"/>
          <a:miter lim="800000"/>
        </a:ln>
        <a:effectLst/>
      </dgm:spPr>
      <dgm:t>
        <a:bodyPr/>
        <a:lstStyle/>
        <a:p>
          <a:endParaRPr lang="en-US"/>
        </a:p>
      </dgm:t>
    </dgm:pt>
    <dgm:pt modelId="{0CA3C45D-BC5C-4F85-B200-AFB89646433D}" type="pres">
      <dgm:prSet presAssocID="{EBAB009C-9D18-4F14-9772-BEA18D276DBC}" presName="hierChild1" presStyleCnt="0">
        <dgm:presLayoutVars>
          <dgm:orgChart val="1"/>
          <dgm:chPref val="1"/>
          <dgm:dir/>
          <dgm:animOne val="branch"/>
          <dgm:animLvl val="lvl"/>
          <dgm:resizeHandles/>
        </dgm:presLayoutVars>
      </dgm:prSet>
      <dgm:spPr/>
    </dgm:pt>
    <dgm:pt modelId="{BC4CB30B-A65B-4DEB-8B86-981363401B58}" type="pres">
      <dgm:prSet presAssocID="{A2BA288C-6A27-4D36-8D27-1801DB91CA93}" presName="hierRoot1" presStyleCnt="0">
        <dgm:presLayoutVars>
          <dgm:hierBranch val="init"/>
        </dgm:presLayoutVars>
      </dgm:prSet>
      <dgm:spPr/>
    </dgm:pt>
    <dgm:pt modelId="{81409856-E4AA-4E3B-A0E7-417EE8EB23DF}" type="pres">
      <dgm:prSet presAssocID="{A2BA288C-6A27-4D36-8D27-1801DB91CA93}" presName="rootComposite1" presStyleCnt="0"/>
      <dgm:spPr/>
    </dgm:pt>
    <dgm:pt modelId="{229D8006-49FA-4A3F-9DCE-4B0C9849A6FE}" type="pres">
      <dgm:prSet presAssocID="{A2BA288C-6A27-4D36-8D27-1801DB91CA93}" presName="rootText1" presStyleLbl="node0" presStyleIdx="0" presStyleCnt="1">
        <dgm:presLayoutVars>
          <dgm:chMax/>
          <dgm:chPref val="3"/>
        </dgm:presLayoutVars>
      </dgm:prSet>
      <dgm:spPr/>
    </dgm:pt>
    <dgm:pt modelId="{891F4799-930A-4016-9D62-796BFF7267E6}" type="pres">
      <dgm:prSet presAssocID="{A2BA288C-6A27-4D36-8D27-1801DB91CA93}" presName="titleText1" presStyleLbl="fgAcc0" presStyleIdx="0" presStyleCnt="1">
        <dgm:presLayoutVars>
          <dgm:chMax val="0"/>
          <dgm:chPref val="0"/>
        </dgm:presLayoutVars>
      </dgm:prSet>
      <dgm:spPr/>
    </dgm:pt>
    <dgm:pt modelId="{42FD4EEE-56FF-4EA0-8C5E-D64337407CF6}" type="pres">
      <dgm:prSet presAssocID="{A2BA288C-6A27-4D36-8D27-1801DB91CA93}" presName="rootConnector1" presStyleLbl="node1" presStyleIdx="0" presStyleCnt="2"/>
      <dgm:spPr/>
    </dgm:pt>
    <dgm:pt modelId="{500BBA1F-F949-4712-9194-B5A906A7F47B}" type="pres">
      <dgm:prSet presAssocID="{A2BA288C-6A27-4D36-8D27-1801DB91CA93}" presName="hierChild2" presStyleCnt="0"/>
      <dgm:spPr/>
    </dgm:pt>
    <dgm:pt modelId="{A85CD9B8-D3C3-4E97-B732-8B6F3BA2ADE9}" type="pres">
      <dgm:prSet presAssocID="{41CF61E2-98A7-4B36-806F-693D1E99F57E}" presName="Name37" presStyleLbl="parChTrans1D2" presStyleIdx="0" presStyleCnt="4"/>
      <dgm:spPr/>
    </dgm:pt>
    <dgm:pt modelId="{7A8E32D7-C427-415C-B93F-42544FB0FD61}" type="pres">
      <dgm:prSet presAssocID="{25880853-DD4C-4B48-8370-9E50BF28B47A}" presName="hierRoot2" presStyleCnt="0">
        <dgm:presLayoutVars>
          <dgm:hierBranch val="init"/>
        </dgm:presLayoutVars>
      </dgm:prSet>
      <dgm:spPr/>
    </dgm:pt>
    <dgm:pt modelId="{2300118C-945D-4954-981E-37DC7E581AF4}" type="pres">
      <dgm:prSet presAssocID="{25880853-DD4C-4B48-8370-9E50BF28B47A}" presName="rootComposite" presStyleCnt="0"/>
      <dgm:spPr/>
    </dgm:pt>
    <dgm:pt modelId="{3AC2C2EB-1B39-4940-96B1-E82CEFA2EF3F}" type="pres">
      <dgm:prSet presAssocID="{25880853-DD4C-4B48-8370-9E50BF28B47A}" presName="rootText" presStyleLbl="node1" presStyleIdx="0" presStyleCnt="2">
        <dgm:presLayoutVars>
          <dgm:chMax/>
          <dgm:chPref val="3"/>
        </dgm:presLayoutVars>
      </dgm:prSet>
      <dgm:spPr/>
    </dgm:pt>
    <dgm:pt modelId="{6A78155D-BFA1-472F-9529-D98A1A5118FA}" type="pres">
      <dgm:prSet presAssocID="{25880853-DD4C-4B48-8370-9E50BF28B47A}" presName="titleText2" presStyleLbl="fgAcc1" presStyleIdx="0" presStyleCnt="2">
        <dgm:presLayoutVars>
          <dgm:chMax val="0"/>
          <dgm:chPref val="0"/>
        </dgm:presLayoutVars>
      </dgm:prSet>
      <dgm:spPr/>
    </dgm:pt>
    <dgm:pt modelId="{57C283F2-7C83-47FD-B2CC-20284AA861FC}" type="pres">
      <dgm:prSet presAssocID="{25880853-DD4C-4B48-8370-9E50BF28B47A}" presName="rootConnector" presStyleLbl="node2" presStyleIdx="0" presStyleCnt="0"/>
      <dgm:spPr/>
    </dgm:pt>
    <dgm:pt modelId="{9CB9DED6-1F2F-4582-80C3-E95289AF801E}" type="pres">
      <dgm:prSet presAssocID="{25880853-DD4C-4B48-8370-9E50BF28B47A}" presName="hierChild4" presStyleCnt="0"/>
      <dgm:spPr/>
    </dgm:pt>
    <dgm:pt modelId="{0AD4E689-E529-42AE-B8CF-0FC8246CBB36}" type="pres">
      <dgm:prSet presAssocID="{25880853-DD4C-4B48-8370-9E50BF28B47A}" presName="hierChild5" presStyleCnt="0"/>
      <dgm:spPr/>
    </dgm:pt>
    <dgm:pt modelId="{CF399E19-3EBD-4A39-BFBA-259C69737A66}" type="pres">
      <dgm:prSet presAssocID="{DE11BC71-043D-4882-AC04-9E6F155B6DB5}" presName="Name37" presStyleLbl="parChTrans1D2" presStyleIdx="1" presStyleCnt="4"/>
      <dgm:spPr/>
    </dgm:pt>
    <dgm:pt modelId="{7165B799-F303-49AF-9B7F-08FF53EDB166}" type="pres">
      <dgm:prSet presAssocID="{58F5B278-0612-4F3C-B72C-18371AD537E4}" presName="hierRoot2" presStyleCnt="0">
        <dgm:presLayoutVars>
          <dgm:hierBranch val="init"/>
        </dgm:presLayoutVars>
      </dgm:prSet>
      <dgm:spPr/>
    </dgm:pt>
    <dgm:pt modelId="{620FEE33-EBE7-4C4A-932B-FD68DEECA83F}" type="pres">
      <dgm:prSet presAssocID="{58F5B278-0612-4F3C-B72C-18371AD537E4}" presName="rootComposite" presStyleCnt="0"/>
      <dgm:spPr/>
    </dgm:pt>
    <dgm:pt modelId="{145F55E7-1E69-4C84-BA4F-7D68A1B3CBAB}" type="pres">
      <dgm:prSet presAssocID="{58F5B278-0612-4F3C-B72C-18371AD537E4}" presName="rootText" presStyleLbl="node1" presStyleIdx="1" presStyleCnt="2">
        <dgm:presLayoutVars>
          <dgm:chMax/>
          <dgm:chPref val="3"/>
        </dgm:presLayoutVars>
      </dgm:prSet>
      <dgm:spPr/>
    </dgm:pt>
    <dgm:pt modelId="{40EC3ED3-11E9-47D2-AD75-1B690990E77B}" type="pres">
      <dgm:prSet presAssocID="{58F5B278-0612-4F3C-B72C-18371AD537E4}" presName="titleText2" presStyleLbl="fgAcc1" presStyleIdx="1" presStyleCnt="2">
        <dgm:presLayoutVars>
          <dgm:chMax val="0"/>
          <dgm:chPref val="0"/>
        </dgm:presLayoutVars>
      </dgm:prSet>
      <dgm:spPr/>
    </dgm:pt>
    <dgm:pt modelId="{E3E5696D-C151-4C15-8148-10455680E4F9}" type="pres">
      <dgm:prSet presAssocID="{58F5B278-0612-4F3C-B72C-18371AD537E4}" presName="rootConnector" presStyleLbl="node2" presStyleIdx="0" presStyleCnt="0"/>
      <dgm:spPr/>
    </dgm:pt>
    <dgm:pt modelId="{73A16E9C-A92C-4E3C-A246-FA45A77EAFDC}" type="pres">
      <dgm:prSet presAssocID="{58F5B278-0612-4F3C-B72C-18371AD537E4}" presName="hierChild4" presStyleCnt="0"/>
      <dgm:spPr/>
    </dgm:pt>
    <dgm:pt modelId="{AB9B1A9F-A003-4453-8EE8-53E6C8291AEC}" type="pres">
      <dgm:prSet presAssocID="{58F5B278-0612-4F3C-B72C-18371AD537E4}" presName="hierChild5" presStyleCnt="0"/>
      <dgm:spPr/>
    </dgm:pt>
    <dgm:pt modelId="{2892881C-93B6-42F5-AF4C-D72AC5BD205F}" type="pres">
      <dgm:prSet presAssocID="{A2BA288C-6A27-4D36-8D27-1801DB91CA93}" presName="hierChild3" presStyleCnt="0"/>
      <dgm:spPr/>
    </dgm:pt>
    <dgm:pt modelId="{36652561-8F7F-4D8E-B343-55EC1256B7BC}" type="pres">
      <dgm:prSet presAssocID="{E90AF068-9624-4DB6-84C7-7E45EEE19E24}" presName="Name96" presStyleLbl="parChTrans1D2" presStyleIdx="2" presStyleCnt="4"/>
      <dgm:spPr/>
    </dgm:pt>
    <dgm:pt modelId="{B81FAF42-9154-45C0-81E8-AA637714E75F}" type="pres">
      <dgm:prSet presAssocID="{E21E0EF7-9C8D-4957-A905-FE180DB7A7D2}" presName="hierRoot3" presStyleCnt="0">
        <dgm:presLayoutVars>
          <dgm:hierBranch val="init"/>
        </dgm:presLayoutVars>
      </dgm:prSet>
      <dgm:spPr/>
    </dgm:pt>
    <dgm:pt modelId="{60885A21-9289-41F9-BA94-D790113D5E80}" type="pres">
      <dgm:prSet presAssocID="{E21E0EF7-9C8D-4957-A905-FE180DB7A7D2}" presName="rootComposite3" presStyleCnt="0"/>
      <dgm:spPr/>
    </dgm:pt>
    <dgm:pt modelId="{1B0B7B83-146C-4170-9EBA-CB514B2E2519}" type="pres">
      <dgm:prSet presAssocID="{E21E0EF7-9C8D-4957-A905-FE180DB7A7D2}" presName="rootText3" presStyleLbl="asst1" presStyleIdx="0" presStyleCnt="2">
        <dgm:presLayoutVars>
          <dgm:chPref val="3"/>
        </dgm:presLayoutVars>
      </dgm:prSet>
      <dgm:spPr/>
    </dgm:pt>
    <dgm:pt modelId="{11763230-FA7F-4414-BD8B-8BCF89E6F50C}" type="pres">
      <dgm:prSet presAssocID="{E21E0EF7-9C8D-4957-A905-FE180DB7A7D2}" presName="titleText3" presStyleLbl="fgAcc2" presStyleIdx="0" presStyleCnt="2">
        <dgm:presLayoutVars>
          <dgm:chMax val="0"/>
          <dgm:chPref val="0"/>
        </dgm:presLayoutVars>
      </dgm:prSet>
      <dgm:spPr/>
    </dgm:pt>
    <dgm:pt modelId="{D41D2C6F-F21D-4CFE-86B6-78A2A83A25FD}" type="pres">
      <dgm:prSet presAssocID="{E21E0EF7-9C8D-4957-A905-FE180DB7A7D2}" presName="rootConnector3" presStyleLbl="asst1" presStyleIdx="0" presStyleCnt="2"/>
      <dgm:spPr/>
    </dgm:pt>
    <dgm:pt modelId="{1DBDDADA-41F8-4953-A79F-F793CA7691DB}" type="pres">
      <dgm:prSet presAssocID="{E21E0EF7-9C8D-4957-A905-FE180DB7A7D2}" presName="hierChild6" presStyleCnt="0"/>
      <dgm:spPr/>
    </dgm:pt>
    <dgm:pt modelId="{3F18AFEE-9119-424E-B8CE-E7E7DC45A152}" type="pres">
      <dgm:prSet presAssocID="{E21E0EF7-9C8D-4957-A905-FE180DB7A7D2}" presName="hierChild7" presStyleCnt="0"/>
      <dgm:spPr/>
    </dgm:pt>
    <dgm:pt modelId="{0D4CEC5D-5937-466E-A6FD-B5F1779B6850}" type="pres">
      <dgm:prSet presAssocID="{3DA695E9-4C89-45F5-B84B-F3D01C7CACB5}" presName="Name96" presStyleLbl="parChTrans1D2" presStyleIdx="3" presStyleCnt="4"/>
      <dgm:spPr/>
    </dgm:pt>
    <dgm:pt modelId="{90DE9762-96B6-4F68-9299-DC76A037E5DE}" type="pres">
      <dgm:prSet presAssocID="{BD75454B-7C98-4FE6-887C-B2B7D64A7318}" presName="hierRoot3" presStyleCnt="0">
        <dgm:presLayoutVars>
          <dgm:hierBranch/>
        </dgm:presLayoutVars>
      </dgm:prSet>
      <dgm:spPr/>
    </dgm:pt>
    <dgm:pt modelId="{ED0E76D2-92F0-4B73-8E3B-C3184358E232}" type="pres">
      <dgm:prSet presAssocID="{BD75454B-7C98-4FE6-887C-B2B7D64A7318}" presName="rootComposite3" presStyleCnt="0"/>
      <dgm:spPr/>
    </dgm:pt>
    <dgm:pt modelId="{58A3CF91-6F5D-4F29-96C3-C695EC61407C}" type="pres">
      <dgm:prSet presAssocID="{BD75454B-7C98-4FE6-887C-B2B7D64A7318}" presName="rootText3" presStyleLbl="asst1" presStyleIdx="1" presStyleCnt="2">
        <dgm:presLayoutVars>
          <dgm:chPref val="3"/>
        </dgm:presLayoutVars>
      </dgm:prSet>
      <dgm:spPr/>
    </dgm:pt>
    <dgm:pt modelId="{00594577-AF9C-439B-A137-4210F420EA5D}" type="pres">
      <dgm:prSet presAssocID="{BD75454B-7C98-4FE6-887C-B2B7D64A7318}" presName="titleText3" presStyleLbl="fgAcc2" presStyleIdx="1" presStyleCnt="2">
        <dgm:presLayoutVars>
          <dgm:chMax val="0"/>
          <dgm:chPref val="0"/>
        </dgm:presLayoutVars>
      </dgm:prSet>
      <dgm:spPr/>
    </dgm:pt>
    <dgm:pt modelId="{D4ADAA37-6CA5-4852-8EFA-B8B724EE93AF}" type="pres">
      <dgm:prSet presAssocID="{BD75454B-7C98-4FE6-887C-B2B7D64A7318}" presName="rootConnector3" presStyleLbl="asst1" presStyleIdx="1" presStyleCnt="2"/>
      <dgm:spPr/>
    </dgm:pt>
    <dgm:pt modelId="{400F2DFB-F24F-425A-966D-E674EC961589}" type="pres">
      <dgm:prSet presAssocID="{BD75454B-7C98-4FE6-887C-B2B7D64A7318}" presName="hierChild6" presStyleCnt="0"/>
      <dgm:spPr/>
    </dgm:pt>
    <dgm:pt modelId="{05E961D2-0320-4EB8-8FD7-09F85737BD22}" type="pres">
      <dgm:prSet presAssocID="{BD75454B-7C98-4FE6-887C-B2B7D64A7318}" presName="hierChild7" presStyleCnt="0"/>
      <dgm:spPr/>
    </dgm:pt>
  </dgm:ptLst>
  <dgm:cxnLst>
    <dgm:cxn modelId="{DE080E03-FFBD-48E8-A2E7-DAD4C26409CD}" type="presOf" srcId="{A2BA288C-6A27-4D36-8D27-1801DB91CA93}" destId="{229D8006-49FA-4A3F-9DCE-4B0C9849A6FE}" srcOrd="0" destOrd="0" presId="urn:microsoft.com/office/officeart/2008/layout/NameandTitleOrganizationalChart"/>
    <dgm:cxn modelId="{E27B290E-C4EB-4D83-8210-4CA0B0D062E0}" srcId="{A2BA288C-6A27-4D36-8D27-1801DB91CA93}" destId="{BD75454B-7C98-4FE6-887C-B2B7D64A7318}" srcOrd="2" destOrd="0" parTransId="{3DA695E9-4C89-45F5-B84B-F3D01C7CACB5}" sibTransId="{5687468D-50D5-4B2C-93F0-08B53555D441}"/>
    <dgm:cxn modelId="{D3E40516-D649-4B86-9BE1-BC7DE9C82E43}" srcId="{A2BA288C-6A27-4D36-8D27-1801DB91CA93}" destId="{25880853-DD4C-4B48-8370-9E50BF28B47A}" srcOrd="1" destOrd="0" parTransId="{41CF61E2-98A7-4B36-806F-693D1E99F57E}" sibTransId="{391C9179-F972-417E-AA19-8823D6FCBEEF}"/>
    <dgm:cxn modelId="{C53F851C-F832-4B79-9A8F-81218697130C}" srcId="{A2BA288C-6A27-4D36-8D27-1801DB91CA93}" destId="{58F5B278-0612-4F3C-B72C-18371AD537E4}" srcOrd="3" destOrd="0" parTransId="{DE11BC71-043D-4882-AC04-9E6F155B6DB5}" sibTransId="{8A15EDB8-CF5B-4789-B046-E8357FEB36E1}"/>
    <dgm:cxn modelId="{D4C60725-FEA4-4F7C-845F-D920C0A7554F}" type="presOf" srcId="{BD75454B-7C98-4FE6-887C-B2B7D64A7318}" destId="{58A3CF91-6F5D-4F29-96C3-C695EC61407C}" srcOrd="0" destOrd="0" presId="urn:microsoft.com/office/officeart/2008/layout/NameandTitleOrganizationalChart"/>
    <dgm:cxn modelId="{C4739527-9629-4D62-A3E0-1B4DF5E1A861}" type="presOf" srcId="{8A15EDB8-CF5B-4789-B046-E8357FEB36E1}" destId="{40EC3ED3-11E9-47D2-AD75-1B690990E77B}" srcOrd="0" destOrd="0" presId="urn:microsoft.com/office/officeart/2008/layout/NameandTitleOrganizationalChart"/>
    <dgm:cxn modelId="{46FB3E34-6B7F-4A90-A2B4-F74A036FCF0E}" type="presOf" srcId="{EBAB009C-9D18-4F14-9772-BEA18D276DBC}" destId="{0CA3C45D-BC5C-4F85-B200-AFB89646433D}" srcOrd="0" destOrd="0" presId="urn:microsoft.com/office/officeart/2008/layout/NameandTitleOrganizationalChart"/>
    <dgm:cxn modelId="{769C653D-7D49-4CCC-8B35-76E9EF738CCD}" srcId="{EBAB009C-9D18-4F14-9772-BEA18D276DBC}" destId="{A2BA288C-6A27-4D36-8D27-1801DB91CA93}" srcOrd="0" destOrd="0" parTransId="{D533C9DF-42EA-4A1F-AFAB-38DBAAABCF58}" sibTransId="{336CA572-6B89-42BB-9E16-7AF0186C88E0}"/>
    <dgm:cxn modelId="{22C9D95C-FB7E-45C9-83DB-A425AA55E109}" type="presOf" srcId="{336CA572-6B89-42BB-9E16-7AF0186C88E0}" destId="{891F4799-930A-4016-9D62-796BFF7267E6}" srcOrd="0" destOrd="0" presId="urn:microsoft.com/office/officeart/2008/layout/NameandTitleOrganizationalChart"/>
    <dgm:cxn modelId="{1C0E8C42-56E9-4D20-A737-EB22260B0BE5}" type="presOf" srcId="{E90AF068-9624-4DB6-84C7-7E45EEE19E24}" destId="{36652561-8F7F-4D8E-B343-55EC1256B7BC}" srcOrd="0" destOrd="0" presId="urn:microsoft.com/office/officeart/2008/layout/NameandTitleOrganizationalChart"/>
    <dgm:cxn modelId="{39E33C4B-A502-4849-A178-E520CB3027A0}" type="presOf" srcId="{58F5B278-0612-4F3C-B72C-18371AD537E4}" destId="{E3E5696D-C151-4C15-8148-10455680E4F9}" srcOrd="1" destOrd="0" presId="urn:microsoft.com/office/officeart/2008/layout/NameandTitleOrganizationalChart"/>
    <dgm:cxn modelId="{D12F244E-9317-48B4-AEF9-E287A8C8942B}" type="presOf" srcId="{41CF61E2-98A7-4B36-806F-693D1E99F57E}" destId="{A85CD9B8-D3C3-4E97-B732-8B6F3BA2ADE9}" srcOrd="0" destOrd="0" presId="urn:microsoft.com/office/officeart/2008/layout/NameandTitleOrganizationalChart"/>
    <dgm:cxn modelId="{5CF2E44E-F3BE-4AE6-BF31-E53320C529AA}" type="presOf" srcId="{DE11BC71-043D-4882-AC04-9E6F155B6DB5}" destId="{CF399E19-3EBD-4A39-BFBA-259C69737A66}" srcOrd="0" destOrd="0" presId="urn:microsoft.com/office/officeart/2008/layout/NameandTitleOrganizationalChart"/>
    <dgm:cxn modelId="{C0CE9E52-AD7F-4412-A60D-EF1EF61F8448}" type="presOf" srcId="{1702105F-002A-4B9F-BB63-A55AECFCF2CD}" destId="{11763230-FA7F-4414-BD8B-8BCF89E6F50C}" srcOrd="0" destOrd="0" presId="urn:microsoft.com/office/officeart/2008/layout/NameandTitleOrganizationalChart"/>
    <dgm:cxn modelId="{8680D789-97AD-416D-BE7F-30FF0E3CBAC1}" type="presOf" srcId="{E21E0EF7-9C8D-4957-A905-FE180DB7A7D2}" destId="{D41D2C6F-F21D-4CFE-86B6-78A2A83A25FD}" srcOrd="1" destOrd="0" presId="urn:microsoft.com/office/officeart/2008/layout/NameandTitleOrganizationalChart"/>
    <dgm:cxn modelId="{4B112990-ECD4-4947-866A-22BAB98D54DC}" type="presOf" srcId="{3DA695E9-4C89-45F5-B84B-F3D01C7CACB5}" destId="{0D4CEC5D-5937-466E-A6FD-B5F1779B6850}" srcOrd="0" destOrd="0" presId="urn:microsoft.com/office/officeart/2008/layout/NameandTitleOrganizationalChart"/>
    <dgm:cxn modelId="{1714FA93-014F-4129-94C3-E896D2DB0E1E}" type="presOf" srcId="{E21E0EF7-9C8D-4957-A905-FE180DB7A7D2}" destId="{1B0B7B83-146C-4170-9EBA-CB514B2E2519}" srcOrd="0" destOrd="0" presId="urn:microsoft.com/office/officeart/2008/layout/NameandTitleOrganizationalChart"/>
    <dgm:cxn modelId="{45F513A8-B4FF-4A44-82E2-C47700C9F955}" type="presOf" srcId="{25880853-DD4C-4B48-8370-9E50BF28B47A}" destId="{3AC2C2EB-1B39-4940-96B1-E82CEFA2EF3F}" srcOrd="0" destOrd="0" presId="urn:microsoft.com/office/officeart/2008/layout/NameandTitleOrganizationalChart"/>
    <dgm:cxn modelId="{6A47E5B0-430E-4FF3-8AC1-4D05D0CD890F}" type="presOf" srcId="{5687468D-50D5-4B2C-93F0-08B53555D441}" destId="{00594577-AF9C-439B-A137-4210F420EA5D}" srcOrd="0" destOrd="0" presId="urn:microsoft.com/office/officeart/2008/layout/NameandTitleOrganizationalChart"/>
    <dgm:cxn modelId="{F4F80BC6-CA84-4388-AAF7-41E63C0C16F6}" type="presOf" srcId="{25880853-DD4C-4B48-8370-9E50BF28B47A}" destId="{57C283F2-7C83-47FD-B2CC-20284AA861FC}" srcOrd="1" destOrd="0" presId="urn:microsoft.com/office/officeart/2008/layout/NameandTitleOrganizationalChart"/>
    <dgm:cxn modelId="{D492A6CC-2A90-49AC-B31F-06A3F6E887BC}" type="presOf" srcId="{BD75454B-7C98-4FE6-887C-B2B7D64A7318}" destId="{D4ADAA37-6CA5-4852-8EFA-B8B724EE93AF}" srcOrd="1" destOrd="0" presId="urn:microsoft.com/office/officeart/2008/layout/NameandTitleOrganizationalChart"/>
    <dgm:cxn modelId="{B0A564D0-8588-44B1-A712-EF4AAD12815E}" type="presOf" srcId="{A2BA288C-6A27-4D36-8D27-1801DB91CA93}" destId="{42FD4EEE-56FF-4EA0-8C5E-D64337407CF6}" srcOrd="1" destOrd="0" presId="urn:microsoft.com/office/officeart/2008/layout/NameandTitleOrganizationalChart"/>
    <dgm:cxn modelId="{9E57C2D6-57B1-4037-9B98-CB97E5FD4118}" type="presOf" srcId="{391C9179-F972-417E-AA19-8823D6FCBEEF}" destId="{6A78155D-BFA1-472F-9529-D98A1A5118FA}" srcOrd="0" destOrd="0" presId="urn:microsoft.com/office/officeart/2008/layout/NameandTitleOrganizationalChart"/>
    <dgm:cxn modelId="{C076EFEB-9DDA-48D7-A811-05EAC0B193DF}" type="presOf" srcId="{58F5B278-0612-4F3C-B72C-18371AD537E4}" destId="{145F55E7-1E69-4C84-BA4F-7D68A1B3CBAB}" srcOrd="0" destOrd="0" presId="urn:microsoft.com/office/officeart/2008/layout/NameandTitleOrganizationalChart"/>
    <dgm:cxn modelId="{5FBA7FFE-07CC-44A7-B918-5CC53973F008}" srcId="{A2BA288C-6A27-4D36-8D27-1801DB91CA93}" destId="{E21E0EF7-9C8D-4957-A905-FE180DB7A7D2}" srcOrd="0" destOrd="0" parTransId="{E90AF068-9624-4DB6-84C7-7E45EEE19E24}" sibTransId="{1702105F-002A-4B9F-BB63-A55AECFCF2CD}"/>
    <dgm:cxn modelId="{B71B1BC3-BC47-4260-8F86-DFF1711AE271}" type="presParOf" srcId="{0CA3C45D-BC5C-4F85-B200-AFB89646433D}" destId="{BC4CB30B-A65B-4DEB-8B86-981363401B58}" srcOrd="0" destOrd="0" presId="urn:microsoft.com/office/officeart/2008/layout/NameandTitleOrganizationalChart"/>
    <dgm:cxn modelId="{B86C8DB7-E11B-4EC5-87D1-4968B49226EF}" type="presParOf" srcId="{BC4CB30B-A65B-4DEB-8B86-981363401B58}" destId="{81409856-E4AA-4E3B-A0E7-417EE8EB23DF}" srcOrd="0" destOrd="0" presId="urn:microsoft.com/office/officeart/2008/layout/NameandTitleOrganizationalChart"/>
    <dgm:cxn modelId="{86C811B5-1591-4AAA-B815-DE93DCE16C8D}" type="presParOf" srcId="{81409856-E4AA-4E3B-A0E7-417EE8EB23DF}" destId="{229D8006-49FA-4A3F-9DCE-4B0C9849A6FE}" srcOrd="0" destOrd="0" presId="urn:microsoft.com/office/officeart/2008/layout/NameandTitleOrganizationalChart"/>
    <dgm:cxn modelId="{CEDB455A-9819-4895-998F-B78EFE24D1C0}" type="presParOf" srcId="{81409856-E4AA-4E3B-A0E7-417EE8EB23DF}" destId="{891F4799-930A-4016-9D62-796BFF7267E6}" srcOrd="1" destOrd="0" presId="urn:microsoft.com/office/officeart/2008/layout/NameandTitleOrganizationalChart"/>
    <dgm:cxn modelId="{87062F78-75B6-469B-BCC5-345CD832893B}" type="presParOf" srcId="{81409856-E4AA-4E3B-A0E7-417EE8EB23DF}" destId="{42FD4EEE-56FF-4EA0-8C5E-D64337407CF6}" srcOrd="2" destOrd="0" presId="urn:microsoft.com/office/officeart/2008/layout/NameandTitleOrganizationalChart"/>
    <dgm:cxn modelId="{2D8F23C4-8E2B-4304-AEAF-369C180B7797}" type="presParOf" srcId="{BC4CB30B-A65B-4DEB-8B86-981363401B58}" destId="{500BBA1F-F949-4712-9194-B5A906A7F47B}" srcOrd="1" destOrd="0" presId="urn:microsoft.com/office/officeart/2008/layout/NameandTitleOrganizationalChart"/>
    <dgm:cxn modelId="{2D555323-AA61-4E29-93C2-AC69E0AF72C2}" type="presParOf" srcId="{500BBA1F-F949-4712-9194-B5A906A7F47B}" destId="{A85CD9B8-D3C3-4E97-B732-8B6F3BA2ADE9}" srcOrd="0" destOrd="0" presId="urn:microsoft.com/office/officeart/2008/layout/NameandTitleOrganizationalChart"/>
    <dgm:cxn modelId="{61D5083F-9FFF-4BD0-AD69-903EC6AF9A5A}" type="presParOf" srcId="{500BBA1F-F949-4712-9194-B5A906A7F47B}" destId="{7A8E32D7-C427-415C-B93F-42544FB0FD61}" srcOrd="1" destOrd="0" presId="urn:microsoft.com/office/officeart/2008/layout/NameandTitleOrganizationalChart"/>
    <dgm:cxn modelId="{3BB40227-1EDD-40E4-932F-0AD6A4379966}" type="presParOf" srcId="{7A8E32D7-C427-415C-B93F-42544FB0FD61}" destId="{2300118C-945D-4954-981E-37DC7E581AF4}" srcOrd="0" destOrd="0" presId="urn:microsoft.com/office/officeart/2008/layout/NameandTitleOrganizationalChart"/>
    <dgm:cxn modelId="{16860AE2-6D3F-4714-863D-F6CCA8D2DDCB}" type="presParOf" srcId="{2300118C-945D-4954-981E-37DC7E581AF4}" destId="{3AC2C2EB-1B39-4940-96B1-E82CEFA2EF3F}" srcOrd="0" destOrd="0" presId="urn:microsoft.com/office/officeart/2008/layout/NameandTitleOrganizationalChart"/>
    <dgm:cxn modelId="{2DFCCBF4-8438-4192-9CDC-466F8C02D27E}" type="presParOf" srcId="{2300118C-945D-4954-981E-37DC7E581AF4}" destId="{6A78155D-BFA1-472F-9529-D98A1A5118FA}" srcOrd="1" destOrd="0" presId="urn:microsoft.com/office/officeart/2008/layout/NameandTitleOrganizationalChart"/>
    <dgm:cxn modelId="{68871290-616F-42AB-BB9E-43A37CDF8039}" type="presParOf" srcId="{2300118C-945D-4954-981E-37DC7E581AF4}" destId="{57C283F2-7C83-47FD-B2CC-20284AA861FC}" srcOrd="2" destOrd="0" presId="urn:microsoft.com/office/officeart/2008/layout/NameandTitleOrganizationalChart"/>
    <dgm:cxn modelId="{1C0BD9AF-6592-4430-9A42-77E3CFFDD832}" type="presParOf" srcId="{7A8E32D7-C427-415C-B93F-42544FB0FD61}" destId="{9CB9DED6-1F2F-4582-80C3-E95289AF801E}" srcOrd="1" destOrd="0" presId="urn:microsoft.com/office/officeart/2008/layout/NameandTitleOrganizationalChart"/>
    <dgm:cxn modelId="{B8B3A56E-9C24-4496-9CFE-1872BC3309AE}" type="presParOf" srcId="{7A8E32D7-C427-415C-B93F-42544FB0FD61}" destId="{0AD4E689-E529-42AE-B8CF-0FC8246CBB36}" srcOrd="2" destOrd="0" presId="urn:microsoft.com/office/officeart/2008/layout/NameandTitleOrganizationalChart"/>
    <dgm:cxn modelId="{E9509CE9-1A59-4BE3-B41D-8816DA088528}" type="presParOf" srcId="{500BBA1F-F949-4712-9194-B5A906A7F47B}" destId="{CF399E19-3EBD-4A39-BFBA-259C69737A66}" srcOrd="2" destOrd="0" presId="urn:microsoft.com/office/officeart/2008/layout/NameandTitleOrganizationalChart"/>
    <dgm:cxn modelId="{179A4BF0-B47C-4DE2-8E66-7816BD90B60E}" type="presParOf" srcId="{500BBA1F-F949-4712-9194-B5A906A7F47B}" destId="{7165B799-F303-49AF-9B7F-08FF53EDB166}" srcOrd="3" destOrd="0" presId="urn:microsoft.com/office/officeart/2008/layout/NameandTitleOrganizationalChart"/>
    <dgm:cxn modelId="{136BCB77-C11E-44D4-8A8D-D8E3B268C386}" type="presParOf" srcId="{7165B799-F303-49AF-9B7F-08FF53EDB166}" destId="{620FEE33-EBE7-4C4A-932B-FD68DEECA83F}" srcOrd="0" destOrd="0" presId="urn:microsoft.com/office/officeart/2008/layout/NameandTitleOrganizationalChart"/>
    <dgm:cxn modelId="{31FD721F-F0E6-46DA-AC67-7A2BE6B19028}" type="presParOf" srcId="{620FEE33-EBE7-4C4A-932B-FD68DEECA83F}" destId="{145F55E7-1E69-4C84-BA4F-7D68A1B3CBAB}" srcOrd="0" destOrd="0" presId="urn:microsoft.com/office/officeart/2008/layout/NameandTitleOrganizationalChart"/>
    <dgm:cxn modelId="{EF0C2A88-FB22-4D46-B4BE-537CE56BCA17}" type="presParOf" srcId="{620FEE33-EBE7-4C4A-932B-FD68DEECA83F}" destId="{40EC3ED3-11E9-47D2-AD75-1B690990E77B}" srcOrd="1" destOrd="0" presId="urn:microsoft.com/office/officeart/2008/layout/NameandTitleOrganizationalChart"/>
    <dgm:cxn modelId="{2626B0B7-2664-4D84-B710-D1B381DE54DE}" type="presParOf" srcId="{620FEE33-EBE7-4C4A-932B-FD68DEECA83F}" destId="{E3E5696D-C151-4C15-8148-10455680E4F9}" srcOrd="2" destOrd="0" presId="urn:microsoft.com/office/officeart/2008/layout/NameandTitleOrganizationalChart"/>
    <dgm:cxn modelId="{5CE2FD0D-F545-4A53-8CA4-1C5BFA036983}" type="presParOf" srcId="{7165B799-F303-49AF-9B7F-08FF53EDB166}" destId="{73A16E9C-A92C-4E3C-A246-FA45A77EAFDC}" srcOrd="1" destOrd="0" presId="urn:microsoft.com/office/officeart/2008/layout/NameandTitleOrganizationalChart"/>
    <dgm:cxn modelId="{D2D9463E-E817-4E13-9A04-81B8F1493A83}" type="presParOf" srcId="{7165B799-F303-49AF-9B7F-08FF53EDB166}" destId="{AB9B1A9F-A003-4453-8EE8-53E6C8291AEC}" srcOrd="2" destOrd="0" presId="urn:microsoft.com/office/officeart/2008/layout/NameandTitleOrganizationalChart"/>
    <dgm:cxn modelId="{292DCB96-A569-4276-AFEB-8C1917DFBEF3}" type="presParOf" srcId="{BC4CB30B-A65B-4DEB-8B86-981363401B58}" destId="{2892881C-93B6-42F5-AF4C-D72AC5BD205F}" srcOrd="2" destOrd="0" presId="urn:microsoft.com/office/officeart/2008/layout/NameandTitleOrganizationalChart"/>
    <dgm:cxn modelId="{DD1FE2A1-08A1-4722-8404-C8BA7449DAFE}" type="presParOf" srcId="{2892881C-93B6-42F5-AF4C-D72AC5BD205F}" destId="{36652561-8F7F-4D8E-B343-55EC1256B7BC}" srcOrd="0" destOrd="0" presId="urn:microsoft.com/office/officeart/2008/layout/NameandTitleOrganizationalChart"/>
    <dgm:cxn modelId="{93B41109-14FD-4125-9A1C-F8424A3C3F3C}" type="presParOf" srcId="{2892881C-93B6-42F5-AF4C-D72AC5BD205F}" destId="{B81FAF42-9154-45C0-81E8-AA637714E75F}" srcOrd="1" destOrd="0" presId="urn:microsoft.com/office/officeart/2008/layout/NameandTitleOrganizationalChart"/>
    <dgm:cxn modelId="{58FF9CFE-1F89-4D78-BBE5-8DF2781A7910}" type="presParOf" srcId="{B81FAF42-9154-45C0-81E8-AA637714E75F}" destId="{60885A21-9289-41F9-BA94-D790113D5E80}" srcOrd="0" destOrd="0" presId="urn:microsoft.com/office/officeart/2008/layout/NameandTitleOrganizationalChart"/>
    <dgm:cxn modelId="{081C96B3-2BDB-4C2A-AE98-D629EF92C7B4}" type="presParOf" srcId="{60885A21-9289-41F9-BA94-D790113D5E80}" destId="{1B0B7B83-146C-4170-9EBA-CB514B2E2519}" srcOrd="0" destOrd="0" presId="urn:microsoft.com/office/officeart/2008/layout/NameandTitleOrganizationalChart"/>
    <dgm:cxn modelId="{DF0472AA-3644-4DF5-920A-C9FCAA2E95AA}" type="presParOf" srcId="{60885A21-9289-41F9-BA94-D790113D5E80}" destId="{11763230-FA7F-4414-BD8B-8BCF89E6F50C}" srcOrd="1" destOrd="0" presId="urn:microsoft.com/office/officeart/2008/layout/NameandTitleOrganizationalChart"/>
    <dgm:cxn modelId="{D7A20EC7-9DD5-49EF-8EB0-430DAC881E3C}" type="presParOf" srcId="{60885A21-9289-41F9-BA94-D790113D5E80}" destId="{D41D2C6F-F21D-4CFE-86B6-78A2A83A25FD}" srcOrd="2" destOrd="0" presId="urn:microsoft.com/office/officeart/2008/layout/NameandTitleOrganizationalChart"/>
    <dgm:cxn modelId="{7AADF699-C165-45A2-B08B-8A54C0F23235}" type="presParOf" srcId="{B81FAF42-9154-45C0-81E8-AA637714E75F}" destId="{1DBDDADA-41F8-4953-A79F-F793CA7691DB}" srcOrd="1" destOrd="0" presId="urn:microsoft.com/office/officeart/2008/layout/NameandTitleOrganizationalChart"/>
    <dgm:cxn modelId="{D9FCCA33-E328-4333-9E99-E5156F0AE916}" type="presParOf" srcId="{B81FAF42-9154-45C0-81E8-AA637714E75F}" destId="{3F18AFEE-9119-424E-B8CE-E7E7DC45A152}" srcOrd="2" destOrd="0" presId="urn:microsoft.com/office/officeart/2008/layout/NameandTitleOrganizationalChart"/>
    <dgm:cxn modelId="{036B42CD-9F68-4F6D-9231-401119B62A9C}" type="presParOf" srcId="{2892881C-93B6-42F5-AF4C-D72AC5BD205F}" destId="{0D4CEC5D-5937-466E-A6FD-B5F1779B6850}" srcOrd="2" destOrd="0" presId="urn:microsoft.com/office/officeart/2008/layout/NameandTitleOrganizationalChart"/>
    <dgm:cxn modelId="{58871A30-7E6F-4819-8EDD-3C349CFBEE10}" type="presParOf" srcId="{2892881C-93B6-42F5-AF4C-D72AC5BD205F}" destId="{90DE9762-96B6-4F68-9299-DC76A037E5DE}" srcOrd="3" destOrd="0" presId="urn:microsoft.com/office/officeart/2008/layout/NameandTitleOrganizationalChart"/>
    <dgm:cxn modelId="{2AB0D9EE-F824-495A-9A2F-54591B60FE10}" type="presParOf" srcId="{90DE9762-96B6-4F68-9299-DC76A037E5DE}" destId="{ED0E76D2-92F0-4B73-8E3B-C3184358E232}" srcOrd="0" destOrd="0" presId="urn:microsoft.com/office/officeart/2008/layout/NameandTitleOrganizationalChart"/>
    <dgm:cxn modelId="{C59B6ACA-430B-414C-84DC-9CA72AF47D42}" type="presParOf" srcId="{ED0E76D2-92F0-4B73-8E3B-C3184358E232}" destId="{58A3CF91-6F5D-4F29-96C3-C695EC61407C}" srcOrd="0" destOrd="0" presId="urn:microsoft.com/office/officeart/2008/layout/NameandTitleOrganizationalChart"/>
    <dgm:cxn modelId="{BC005463-3702-41D3-8C2F-C1315C8C8694}" type="presParOf" srcId="{ED0E76D2-92F0-4B73-8E3B-C3184358E232}" destId="{00594577-AF9C-439B-A137-4210F420EA5D}" srcOrd="1" destOrd="0" presId="urn:microsoft.com/office/officeart/2008/layout/NameandTitleOrganizationalChart"/>
    <dgm:cxn modelId="{A3446FE5-FA4B-4823-843E-3F3BA0CE7FE1}" type="presParOf" srcId="{ED0E76D2-92F0-4B73-8E3B-C3184358E232}" destId="{D4ADAA37-6CA5-4852-8EFA-B8B724EE93AF}" srcOrd="2" destOrd="0" presId="urn:microsoft.com/office/officeart/2008/layout/NameandTitleOrganizationalChart"/>
    <dgm:cxn modelId="{B651C728-9E70-4149-A00F-4870B532BDB5}" type="presParOf" srcId="{90DE9762-96B6-4F68-9299-DC76A037E5DE}" destId="{400F2DFB-F24F-425A-966D-E674EC961589}" srcOrd="1" destOrd="0" presId="urn:microsoft.com/office/officeart/2008/layout/NameandTitleOrganizationalChart"/>
    <dgm:cxn modelId="{FB225747-65B2-42F1-A9F9-BB52E29A2BDB}" type="presParOf" srcId="{90DE9762-96B6-4F68-9299-DC76A037E5DE}" destId="{05E961D2-0320-4EB8-8FD7-09F85737BD22}" srcOrd="2" destOrd="0" presId="urn:microsoft.com/office/officeart/2008/layout/NameandTitleOrganizationalChart"/>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D4CEC5D-5937-466E-A6FD-B5F1779B6850}">
      <dsp:nvSpPr>
        <dsp:cNvPr id="0" name=""/>
        <dsp:cNvSpPr/>
      </dsp:nvSpPr>
      <dsp:spPr>
        <a:xfrm>
          <a:off x="2655305" y="911587"/>
          <a:ext cx="300264" cy="980948"/>
        </a:xfrm>
        <a:custGeom>
          <a:avLst/>
          <a:gdLst/>
          <a:ahLst/>
          <a:cxnLst/>
          <a:rect l="0" t="0" r="0" b="0"/>
          <a:pathLst>
            <a:path>
              <a:moveTo>
                <a:pt x="0" y="0"/>
              </a:moveTo>
              <a:lnTo>
                <a:pt x="0" y="980948"/>
              </a:lnTo>
              <a:lnTo>
                <a:pt x="300264" y="980948"/>
              </a:lnTo>
            </a:path>
          </a:pathLst>
        </a:custGeom>
        <a:noFill/>
        <a:ln w="12700" cap="flat" cmpd="sng" algn="ctr">
          <a:solidFill>
            <a:srgbClr val="70AD47">
              <a:hueOff val="0"/>
              <a:satOff val="0"/>
              <a:lumOff val="0"/>
              <a:alphaOff val="0"/>
            </a:srgbClr>
          </a:solidFill>
          <a:prstDash val="solid"/>
          <a:miter lim="800000"/>
        </a:ln>
        <a:effectLst/>
      </dsp:spPr>
      <dsp:style>
        <a:lnRef idx="2">
          <a:scrgbClr r="0" g="0" b="0"/>
        </a:lnRef>
        <a:fillRef idx="0">
          <a:scrgbClr r="0" g="0" b="0"/>
        </a:fillRef>
        <a:effectRef idx="0">
          <a:scrgbClr r="0" g="0" b="0"/>
        </a:effectRef>
        <a:fontRef idx="minor"/>
      </dsp:style>
    </dsp:sp>
    <dsp:sp modelId="{36652561-8F7F-4D8E-B343-55EC1256B7BC}">
      <dsp:nvSpPr>
        <dsp:cNvPr id="0" name=""/>
        <dsp:cNvSpPr/>
      </dsp:nvSpPr>
      <dsp:spPr>
        <a:xfrm>
          <a:off x="2355040" y="911587"/>
          <a:ext cx="300264" cy="980948"/>
        </a:xfrm>
        <a:custGeom>
          <a:avLst/>
          <a:gdLst/>
          <a:ahLst/>
          <a:cxnLst/>
          <a:rect l="0" t="0" r="0" b="0"/>
          <a:pathLst>
            <a:path>
              <a:moveTo>
                <a:pt x="300264" y="0"/>
              </a:moveTo>
              <a:lnTo>
                <a:pt x="300264" y="980948"/>
              </a:lnTo>
              <a:lnTo>
                <a:pt x="0" y="980948"/>
              </a:lnTo>
            </a:path>
          </a:pathLst>
        </a:custGeom>
        <a:noFill/>
        <a:ln w="12700" cap="flat" cmpd="sng" algn="ctr">
          <a:solidFill>
            <a:srgbClr val="70AD47">
              <a:hueOff val="0"/>
              <a:satOff val="0"/>
              <a:lumOff val="0"/>
              <a:alphaOff val="0"/>
            </a:srgbClr>
          </a:solidFill>
          <a:prstDash val="solid"/>
          <a:miter lim="800000"/>
        </a:ln>
        <a:effectLst/>
      </dsp:spPr>
      <dsp:style>
        <a:lnRef idx="2">
          <a:scrgbClr r="0" g="0" b="0"/>
        </a:lnRef>
        <a:fillRef idx="0">
          <a:scrgbClr r="0" g="0" b="0"/>
        </a:fillRef>
        <a:effectRef idx="0">
          <a:scrgbClr r="0" g="0" b="0"/>
        </a:effectRef>
        <a:fontRef idx="minor"/>
      </dsp:style>
    </dsp:sp>
    <dsp:sp modelId="{CF399E19-3EBD-4A39-BFBA-259C69737A66}">
      <dsp:nvSpPr>
        <dsp:cNvPr id="0" name=""/>
        <dsp:cNvSpPr/>
      </dsp:nvSpPr>
      <dsp:spPr>
        <a:xfrm>
          <a:off x="2655305" y="911587"/>
          <a:ext cx="1179210" cy="1961896"/>
        </a:xfrm>
        <a:custGeom>
          <a:avLst/>
          <a:gdLst/>
          <a:ahLst/>
          <a:cxnLst/>
          <a:rect l="0" t="0" r="0" b="0"/>
          <a:pathLst>
            <a:path>
              <a:moveTo>
                <a:pt x="0" y="0"/>
              </a:moveTo>
              <a:lnTo>
                <a:pt x="0" y="1749526"/>
              </a:lnTo>
              <a:lnTo>
                <a:pt x="1179210" y="1749526"/>
              </a:lnTo>
              <a:lnTo>
                <a:pt x="1179210" y="1961896"/>
              </a:lnTo>
            </a:path>
          </a:pathLst>
        </a:custGeom>
        <a:noFill/>
        <a:ln w="12700" cap="flat" cmpd="sng" algn="ctr">
          <a:solidFill>
            <a:srgbClr val="70AD47">
              <a:hueOff val="0"/>
              <a:satOff val="0"/>
              <a:lumOff val="0"/>
              <a:alphaOff val="0"/>
            </a:srgbClr>
          </a:solidFill>
          <a:prstDash val="solid"/>
          <a:miter lim="800000"/>
        </a:ln>
        <a:effectLst/>
      </dsp:spPr>
      <dsp:style>
        <a:lnRef idx="2">
          <a:scrgbClr r="0" g="0" b="0"/>
        </a:lnRef>
        <a:fillRef idx="0">
          <a:scrgbClr r="0" g="0" b="0"/>
        </a:fillRef>
        <a:effectRef idx="0">
          <a:scrgbClr r="0" g="0" b="0"/>
        </a:effectRef>
        <a:fontRef idx="minor"/>
      </dsp:style>
    </dsp:sp>
    <dsp:sp modelId="{A85CD9B8-D3C3-4E97-B732-8B6F3BA2ADE9}">
      <dsp:nvSpPr>
        <dsp:cNvPr id="0" name=""/>
        <dsp:cNvSpPr/>
      </dsp:nvSpPr>
      <dsp:spPr>
        <a:xfrm>
          <a:off x="1476094" y="911587"/>
          <a:ext cx="1179210" cy="1961896"/>
        </a:xfrm>
        <a:custGeom>
          <a:avLst/>
          <a:gdLst/>
          <a:ahLst/>
          <a:cxnLst/>
          <a:rect l="0" t="0" r="0" b="0"/>
          <a:pathLst>
            <a:path>
              <a:moveTo>
                <a:pt x="1179210" y="0"/>
              </a:moveTo>
              <a:lnTo>
                <a:pt x="1179210" y="1749526"/>
              </a:lnTo>
              <a:lnTo>
                <a:pt x="0" y="1749526"/>
              </a:lnTo>
              <a:lnTo>
                <a:pt x="0" y="1961896"/>
              </a:lnTo>
            </a:path>
          </a:pathLst>
        </a:custGeom>
        <a:noFill/>
        <a:ln w="12700" cap="flat" cmpd="sng" algn="ctr">
          <a:solidFill>
            <a:srgbClr val="70AD47">
              <a:hueOff val="0"/>
              <a:satOff val="0"/>
              <a:lumOff val="0"/>
              <a:alphaOff val="0"/>
            </a:srgbClr>
          </a:solidFill>
          <a:prstDash val="solid"/>
          <a:miter lim="800000"/>
        </a:ln>
        <a:effectLst/>
      </dsp:spPr>
      <dsp:style>
        <a:lnRef idx="2">
          <a:scrgbClr r="0" g="0" b="0"/>
        </a:lnRef>
        <a:fillRef idx="0">
          <a:scrgbClr r="0" g="0" b="0"/>
        </a:fillRef>
        <a:effectRef idx="0">
          <a:scrgbClr r="0" g="0" b="0"/>
        </a:effectRef>
        <a:fontRef idx="minor"/>
      </dsp:style>
    </dsp:sp>
    <dsp:sp modelId="{229D8006-49FA-4A3F-9DCE-4B0C9849A6FE}">
      <dsp:nvSpPr>
        <dsp:cNvPr id="0" name=""/>
        <dsp:cNvSpPr/>
      </dsp:nvSpPr>
      <dsp:spPr>
        <a:xfrm>
          <a:off x="1776359" y="1428"/>
          <a:ext cx="1757891" cy="910158"/>
        </a:xfrm>
        <a:prstGeom prst="rect">
          <a:avLst/>
        </a:prstGeom>
        <a:solidFill>
          <a:srgbClr val="FFC000">
            <a:hueOff val="0"/>
            <a:satOff val="0"/>
            <a:lumOff val="0"/>
            <a:alphaOff val="0"/>
          </a:srgbClr>
        </a:solidFill>
        <a:ln w="19050" cap="flat" cmpd="sng" algn="ctr">
          <a:solidFill>
            <a:sysClr val="window" lastClr="FFFFFF">
              <a:hueOff val="0"/>
              <a:satOff val="0"/>
              <a:lumOff val="0"/>
              <a:alphaOff val="0"/>
            </a:sys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14605" tIns="14605" rIns="14605" bIns="128433" numCol="1" spcCol="1270" anchor="ctr" anchorCtr="0">
          <a:noAutofit/>
        </a:bodyPr>
        <a:lstStyle/>
        <a:p>
          <a:pPr marL="0" lvl="0" indent="0" algn="ctr" defTabSz="1022350">
            <a:lnSpc>
              <a:spcPct val="90000"/>
            </a:lnSpc>
            <a:spcBef>
              <a:spcPct val="0"/>
            </a:spcBef>
            <a:spcAft>
              <a:spcPct val="35000"/>
            </a:spcAft>
            <a:buNone/>
          </a:pPr>
          <a:r>
            <a:rPr lang="en-US" sz="2300" kern="1200">
              <a:solidFill>
                <a:sysClr val="window" lastClr="FFFFFF"/>
              </a:solidFill>
              <a:latin typeface="Calibri" panose="020F0502020204030204"/>
              <a:ea typeface="+mn-ea"/>
              <a:cs typeface="+mn-cs"/>
            </a:rPr>
            <a:t>Owner</a:t>
          </a:r>
        </a:p>
      </dsp:txBody>
      <dsp:txXfrm>
        <a:off x="1776359" y="1428"/>
        <a:ext cx="1757891" cy="910158"/>
      </dsp:txXfrm>
    </dsp:sp>
    <dsp:sp modelId="{891F4799-930A-4016-9D62-796BFF7267E6}">
      <dsp:nvSpPr>
        <dsp:cNvPr id="0" name=""/>
        <dsp:cNvSpPr/>
      </dsp:nvSpPr>
      <dsp:spPr>
        <a:xfrm>
          <a:off x="2127937" y="709329"/>
          <a:ext cx="1582102" cy="303386"/>
        </a:xfrm>
        <a:prstGeom prst="rect">
          <a:avLst/>
        </a:prstGeom>
        <a:solidFill>
          <a:sysClr val="window" lastClr="FFFFFF">
            <a:alpha val="90000"/>
            <a:hueOff val="0"/>
            <a:satOff val="0"/>
            <a:lumOff val="0"/>
            <a:alphaOff val="0"/>
          </a:sysClr>
        </a:solidFill>
        <a:ln w="12700" cap="flat" cmpd="sng" algn="ctr">
          <a:solidFill>
            <a:srgbClr val="FFC000">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8260" tIns="12065" rIns="48260" bIns="12065" numCol="1" spcCol="1270" anchor="ctr" anchorCtr="0">
          <a:noAutofit/>
        </a:bodyPr>
        <a:lstStyle/>
        <a:p>
          <a:pPr marL="0" lvl="0" indent="0" algn="r" defTabSz="844550">
            <a:lnSpc>
              <a:spcPct val="90000"/>
            </a:lnSpc>
            <a:spcBef>
              <a:spcPct val="0"/>
            </a:spcBef>
            <a:spcAft>
              <a:spcPct val="35000"/>
            </a:spcAft>
            <a:buNone/>
          </a:pPr>
          <a:r>
            <a:rPr lang="en-US" sz="1900" kern="1200">
              <a:solidFill>
                <a:sysClr val="windowText" lastClr="000000">
                  <a:hueOff val="0"/>
                  <a:satOff val="0"/>
                  <a:lumOff val="0"/>
                  <a:alphaOff val="0"/>
                </a:sysClr>
              </a:solidFill>
              <a:latin typeface="Calibri" panose="020F0502020204030204"/>
              <a:ea typeface="+mn-ea"/>
              <a:cs typeface="+mn-cs"/>
            </a:rPr>
            <a:t>$40,000 Salary</a:t>
          </a:r>
        </a:p>
      </dsp:txBody>
      <dsp:txXfrm>
        <a:off x="2127937" y="709329"/>
        <a:ext cx="1582102" cy="303386"/>
      </dsp:txXfrm>
    </dsp:sp>
    <dsp:sp modelId="{3AC2C2EB-1B39-4940-96B1-E82CEFA2EF3F}">
      <dsp:nvSpPr>
        <dsp:cNvPr id="0" name=""/>
        <dsp:cNvSpPr/>
      </dsp:nvSpPr>
      <dsp:spPr>
        <a:xfrm>
          <a:off x="597148" y="2873484"/>
          <a:ext cx="1757891" cy="910158"/>
        </a:xfrm>
        <a:prstGeom prst="rect">
          <a:avLst/>
        </a:prstGeom>
        <a:solidFill>
          <a:srgbClr val="5B9BD5">
            <a:hueOff val="0"/>
            <a:satOff val="0"/>
            <a:lumOff val="0"/>
            <a:alphaOff val="0"/>
          </a:srgbClr>
        </a:solidFill>
        <a:ln w="19050" cap="flat" cmpd="sng" algn="ctr">
          <a:solidFill>
            <a:sysClr val="window" lastClr="FFFFFF">
              <a:hueOff val="0"/>
              <a:satOff val="0"/>
              <a:lumOff val="0"/>
              <a:alphaOff val="0"/>
            </a:sys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14605" tIns="14605" rIns="14605" bIns="128433" numCol="1" spcCol="1270" anchor="ctr" anchorCtr="0">
          <a:noAutofit/>
        </a:bodyPr>
        <a:lstStyle/>
        <a:p>
          <a:pPr marL="0" lvl="0" indent="0" algn="ctr" defTabSz="1022350">
            <a:lnSpc>
              <a:spcPct val="90000"/>
            </a:lnSpc>
            <a:spcBef>
              <a:spcPct val="0"/>
            </a:spcBef>
            <a:spcAft>
              <a:spcPct val="35000"/>
            </a:spcAft>
            <a:buNone/>
          </a:pPr>
          <a:r>
            <a:rPr lang="en-US" sz="2300" kern="1200">
              <a:solidFill>
                <a:sysClr val="window" lastClr="FFFFFF"/>
              </a:solidFill>
              <a:latin typeface="Calibri" panose="020F0502020204030204"/>
              <a:ea typeface="+mn-ea"/>
              <a:cs typeface="+mn-cs"/>
            </a:rPr>
            <a:t>Property Assistant</a:t>
          </a:r>
        </a:p>
      </dsp:txBody>
      <dsp:txXfrm>
        <a:off x="597148" y="2873484"/>
        <a:ext cx="1757891" cy="910158"/>
      </dsp:txXfrm>
    </dsp:sp>
    <dsp:sp modelId="{6A78155D-BFA1-472F-9529-D98A1A5118FA}">
      <dsp:nvSpPr>
        <dsp:cNvPr id="0" name=""/>
        <dsp:cNvSpPr/>
      </dsp:nvSpPr>
      <dsp:spPr>
        <a:xfrm>
          <a:off x="948727" y="3581385"/>
          <a:ext cx="1582102" cy="303386"/>
        </a:xfrm>
        <a:prstGeom prst="rect">
          <a:avLst/>
        </a:prstGeom>
        <a:solidFill>
          <a:sysClr val="window" lastClr="FFFFFF">
            <a:alpha val="90000"/>
            <a:hueOff val="0"/>
            <a:satOff val="0"/>
            <a:lumOff val="0"/>
            <a:alphaOff val="0"/>
          </a:sysClr>
        </a:solidFill>
        <a:ln w="12700" cap="flat" cmpd="sng" algn="ctr">
          <a:solidFill>
            <a:srgbClr val="5B9BD5">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8260" tIns="12065" rIns="48260" bIns="12065" numCol="1" spcCol="1270" anchor="ctr" anchorCtr="0">
          <a:noAutofit/>
        </a:bodyPr>
        <a:lstStyle/>
        <a:p>
          <a:pPr marL="0" lvl="0" indent="0" algn="r" defTabSz="844550">
            <a:lnSpc>
              <a:spcPct val="90000"/>
            </a:lnSpc>
            <a:spcBef>
              <a:spcPct val="0"/>
            </a:spcBef>
            <a:spcAft>
              <a:spcPct val="35000"/>
            </a:spcAft>
            <a:buNone/>
          </a:pPr>
          <a:r>
            <a:rPr lang="en-US" sz="1900" kern="1200">
              <a:solidFill>
                <a:sysClr val="windowText" lastClr="000000">
                  <a:hueOff val="0"/>
                  <a:satOff val="0"/>
                  <a:lumOff val="0"/>
                  <a:alphaOff val="0"/>
                </a:sysClr>
              </a:solidFill>
              <a:latin typeface="Calibri" panose="020F0502020204030204"/>
              <a:ea typeface="+mn-ea"/>
              <a:cs typeface="+mn-cs"/>
            </a:rPr>
            <a:t>$30,000 Salary</a:t>
          </a:r>
        </a:p>
      </dsp:txBody>
      <dsp:txXfrm>
        <a:off x="948727" y="3581385"/>
        <a:ext cx="1582102" cy="303386"/>
      </dsp:txXfrm>
    </dsp:sp>
    <dsp:sp modelId="{145F55E7-1E69-4C84-BA4F-7D68A1B3CBAB}">
      <dsp:nvSpPr>
        <dsp:cNvPr id="0" name=""/>
        <dsp:cNvSpPr/>
      </dsp:nvSpPr>
      <dsp:spPr>
        <a:xfrm>
          <a:off x="2955570" y="2873484"/>
          <a:ext cx="1757891" cy="910158"/>
        </a:xfrm>
        <a:prstGeom prst="rect">
          <a:avLst/>
        </a:prstGeom>
        <a:solidFill>
          <a:srgbClr val="5B9BD5">
            <a:hueOff val="-6758543"/>
            <a:satOff val="-17419"/>
            <a:lumOff val="-11765"/>
            <a:alphaOff val="0"/>
          </a:srgbClr>
        </a:solidFill>
        <a:ln w="19050" cap="flat" cmpd="sng" algn="ctr">
          <a:solidFill>
            <a:sysClr val="window" lastClr="FFFFFF">
              <a:hueOff val="0"/>
              <a:satOff val="0"/>
              <a:lumOff val="0"/>
              <a:alphaOff val="0"/>
            </a:sys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14605" tIns="14605" rIns="14605" bIns="128433" numCol="1" spcCol="1270" anchor="ctr" anchorCtr="0">
          <a:noAutofit/>
        </a:bodyPr>
        <a:lstStyle/>
        <a:p>
          <a:pPr marL="0" lvl="0" indent="0" algn="ctr" defTabSz="1022350">
            <a:lnSpc>
              <a:spcPct val="90000"/>
            </a:lnSpc>
            <a:spcBef>
              <a:spcPct val="0"/>
            </a:spcBef>
            <a:spcAft>
              <a:spcPct val="35000"/>
            </a:spcAft>
            <a:buNone/>
          </a:pPr>
          <a:r>
            <a:rPr lang="en-US" sz="2300" kern="1200">
              <a:solidFill>
                <a:sysClr val="window" lastClr="FFFFFF"/>
              </a:solidFill>
              <a:latin typeface="Calibri" panose="020F0502020204030204"/>
              <a:ea typeface="+mn-ea"/>
              <a:cs typeface="+mn-cs"/>
            </a:rPr>
            <a:t>Bookeeper</a:t>
          </a:r>
        </a:p>
      </dsp:txBody>
      <dsp:txXfrm>
        <a:off x="2955570" y="2873484"/>
        <a:ext cx="1757891" cy="910158"/>
      </dsp:txXfrm>
    </dsp:sp>
    <dsp:sp modelId="{40EC3ED3-11E9-47D2-AD75-1B690990E77B}">
      <dsp:nvSpPr>
        <dsp:cNvPr id="0" name=""/>
        <dsp:cNvSpPr/>
      </dsp:nvSpPr>
      <dsp:spPr>
        <a:xfrm>
          <a:off x="3307148" y="3581385"/>
          <a:ext cx="1582102" cy="303386"/>
        </a:xfrm>
        <a:prstGeom prst="rect">
          <a:avLst/>
        </a:prstGeom>
        <a:solidFill>
          <a:sysClr val="window" lastClr="FFFFFF">
            <a:alpha val="90000"/>
            <a:hueOff val="0"/>
            <a:satOff val="0"/>
            <a:lumOff val="0"/>
            <a:alphaOff val="0"/>
          </a:sysClr>
        </a:solidFill>
        <a:ln w="12700" cap="flat" cmpd="sng" algn="ctr">
          <a:solidFill>
            <a:srgbClr val="5B9BD5">
              <a:hueOff val="-6758543"/>
              <a:satOff val="-17419"/>
              <a:lumOff val="-11765"/>
              <a:alphaOff val="0"/>
            </a:srgb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0480" tIns="7620" rIns="30480" bIns="7620" numCol="1" spcCol="1270" anchor="ctr" anchorCtr="0">
          <a:noAutofit/>
        </a:bodyPr>
        <a:lstStyle/>
        <a:p>
          <a:pPr marL="0" lvl="0" indent="0" algn="r" defTabSz="533400">
            <a:lnSpc>
              <a:spcPct val="90000"/>
            </a:lnSpc>
            <a:spcBef>
              <a:spcPct val="0"/>
            </a:spcBef>
            <a:spcAft>
              <a:spcPct val="35000"/>
            </a:spcAft>
            <a:buNone/>
          </a:pPr>
          <a:r>
            <a:rPr lang="en-US" sz="1200" kern="1200">
              <a:solidFill>
                <a:sysClr val="windowText" lastClr="000000">
                  <a:hueOff val="0"/>
                  <a:satOff val="0"/>
                  <a:lumOff val="0"/>
                  <a:alphaOff val="0"/>
                </a:sysClr>
              </a:solidFill>
              <a:latin typeface="Calibri" panose="020F0502020204030204"/>
              <a:ea typeface="+mn-ea"/>
              <a:cs typeface="+mn-cs"/>
            </a:rPr>
            <a:t>Indepedent Contractor</a:t>
          </a:r>
        </a:p>
      </dsp:txBody>
      <dsp:txXfrm>
        <a:off x="3307148" y="3581385"/>
        <a:ext cx="1582102" cy="303386"/>
      </dsp:txXfrm>
    </dsp:sp>
    <dsp:sp modelId="{1B0B7B83-146C-4170-9EBA-CB514B2E2519}">
      <dsp:nvSpPr>
        <dsp:cNvPr id="0" name=""/>
        <dsp:cNvSpPr/>
      </dsp:nvSpPr>
      <dsp:spPr>
        <a:xfrm>
          <a:off x="597148" y="1437456"/>
          <a:ext cx="1757891" cy="910158"/>
        </a:xfrm>
        <a:prstGeom prst="rect">
          <a:avLst/>
        </a:prstGeom>
        <a:solidFill>
          <a:srgbClr val="70AD47">
            <a:hueOff val="0"/>
            <a:satOff val="0"/>
            <a:lumOff val="0"/>
            <a:alphaOff val="0"/>
          </a:srgbClr>
        </a:solidFill>
        <a:ln w="19050" cap="flat" cmpd="sng" algn="ctr">
          <a:solidFill>
            <a:sysClr val="window" lastClr="FFFFFF">
              <a:shade val="80000"/>
              <a:hueOff val="0"/>
              <a:satOff val="0"/>
              <a:lumOff val="0"/>
              <a:alphaOff val="0"/>
            </a:sys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14605" tIns="14605" rIns="14605" bIns="128433" numCol="1" spcCol="1270" anchor="ctr" anchorCtr="0">
          <a:noAutofit/>
        </a:bodyPr>
        <a:lstStyle/>
        <a:p>
          <a:pPr marL="0" lvl="0" indent="0" algn="ctr" defTabSz="1022350">
            <a:lnSpc>
              <a:spcPct val="90000"/>
            </a:lnSpc>
            <a:spcBef>
              <a:spcPct val="0"/>
            </a:spcBef>
            <a:spcAft>
              <a:spcPct val="35000"/>
            </a:spcAft>
            <a:buNone/>
          </a:pPr>
          <a:r>
            <a:rPr lang="en-US" sz="2300" kern="1200">
              <a:solidFill>
                <a:sysClr val="window" lastClr="FFFFFF"/>
              </a:solidFill>
              <a:latin typeface="Calibri" panose="020F0502020204030204"/>
              <a:ea typeface="+mn-ea"/>
              <a:cs typeface="+mn-cs"/>
            </a:rPr>
            <a:t>Facility Manager</a:t>
          </a:r>
        </a:p>
      </dsp:txBody>
      <dsp:txXfrm>
        <a:off x="597148" y="1437456"/>
        <a:ext cx="1757891" cy="910158"/>
      </dsp:txXfrm>
    </dsp:sp>
    <dsp:sp modelId="{11763230-FA7F-4414-BD8B-8BCF89E6F50C}">
      <dsp:nvSpPr>
        <dsp:cNvPr id="0" name=""/>
        <dsp:cNvSpPr/>
      </dsp:nvSpPr>
      <dsp:spPr>
        <a:xfrm>
          <a:off x="948727" y="2145357"/>
          <a:ext cx="1582102" cy="303386"/>
        </a:xfrm>
        <a:prstGeom prst="rect">
          <a:avLst/>
        </a:prstGeom>
        <a:solidFill>
          <a:sysClr val="window" lastClr="FFFFFF">
            <a:alpha val="90000"/>
            <a:hueOff val="0"/>
            <a:satOff val="0"/>
            <a:lumOff val="0"/>
            <a:alphaOff val="0"/>
          </a:sysClr>
        </a:solidFill>
        <a:ln w="12700" cap="flat" cmpd="sng" algn="ctr">
          <a:solidFill>
            <a:srgbClr val="70AD47">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8260" tIns="12065" rIns="48260" bIns="12065" numCol="1" spcCol="1270" anchor="ctr" anchorCtr="0">
          <a:noAutofit/>
        </a:bodyPr>
        <a:lstStyle/>
        <a:p>
          <a:pPr marL="0" lvl="0" indent="0" algn="r" defTabSz="844550">
            <a:lnSpc>
              <a:spcPct val="90000"/>
            </a:lnSpc>
            <a:spcBef>
              <a:spcPct val="0"/>
            </a:spcBef>
            <a:spcAft>
              <a:spcPct val="35000"/>
            </a:spcAft>
            <a:buNone/>
          </a:pPr>
          <a:r>
            <a:rPr lang="en-US" sz="1900" kern="1200">
              <a:solidFill>
                <a:sysClr val="windowText" lastClr="000000">
                  <a:hueOff val="0"/>
                  <a:satOff val="0"/>
                  <a:lumOff val="0"/>
                  <a:alphaOff val="0"/>
                </a:sysClr>
              </a:solidFill>
              <a:latin typeface="Calibri" panose="020F0502020204030204"/>
              <a:ea typeface="+mn-ea"/>
              <a:cs typeface="+mn-cs"/>
            </a:rPr>
            <a:t>$35,000 Salary</a:t>
          </a:r>
        </a:p>
      </dsp:txBody>
      <dsp:txXfrm>
        <a:off x="948727" y="2145357"/>
        <a:ext cx="1582102" cy="303386"/>
      </dsp:txXfrm>
    </dsp:sp>
    <dsp:sp modelId="{58A3CF91-6F5D-4F29-96C3-C695EC61407C}">
      <dsp:nvSpPr>
        <dsp:cNvPr id="0" name=""/>
        <dsp:cNvSpPr/>
      </dsp:nvSpPr>
      <dsp:spPr>
        <a:xfrm>
          <a:off x="2955570" y="1437456"/>
          <a:ext cx="1757891" cy="910158"/>
        </a:xfrm>
        <a:prstGeom prst="rect">
          <a:avLst/>
        </a:prstGeom>
        <a:solidFill>
          <a:srgbClr val="70AD47">
            <a:hueOff val="0"/>
            <a:satOff val="0"/>
            <a:lumOff val="0"/>
            <a:alphaOff val="0"/>
          </a:srgbClr>
        </a:solidFill>
        <a:ln w="19050" cap="flat" cmpd="sng" algn="ctr">
          <a:solidFill>
            <a:sysClr val="window" lastClr="FFFFFF">
              <a:shade val="80000"/>
              <a:hueOff val="0"/>
              <a:satOff val="0"/>
              <a:lumOff val="0"/>
              <a:alphaOff val="0"/>
            </a:sys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14605" tIns="14605" rIns="14605" bIns="128433" numCol="1" spcCol="1270" anchor="ctr" anchorCtr="0">
          <a:noAutofit/>
        </a:bodyPr>
        <a:lstStyle/>
        <a:p>
          <a:pPr marL="0" lvl="0" indent="0" algn="ctr" defTabSz="1022350">
            <a:lnSpc>
              <a:spcPct val="90000"/>
            </a:lnSpc>
            <a:spcBef>
              <a:spcPct val="0"/>
            </a:spcBef>
            <a:spcAft>
              <a:spcPct val="35000"/>
            </a:spcAft>
            <a:buNone/>
          </a:pPr>
          <a:r>
            <a:rPr lang="en-US" sz="2300" kern="1200" dirty="0">
              <a:solidFill>
                <a:sysClr val="window" lastClr="FFFFFF"/>
              </a:solidFill>
              <a:latin typeface="Calibri" panose="020F0502020204030204"/>
              <a:ea typeface="+mn-ea"/>
              <a:cs typeface="+mn-cs"/>
            </a:rPr>
            <a:t>Administrative Staff</a:t>
          </a:r>
        </a:p>
      </dsp:txBody>
      <dsp:txXfrm>
        <a:off x="2955570" y="1437456"/>
        <a:ext cx="1757891" cy="910158"/>
      </dsp:txXfrm>
    </dsp:sp>
    <dsp:sp modelId="{00594577-AF9C-439B-A137-4210F420EA5D}">
      <dsp:nvSpPr>
        <dsp:cNvPr id="0" name=""/>
        <dsp:cNvSpPr/>
      </dsp:nvSpPr>
      <dsp:spPr>
        <a:xfrm>
          <a:off x="3307148" y="2145357"/>
          <a:ext cx="1582102" cy="303386"/>
        </a:xfrm>
        <a:prstGeom prst="rect">
          <a:avLst/>
        </a:prstGeom>
        <a:solidFill>
          <a:sysClr val="window" lastClr="FFFFFF">
            <a:alpha val="90000"/>
            <a:hueOff val="0"/>
            <a:satOff val="0"/>
            <a:lumOff val="0"/>
            <a:alphaOff val="0"/>
          </a:sysClr>
        </a:solidFill>
        <a:ln w="12700" cap="flat" cmpd="sng" algn="ctr">
          <a:solidFill>
            <a:srgbClr val="70AD47">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8260" tIns="12065" rIns="48260" bIns="12065" numCol="1" spcCol="1270" anchor="ctr" anchorCtr="0">
          <a:noAutofit/>
        </a:bodyPr>
        <a:lstStyle/>
        <a:p>
          <a:pPr marL="0" lvl="0" indent="0" algn="r" defTabSz="844550">
            <a:lnSpc>
              <a:spcPct val="90000"/>
            </a:lnSpc>
            <a:spcBef>
              <a:spcPct val="0"/>
            </a:spcBef>
            <a:spcAft>
              <a:spcPct val="35000"/>
            </a:spcAft>
            <a:buNone/>
          </a:pPr>
          <a:r>
            <a:rPr lang="en-US" sz="1900" kern="1200">
              <a:solidFill>
                <a:sysClr val="windowText" lastClr="000000">
                  <a:hueOff val="0"/>
                  <a:satOff val="0"/>
                  <a:lumOff val="0"/>
                  <a:alphaOff val="0"/>
                </a:sysClr>
              </a:solidFill>
              <a:latin typeface="Calibri" panose="020F0502020204030204"/>
              <a:ea typeface="+mn-ea"/>
              <a:cs typeface="+mn-cs"/>
            </a:rPr>
            <a:t>$30,000 Salary</a:t>
          </a:r>
        </a:p>
      </dsp:txBody>
      <dsp:txXfrm>
        <a:off x="3307148" y="2145357"/>
        <a:ext cx="1582102" cy="303386"/>
      </dsp:txXfrm>
    </dsp:sp>
  </dsp:spTree>
</dsp:drawing>
</file>

<file path=ppt/diagrams/layout1.xml><?xml version="1.0" encoding="utf-8"?>
<dgm:layoutDef xmlns:dgm="http://schemas.openxmlformats.org/drawingml/2006/diagram" xmlns:a="http://schemas.openxmlformats.org/drawingml/2006/main" uniqueId="urn:microsoft.com/office/officeart/2008/layout/NameandTitleOrganizationalChart">
  <dgm:title val=""/>
  <dgm:desc val=""/>
  <dgm:catLst>
    <dgm:cat type="hierarchy" pri="125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fact="0.9"/>
                  <dgm:constr type="l" for="ch" forName="titleText1" refType="w" fact="0.2"/>
                  <dgm:constr type="t" for="ch" forName="titleText1" refType="h" fact="0.7"/>
                  <dgm:constr type="w" for="ch" forName="titleText1" refType="w" fact="0.9"/>
                  <dgm:constr type="h" for="ch" forName="titleText1" refType="h" fact="0.3"/>
                  <dgm:constr type="primFontSz" for="des" forName="titleText1" refType="primFontSz" refFor="des" refForName="rootText1" op="lte"/>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fact="0.9"/>
                  <dgm:constr type="l" for="ch" forName="titleText1" refType="w" fact="0.2"/>
                  <dgm:constr type="t" for="ch" forName="titleText1" refType="h" fact="0.7"/>
                  <dgm:constr type="w" for="ch" forName="titleText1" refType="w" fact="0.9"/>
                  <dgm:constr type="h" for="ch" forName="titleText1" refType="h" fact="0.3"/>
                  <dgm:constr type="primFontSz" for="des" forName="titleText1" refType="primFontSz" refFor="des" refForName="rootText1" op="lte"/>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fact="0.9"/>
                  <dgm:constr type="l" for="ch" forName="titleText1" refType="w" fact="0.2"/>
                  <dgm:constr type="t" for="ch" forName="titleText1" refType="h" fact="0.7"/>
                  <dgm:constr type="w" for="ch" forName="titleText1" refType="w" fact="0.9"/>
                  <dgm:constr type="h" for="ch" forName="titleText1" refType="h" fact="0.3"/>
                  <dgm:constr type="primFontSz" for="des" forName="titleText1" refType="primFontSz" refFor="des" refForName="rootText1" op="lte"/>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fact="0.9"/>
                  <dgm:constr type="l" for="ch" forName="titleText1" refType="w" fact="0.2"/>
                  <dgm:constr type="t" for="ch" forName="titleText1" refType="h" fact="0.7"/>
                  <dgm:constr type="w" for="ch" forName="titleText1" refType="w" fact="0.9"/>
                  <dgm:constr type="h" for="ch" forName="titleText1" refType="h" fact="0.3"/>
                  <dgm:constr type="primFontSz" for="des" forName="titleText1" refType="primFontSz" refFor="des" refForName="rootText1" op="lte"/>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Max/>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h" fact="0.4"/>
              </dgm:constrLst>
              <dgm:ruleLst>
                <dgm:rule type="primFontSz" val="5" fact="NaN" max="NaN"/>
              </dgm:ruleLst>
            </dgm:layoutNode>
            <dgm:layoutNode name="titleText1" styleLbl="fgAcc0">
              <dgm:varLst>
                <dgm:chMax val="0"/>
                <dgm:chPref val="0"/>
              </dgm:varLst>
              <dgm:alg type="tx">
                <dgm:param type="parTxLTRAlign" val="r"/>
              </dgm:alg>
              <dgm:shape xmlns:r="http://schemas.openxmlformats.org/officeDocument/2006/relationships" type="rect" r:blip="">
                <dgm:adjLst/>
              </dgm:shape>
              <dgm:presOf axis="followSib" ptType="sibTrans" hideLastTrans="0" cnt="1"/>
              <dgm:constrLst>
                <dgm:constr type="primFontSz" val="65"/>
                <dgm:constr type="lMarg" refType="primFontSz" fact="0.2"/>
                <dgm:constr type="rMarg" refType="primFontSz" fact="0.2"/>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alg type="conn">
                            <dgm:param type="connRout" val="bend"/>
                            <dgm:param type="dim" val="1D"/>
                            <dgm:param type="endSty" val="noArr"/>
                            <dgm:param type="begPts" val="bCtr"/>
                            <dgm:param type="endPts" val="tCtr"/>
                            <dgm:param type="bendPt" val="end"/>
                          </dgm:alg>
                        </dgm:else>
                      </dgm:choose>
                      <dgm:shape xmlns:r="http://schemas.openxmlformats.org/officeDocument/2006/relationships" type="conn" r:blip="" zOrderOff="-99999">
                        <dgm:adjLst/>
                      </dgm:shape>
                      <dgm:presOf axis="self"/>
                      <dgm:constrLst>
                        <dgm:constr type="begPad"/>
                        <dgm:constr type="endPad"/>
                      </dgm:constrLst>
                      <dgm:ruleLst/>
                    </dgm:layoutNode>
                  </dgm:if>
                  <dgm:if name="Name41" func="var" arg="hierBranch" op="equ" val="hang">
                    <dgm:layoutNode name="Name42">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3">
                    <dgm:layoutNode name="Name44">
                      <dgm:choose name="Name45">
                        <dgm:if name="Name46" axis="self" func="depth" op="lte" val="2">
                          <dgm:choose name="Name47">
                            <dgm:if name="Name48" axis="par ch" ptType="node asst" func="cnt" op="gte" val="1">
                              <dgm:alg type="conn">
                                <dgm:param type="connRout" val="bend"/>
                                <dgm:param type="dim" val="1D"/>
                                <dgm:param type="endSty" val="noArr"/>
                                <dgm:param type="begPts" val="bCtr"/>
                                <dgm:param type="endPts" val="midL midR"/>
                              </dgm:alg>
                            </dgm:if>
                            <dgm:else name="Name49">
                              <dgm:alg type="conn">
                                <dgm:param type="connRout" val="bend"/>
                                <dgm:param type="dim" val="1D"/>
                                <dgm:param type="endSty" val="noArr"/>
                                <dgm:param type="begPts" val="bCtr"/>
                                <dgm:param type="endPts" val="midL midR"/>
                                <dgm:param type="srcNode" val="rootConnector1"/>
                              </dgm:alg>
                            </dgm:else>
                          </dgm:choose>
                        </dgm:if>
                        <dgm:else name="Name50">
                          <dgm:choose name="Name51">
                            <dgm:if name="Name52" axis="par ch" ptType="node asst" func="cnt" op="gte" val="1">
                              <dgm:alg type="conn">
                                <dgm:param type="connRout" val="bend"/>
                                <dgm:param type="dim" val="1D"/>
                                <dgm:param type="endSty" val="noArr"/>
                                <dgm:param type="begPts" val="bCtr"/>
                                <dgm:param type="endPts" val="midL midR"/>
                              </dgm:alg>
                            </dgm:if>
                            <dgm:else name="Name53">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54">
                  <dgm:if name="Name55" func="var" arg="hierBranch" op="equ" val="l">
                    <dgm:choose name="Name56">
                      <dgm:if name="Name57"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58">
                        <dgm:alg type="hierRoot">
                          <dgm:param type="hierAlign" val="tR"/>
                        </dgm:alg>
                        <dgm:shape xmlns:r="http://schemas.openxmlformats.org/officeDocument/2006/relationships" r:blip="">
                          <dgm:adjLst/>
                        </dgm:shape>
                        <dgm:presOf/>
                        <dgm:constrLst>
                          <dgm:constr type="alignOff" val="0.25"/>
                        </dgm:constrLst>
                      </dgm:else>
                    </dgm:choose>
                  </dgm:if>
                  <dgm:if name="Name59" func="var" arg="hierBranch" op="equ" val="r">
                    <dgm:choose name="Name60">
                      <dgm:if name="Name61"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2">
                        <dgm:alg type="hierRoot">
                          <dgm:param type="hierAlign" val="tL"/>
                        </dgm:alg>
                        <dgm:shape xmlns:r="http://schemas.openxmlformats.org/officeDocument/2006/relationships" r:blip="">
                          <dgm:adjLst/>
                        </dgm:shape>
                        <dgm:presOf/>
                        <dgm:constrLst>
                          <dgm:constr type="alignOff" val="0.25"/>
                        </dgm:constrLst>
                      </dgm:else>
                    </dgm:choose>
                  </dgm:if>
                  <dgm:if name="Name63"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64" func="var" arg="hierBranch" op="equ" val="init">
                    <dgm:alg type="hierRoot"/>
                    <dgm:shape xmlns:r="http://schemas.openxmlformats.org/officeDocument/2006/relationships" r:blip="">
                      <dgm:adjLst/>
                    </dgm:shape>
                    <dgm:presOf/>
                    <dgm:constrLst>
                      <dgm:constr type="alignOff"/>
                      <dgm:constr type="bendDist" for="des" ptType="parTrans" refType="sp" fact="0.5"/>
                    </dgm:constrLst>
                  </dgm:if>
                  <dgm:else name="Name65">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66">
                    <dgm:if name="Name67" func="var" arg="hierBranch" op="equ" val="init">
                      <dgm:constrLst>
                        <dgm:constr type="l" for="ch" forName="rootText"/>
                        <dgm:constr type="t" for="ch" forName="rootText"/>
                        <dgm:constr type="w" for="ch" forName="rootText" refType="w"/>
                        <dgm:constr type="h" for="ch" forName="rootText" refType="h" fact="0.9"/>
                        <dgm:constr type="l" for="ch" forName="titleText2" refType="w" fact="0.2"/>
                        <dgm:constr type="t" for="ch" forName="titleText2" refType="h" fact="0.7"/>
                        <dgm:constr type="w" for="ch" forName="titleText2" refType="w" fact="0.9"/>
                        <dgm:constr type="h" for="ch" forName="titleText2" refType="h" fact="0.3"/>
                        <dgm:constr type="primFontSz" for="des" forName="titleText2" refType="primFontSz" refFor="des" refForName="rootText1" op="lte"/>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68" func="var" arg="hierBranch" op="equ" val="l">
                      <dgm:constrLst>
                        <dgm:constr type="l" for="ch" forName="rootText"/>
                        <dgm:constr type="t" for="ch" forName="rootText"/>
                        <dgm:constr type="w" for="ch" forName="rootText" refType="w"/>
                        <dgm:constr type="h" for="ch" forName="rootText" refType="h" fact="0.9"/>
                        <dgm:constr type="l" for="ch" forName="titleText2" refType="w" fact="0.2"/>
                        <dgm:constr type="t" for="ch" forName="titleText2" refType="h" fact="0.7"/>
                        <dgm:constr type="w" for="ch" forName="titleText2" refType="w" fact="0.9"/>
                        <dgm:constr type="h" for="ch" forName="titleText2" refType="h" fact="0.3"/>
                        <dgm:constr type="primFontSz" for="des" forName="titleText2" refType="primFontSz" refFor="des" refForName="rootText1" op="lte"/>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69" func="var" arg="hierBranch" op="equ" val="r">
                      <dgm:constrLst>
                        <dgm:constr type="l" for="ch" forName="rootText"/>
                        <dgm:constr type="t" for="ch" forName="rootText"/>
                        <dgm:constr type="w" for="ch" forName="rootText" refType="w"/>
                        <dgm:constr type="h" for="ch" forName="rootText" refType="h" fact="0.9"/>
                        <dgm:constr type="l" for="ch" forName="titleText2" refType="w" fact="0.2"/>
                        <dgm:constr type="t" for="ch" forName="titleText2" refType="h" fact="0.7"/>
                        <dgm:constr type="w" for="ch" forName="titleText2" refType="w" fact="0.9"/>
                        <dgm:constr type="h" for="ch" forName="titleText2" refType="h" fact="0.3"/>
                        <dgm:constr type="primFontSz" for="des" forName="titleText2" refType="primFontSz" refFor="des" refForName="rootText1" op="lte"/>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70">
                      <dgm:constrLst>
                        <dgm:constr type="l" for="ch" forName="rootText"/>
                        <dgm:constr type="t" for="ch" forName="rootText"/>
                        <dgm:constr type="w" for="ch" forName="rootText" refType="w"/>
                        <dgm:constr type="h" for="ch" forName="rootText" refType="h" fact="0.9"/>
                        <dgm:constr type="l" for="ch" forName="titleText2" refType="w" fact="0.2"/>
                        <dgm:constr type="t" for="ch" forName="titleText2" refType="h" fact="0.7"/>
                        <dgm:constr type="w" for="ch" forName="titleText2" refType="w" fact="0.9"/>
                        <dgm:constr type="h" for="ch" forName="titleText2" refType="h" fact="0.3"/>
                        <dgm:constr type="primFontSz" for="des" forName="titleText2" refType="primFontSz" refFor="des" refForName="rootText1" op="lte"/>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varLst>
                      <dgm:chMax/>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h" fact="0.4"/>
                    </dgm:constrLst>
                    <dgm:ruleLst>
                      <dgm:rule type="primFontSz" val="5" fact="NaN" max="NaN"/>
                    </dgm:ruleLst>
                  </dgm:layoutNode>
                  <dgm:layoutNode name="titleText2" styleLbl="fgAcc1">
                    <dgm:varLst>
                      <dgm:chMax val="0"/>
                      <dgm:chPref val="0"/>
                    </dgm:varLst>
                    <dgm:alg type="tx">
                      <dgm:param type="parTxLTRAlign" val="r"/>
                    </dgm:alg>
                    <dgm:shape xmlns:r="http://schemas.openxmlformats.org/officeDocument/2006/relationships" type="rect" r:blip="">
                      <dgm:adjLst/>
                    </dgm:shape>
                    <dgm:presOf axis="followSib" ptType="sibTrans" hideLastTrans="0" cnt="1"/>
                    <dgm:constrLst>
                      <dgm:constr type="primFontSz" val="65"/>
                      <dgm:constr type="lMarg" refType="primFontSz" fact="0.2"/>
                      <dgm:constr type="rMarg" refType="primFontSz" fact="0.2"/>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71">
                    <dgm:if name="Name72" func="var" arg="hierBranch" op="equ" val="l">
                      <dgm:alg type="hierChild">
                        <dgm:param type="chAlign" val="r"/>
                        <dgm:param type="linDir" val="fromT"/>
                      </dgm:alg>
                    </dgm:if>
                    <dgm:if name="Name73" func="var" arg="hierBranch" op="equ" val="r">
                      <dgm:alg type="hierChild">
                        <dgm:param type="chAlign" val="l"/>
                        <dgm:param type="linDir" val="fromT"/>
                      </dgm:alg>
                    </dgm:if>
                    <dgm:if name="Name74" func="var" arg="hierBranch" op="equ" val="hang">
                      <dgm:choose name="Name75">
                        <dgm:if name="Name76" func="var" arg="dir" op="equ" val="norm">
                          <dgm:alg type="hierChild">
                            <dgm:param type="chAlign" val="l"/>
                            <dgm:param type="linDir" val="fromL"/>
                            <dgm:param type="secChAlign" val="t"/>
                            <dgm:param type="secLinDir" val="fromT"/>
                          </dgm:alg>
                        </dgm:if>
                        <dgm:else name="Name77">
                          <dgm:alg type="hierChild">
                            <dgm:param type="chAlign" val="l"/>
                            <dgm:param type="linDir" val="fromR"/>
                            <dgm:param type="secChAlign" val="t"/>
                            <dgm:param type="secLinDir" val="fromT"/>
                          </dgm:alg>
                        </dgm:else>
                      </dgm:choose>
                    </dgm:if>
                    <dgm:if name="Name78" func="var" arg="hierBranch" op="equ" val="std">
                      <dgm:choose name="Name79">
                        <dgm:if name="Name80" func="var" arg="dir" op="equ" val="norm">
                          <dgm:alg type="hierChild"/>
                        </dgm:if>
                        <dgm:else name="Name81">
                          <dgm:alg type="hierChild">
                            <dgm:param type="linDir" val="fromR"/>
                          </dgm:alg>
                        </dgm:else>
                      </dgm:choose>
                    </dgm:if>
                    <dgm:if name="Name82" func="var" arg="hierBranch" op="equ" val="init">
                      <dgm:choose name="Name83">
                        <dgm:if name="Name84" func="var" arg="dir" op="equ" val="norm">
                          <dgm:alg type="hierChild"/>
                        </dgm:if>
                        <dgm:else name="Name85">
                          <dgm:alg type="hierChild">
                            <dgm:param type="linDir" val="fromR"/>
                          </dgm:alg>
                        </dgm:else>
                      </dgm:choose>
                    </dgm:if>
                    <dgm:else name="Name86"/>
                  </dgm:choose>
                  <dgm:shape xmlns:r="http://schemas.openxmlformats.org/officeDocument/2006/relationships" r:blip="">
                    <dgm:adjLst/>
                  </dgm:shape>
                  <dgm:presOf/>
                  <dgm:constrLst/>
                  <dgm:ruleLst/>
                  <dgm:forEach name="Name87" ref="rep2a"/>
                </dgm:layoutNode>
                <dgm:layoutNode name="hierChild5">
                  <dgm:choose name="Name88">
                    <dgm:if name="Name89" func="var" arg="dir" op="equ" val="norm">
                      <dgm:alg type="hierChild">
                        <dgm:param type="chAlign" val="l"/>
                        <dgm:param type="linDir" val="fromL"/>
                        <dgm:param type="secChAlign" val="t"/>
                        <dgm:param type="secLinDir" val="fromT"/>
                      </dgm:alg>
                    </dgm:if>
                    <dgm:else name="Name90">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91" ref="rep2b"/>
                </dgm:layoutNode>
              </dgm:layoutNode>
            </dgm:forEach>
          </dgm:layoutNode>
          <dgm:layoutNode name="hierChild3">
            <dgm:choose name="Name92">
              <dgm:if name="Name93" func="var" arg="dir" op="equ" val="norm">
                <dgm:alg type="hierChild">
                  <dgm:param type="chAlign" val="l"/>
                  <dgm:param type="linDir" val="fromL"/>
                  <dgm:param type="secChAlign" val="t"/>
                  <dgm:param type="secLinDir" val="fromT"/>
                </dgm:alg>
              </dgm:if>
              <dgm:else name="Name94">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95" axis="precedSib" ptType="parTrans" st="-1" cnt="1">
                <dgm:layoutNode name="Name96">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97">
                  <dgm:if name="Name98" func="var" arg="hierBranch" op="equ" val="l">
                    <dgm:alg type="hierRoot">
                      <dgm:param type="hierAlign" val="tR"/>
                    </dgm:alg>
                    <dgm:shape xmlns:r="http://schemas.openxmlformats.org/officeDocument/2006/relationships" r:blip="">
                      <dgm:adjLst/>
                    </dgm:shape>
                    <dgm:presOf/>
                    <dgm:constrLst>
                      <dgm:constr type="alignOff" val="0.65"/>
                    </dgm:constrLst>
                  </dgm:if>
                  <dgm:if name="Name99" func="var" arg="hierBranch" op="equ" val="r">
                    <dgm:alg type="hierRoot">
                      <dgm:param type="hierAlign" val="tL"/>
                    </dgm:alg>
                    <dgm:shape xmlns:r="http://schemas.openxmlformats.org/officeDocument/2006/relationships" r:blip="">
                      <dgm:adjLst/>
                    </dgm:shape>
                    <dgm:presOf/>
                    <dgm:constrLst>
                      <dgm:constr type="alignOff" val="0.65"/>
                    </dgm:constrLst>
                  </dgm:if>
                  <dgm:if name="Name100" func="var" arg="hierBranch" op="equ" val="hang">
                    <dgm:alg type="hierRoot"/>
                    <dgm:shape xmlns:r="http://schemas.openxmlformats.org/officeDocument/2006/relationships" r:blip="">
                      <dgm:adjLst/>
                    </dgm:shape>
                    <dgm:presOf/>
                    <dgm:constrLst>
                      <dgm:constr type="alignOff" val="0.65"/>
                    </dgm:constrLst>
                  </dgm:if>
                  <dgm:if name="Name101"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02" func="var" arg="hierBranch" op="equ" val="init">
                    <dgm:alg type="hierRoot"/>
                    <dgm:shape xmlns:r="http://schemas.openxmlformats.org/officeDocument/2006/relationships" r:blip="">
                      <dgm:adjLst/>
                    </dgm:shape>
                    <dgm:presOf/>
                    <dgm:constrLst>
                      <dgm:constr type="alignOff"/>
                      <dgm:constr type="bendDist" for="des" ptType="parTrans" refType="sp" fact="0.5"/>
                    </dgm:constrLst>
                  </dgm:if>
                  <dgm:else name="Name103"/>
                </dgm:choose>
                <dgm:ruleLst/>
                <dgm:layoutNode name="rootComposite3">
                  <dgm:alg type="composite"/>
                  <dgm:shape xmlns:r="http://schemas.openxmlformats.org/officeDocument/2006/relationships" r:blip="">
                    <dgm:adjLst/>
                  </dgm:shape>
                  <dgm:presOf axis="self" ptType="node" cnt="1"/>
                  <dgm:choose name="Name104">
                    <dgm:if name="Name105" func="var" arg="hierBranch" op="equ" val="init">
                      <dgm:constrLst>
                        <dgm:constr type="l" for="ch" forName="rootText3"/>
                        <dgm:constr type="t" for="ch" forName="rootText3"/>
                        <dgm:constr type="w" for="ch" forName="rootText3" refType="w"/>
                        <dgm:constr type="h" for="ch" forName="rootText3" refType="h" fact="0.9"/>
                        <dgm:constr type="l" for="ch" forName="titleText3" refType="w" fact="0.2"/>
                        <dgm:constr type="t" for="ch" forName="titleText3" refType="h" fact="0.7"/>
                        <dgm:constr type="w" for="ch" forName="titleText3" refType="w" fact="0.9"/>
                        <dgm:constr type="h" for="ch" forName="titleText3" refType="h" fact="0.3"/>
                        <dgm:constr type="primFontSz" for="des" forName="titleText3" refType="primFontSz" refFor="des" refForName="rootText3" op="lte"/>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06" func="var" arg="hierBranch" op="equ" val="l">
                      <dgm:constrLst>
                        <dgm:constr type="l" for="ch" forName="rootText3"/>
                        <dgm:constr type="t" for="ch" forName="rootText3"/>
                        <dgm:constr type="w" for="ch" forName="rootText3" refType="w"/>
                        <dgm:constr type="h" for="ch" forName="rootText3" refType="h" fact="0.9"/>
                        <dgm:constr type="l" for="ch" forName="titleText3" refType="w" fact="0.2"/>
                        <dgm:constr type="t" for="ch" forName="titleText3" refType="h" fact="0.7"/>
                        <dgm:constr type="w" for="ch" forName="titleText3" refType="w" fact="0.9"/>
                        <dgm:constr type="h" for="ch" forName="titleText3" refType="h" fact="0.3"/>
                        <dgm:constr type="primFontSz" for="des" forName="titleText3" refType="primFontSz" refFor="des" refForName="rootText3" op="lte"/>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07" func="var" arg="hierBranch" op="equ" val="r">
                      <dgm:constrLst>
                        <dgm:constr type="l" for="ch" forName="rootText3"/>
                        <dgm:constr type="t" for="ch" forName="rootText3"/>
                        <dgm:constr type="w" for="ch" forName="rootText3" refType="w"/>
                        <dgm:constr type="h" for="ch" forName="rootText3" refType="h" fact="0.9"/>
                        <dgm:constr type="l" for="ch" forName="titleText3" refType="w" fact="0.2"/>
                        <dgm:constr type="t" for="ch" forName="titleText3" refType="h" fact="0.7"/>
                        <dgm:constr type="w" for="ch" forName="titleText3" refType="w" fact="0.9"/>
                        <dgm:constr type="h" for="ch" forName="titleText3" refType="h" fact="0.3"/>
                        <dgm:constr type="primFontSz" for="des" forName="titleText3" refType="primFontSz" refFor="des" refForName="rootText3" op="lte"/>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08">
                      <dgm:constrLst>
                        <dgm:constr type="l" for="ch" forName="rootText3"/>
                        <dgm:constr type="t" for="ch" forName="rootText3"/>
                        <dgm:constr type="w" for="ch" forName="rootText3" refType="w"/>
                        <dgm:constr type="h" for="ch" forName="rootText3" refType="h" fact="0.9"/>
                        <dgm:constr type="l" for="ch" forName="titleText3" refType="w" fact="0.2"/>
                        <dgm:constr type="t" for="ch" forName="titleText3" refType="h" fact="0.7"/>
                        <dgm:constr type="w" for="ch" forName="titleText3" refType="w" fact="0.9"/>
                        <dgm:constr type="h" for="ch" forName="titleText3" refType="h" fact="0.3"/>
                        <dgm:constr type="primFontSz" for="des" forName="titleText3" refType="primFontSz" refFor="des" refForName="rootText3" op="lte"/>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styleLbl="asst1">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h" fact="0.4"/>
                    </dgm:constrLst>
                    <dgm:ruleLst>
                      <dgm:rule type="primFontSz" val="5" fact="NaN" max="NaN"/>
                    </dgm:ruleLst>
                  </dgm:layoutNode>
                  <dgm:layoutNode name="titleText3" styleLbl="fgAcc2">
                    <dgm:varLst>
                      <dgm:chMax val="0"/>
                      <dgm:chPref val="0"/>
                    </dgm:varLst>
                    <dgm:alg type="tx">
                      <dgm:param type="parTxLTRAlign" val="r"/>
                    </dgm:alg>
                    <dgm:shape xmlns:r="http://schemas.openxmlformats.org/officeDocument/2006/relationships" type="rect" r:blip="">
                      <dgm:adjLst/>
                    </dgm:shape>
                    <dgm:presOf axis="followSib" ptType="sibTrans" hideLastTrans="0" cnt="1"/>
                    <dgm:constrLst>
                      <dgm:constr type="primFontSz" val="65"/>
                      <dgm:constr type="lMarg" refType="primFontSz" fact="0.2"/>
                      <dgm:constr type="rMarg" refType="primFontSz" fact="0.2"/>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09">
                    <dgm:if name="Name110" func="var" arg="hierBranch" op="equ" val="l">
                      <dgm:alg type="hierChild">
                        <dgm:param type="chAlign" val="r"/>
                        <dgm:param type="linDir" val="fromT"/>
                      </dgm:alg>
                    </dgm:if>
                    <dgm:if name="Name111" func="var" arg="hierBranch" op="equ" val="r">
                      <dgm:alg type="hierChild">
                        <dgm:param type="chAlign" val="l"/>
                        <dgm:param type="linDir" val="fromT"/>
                      </dgm:alg>
                    </dgm:if>
                    <dgm:if name="Name112" func="var" arg="hierBranch" op="equ" val="hang">
                      <dgm:choose name="Name113">
                        <dgm:if name="Name114" func="var" arg="dir" op="equ" val="norm">
                          <dgm:alg type="hierChild">
                            <dgm:param type="chAlign" val="l"/>
                            <dgm:param type="linDir" val="fromL"/>
                            <dgm:param type="secChAlign" val="t"/>
                            <dgm:param type="secLinDir" val="fromT"/>
                          </dgm:alg>
                        </dgm:if>
                        <dgm:else name="Name115">
                          <dgm:alg type="hierChild">
                            <dgm:param type="chAlign" val="l"/>
                            <dgm:param type="linDir" val="fromR"/>
                            <dgm:param type="secChAlign" val="t"/>
                            <dgm:param type="secLinDir" val="fromT"/>
                          </dgm:alg>
                        </dgm:else>
                      </dgm:choose>
                    </dgm:if>
                    <dgm:if name="Name116" func="var" arg="hierBranch" op="equ" val="std">
                      <dgm:choose name="Name117">
                        <dgm:if name="Name118" func="var" arg="dir" op="equ" val="norm">
                          <dgm:alg type="hierChild"/>
                        </dgm:if>
                        <dgm:else name="Name119">
                          <dgm:alg type="hierChild">
                            <dgm:param type="linDir" val="fromR"/>
                          </dgm:alg>
                        </dgm:else>
                      </dgm:choose>
                    </dgm:if>
                    <dgm:if name="Name120" func="var" arg="hierBranch" op="equ" val="init">
                      <dgm:alg type="hierChild"/>
                    </dgm:if>
                    <dgm:else name="Name121"/>
                  </dgm:choose>
                  <dgm:shape xmlns:r="http://schemas.openxmlformats.org/officeDocument/2006/relationships" r:blip="">
                    <dgm:adjLst/>
                  </dgm:shape>
                  <dgm:presOf/>
                  <dgm:constrLst/>
                  <dgm:ruleLst/>
                  <dgm:forEach name="Name122" ref="rep2a"/>
                </dgm:layoutNode>
                <dgm:layoutNode name="hierChild7">
                  <dgm:choose name="Name123">
                    <dgm:if name="Name124" func="var" arg="dir" op="equ" val="norm">
                      <dgm:alg type="hierChild">
                        <dgm:param type="chAlign" val="l"/>
                        <dgm:param type="linDir" val="fromL"/>
                        <dgm:param type="secChAlign" val="t"/>
                        <dgm:param type="secLinDir" val="fromT"/>
                      </dgm:alg>
                    </dgm:if>
                    <dgm:else name="Name12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26" ref="rep2b"/>
                </dgm:layoutNode>
              </dgm:layoutNode>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03DF5C-2BDB-460F-81C6-13E41F93A85F}"/>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6B413E12-B186-4702-B75D-41D6C385409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37108AB4-4328-4B9A-90F0-8C2F6D804946}"/>
              </a:ext>
            </a:extLst>
          </p:cNvPr>
          <p:cNvSpPr>
            <a:spLocks noGrp="1"/>
          </p:cNvSpPr>
          <p:nvPr>
            <p:ph type="dt" sz="half" idx="10"/>
          </p:nvPr>
        </p:nvSpPr>
        <p:spPr/>
        <p:txBody>
          <a:bodyPr/>
          <a:lstStyle/>
          <a:p>
            <a:fld id="{FB71EF0C-7AB2-44D2-8AB1-455E4D47D1C0}" type="datetimeFigureOut">
              <a:rPr lang="en-US" smtClean="0"/>
              <a:t>8/28/2023</a:t>
            </a:fld>
            <a:endParaRPr lang="en-US"/>
          </a:p>
        </p:txBody>
      </p:sp>
      <p:sp>
        <p:nvSpPr>
          <p:cNvPr id="5" name="Footer Placeholder 4">
            <a:extLst>
              <a:ext uri="{FF2B5EF4-FFF2-40B4-BE49-F238E27FC236}">
                <a16:creationId xmlns:a16="http://schemas.microsoft.com/office/drawing/2014/main" id="{7B66AD6A-BFFE-4FCD-94F1-1D688B37B04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3752BB9-9F6D-41D6-85C9-5FF0F4A27986}"/>
              </a:ext>
            </a:extLst>
          </p:cNvPr>
          <p:cNvSpPr>
            <a:spLocks noGrp="1"/>
          </p:cNvSpPr>
          <p:nvPr>
            <p:ph type="sldNum" sz="quarter" idx="12"/>
          </p:nvPr>
        </p:nvSpPr>
        <p:spPr/>
        <p:txBody>
          <a:bodyPr/>
          <a:lstStyle/>
          <a:p>
            <a:fld id="{5CD2C604-7449-47D2-A7C0-B3D02CECF829}" type="slidenum">
              <a:rPr lang="en-US" smtClean="0"/>
              <a:t>‹#›</a:t>
            </a:fld>
            <a:endParaRPr lang="en-US"/>
          </a:p>
        </p:txBody>
      </p:sp>
    </p:spTree>
    <p:extLst>
      <p:ext uri="{BB962C8B-B14F-4D97-AF65-F5344CB8AC3E}">
        <p14:creationId xmlns:p14="http://schemas.microsoft.com/office/powerpoint/2010/main" val="36502168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D43616-8302-49B1-BB97-9B19906CA677}"/>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69AD6DA2-9609-45E7-AA87-D39A3DC587DD}"/>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03BD726-5CCB-4EA2-8BB5-9E2A053BAEDB}"/>
              </a:ext>
            </a:extLst>
          </p:cNvPr>
          <p:cNvSpPr>
            <a:spLocks noGrp="1"/>
          </p:cNvSpPr>
          <p:nvPr>
            <p:ph type="dt" sz="half" idx="10"/>
          </p:nvPr>
        </p:nvSpPr>
        <p:spPr/>
        <p:txBody>
          <a:bodyPr/>
          <a:lstStyle/>
          <a:p>
            <a:fld id="{FB71EF0C-7AB2-44D2-8AB1-455E4D47D1C0}" type="datetimeFigureOut">
              <a:rPr lang="en-US" smtClean="0"/>
              <a:t>8/28/2023</a:t>
            </a:fld>
            <a:endParaRPr lang="en-US"/>
          </a:p>
        </p:txBody>
      </p:sp>
      <p:sp>
        <p:nvSpPr>
          <p:cNvPr id="5" name="Footer Placeholder 4">
            <a:extLst>
              <a:ext uri="{FF2B5EF4-FFF2-40B4-BE49-F238E27FC236}">
                <a16:creationId xmlns:a16="http://schemas.microsoft.com/office/drawing/2014/main" id="{79E217E6-C90B-4684-BF6F-F08B0126799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1962F08-5A2E-4563-B624-D81E7998D52A}"/>
              </a:ext>
            </a:extLst>
          </p:cNvPr>
          <p:cNvSpPr>
            <a:spLocks noGrp="1"/>
          </p:cNvSpPr>
          <p:nvPr>
            <p:ph type="sldNum" sz="quarter" idx="12"/>
          </p:nvPr>
        </p:nvSpPr>
        <p:spPr/>
        <p:txBody>
          <a:bodyPr/>
          <a:lstStyle/>
          <a:p>
            <a:fld id="{5CD2C604-7449-47D2-A7C0-B3D02CECF829}" type="slidenum">
              <a:rPr lang="en-US" smtClean="0"/>
              <a:t>‹#›</a:t>
            </a:fld>
            <a:endParaRPr lang="en-US"/>
          </a:p>
        </p:txBody>
      </p:sp>
    </p:spTree>
    <p:extLst>
      <p:ext uri="{BB962C8B-B14F-4D97-AF65-F5344CB8AC3E}">
        <p14:creationId xmlns:p14="http://schemas.microsoft.com/office/powerpoint/2010/main" val="29086277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74662C8-B990-4771-A510-A9459B8993AA}"/>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B48E0E88-F82C-44F2-86C7-4BC99BECAB9A}"/>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3A55DA4-69A3-408E-958F-77E04DEA9053}"/>
              </a:ext>
            </a:extLst>
          </p:cNvPr>
          <p:cNvSpPr>
            <a:spLocks noGrp="1"/>
          </p:cNvSpPr>
          <p:nvPr>
            <p:ph type="dt" sz="half" idx="10"/>
          </p:nvPr>
        </p:nvSpPr>
        <p:spPr/>
        <p:txBody>
          <a:bodyPr/>
          <a:lstStyle/>
          <a:p>
            <a:fld id="{FB71EF0C-7AB2-44D2-8AB1-455E4D47D1C0}" type="datetimeFigureOut">
              <a:rPr lang="en-US" smtClean="0"/>
              <a:t>8/28/2023</a:t>
            </a:fld>
            <a:endParaRPr lang="en-US"/>
          </a:p>
        </p:txBody>
      </p:sp>
      <p:sp>
        <p:nvSpPr>
          <p:cNvPr id="5" name="Footer Placeholder 4">
            <a:extLst>
              <a:ext uri="{FF2B5EF4-FFF2-40B4-BE49-F238E27FC236}">
                <a16:creationId xmlns:a16="http://schemas.microsoft.com/office/drawing/2014/main" id="{A97D7609-09D8-4BA2-A0F8-621DBDECF39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912B3D1-205A-401C-8205-B3DD39EBD5C8}"/>
              </a:ext>
            </a:extLst>
          </p:cNvPr>
          <p:cNvSpPr>
            <a:spLocks noGrp="1"/>
          </p:cNvSpPr>
          <p:nvPr>
            <p:ph type="sldNum" sz="quarter" idx="12"/>
          </p:nvPr>
        </p:nvSpPr>
        <p:spPr/>
        <p:txBody>
          <a:bodyPr/>
          <a:lstStyle/>
          <a:p>
            <a:fld id="{5CD2C604-7449-47D2-A7C0-B3D02CECF829}" type="slidenum">
              <a:rPr lang="en-US" smtClean="0"/>
              <a:t>‹#›</a:t>
            </a:fld>
            <a:endParaRPr lang="en-US"/>
          </a:p>
        </p:txBody>
      </p:sp>
    </p:spTree>
    <p:extLst>
      <p:ext uri="{BB962C8B-B14F-4D97-AF65-F5344CB8AC3E}">
        <p14:creationId xmlns:p14="http://schemas.microsoft.com/office/powerpoint/2010/main" val="148648662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B19B50-4E8F-4D2F-B885-E50C3BA5CBC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8D0C68A-FE6B-4832-90E0-4C17D5E38617}"/>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124CE66-FA63-49D7-AB8F-9F70EC4DEBED}"/>
              </a:ext>
            </a:extLst>
          </p:cNvPr>
          <p:cNvSpPr>
            <a:spLocks noGrp="1"/>
          </p:cNvSpPr>
          <p:nvPr>
            <p:ph type="dt" sz="half" idx="10"/>
          </p:nvPr>
        </p:nvSpPr>
        <p:spPr/>
        <p:txBody>
          <a:bodyPr/>
          <a:lstStyle/>
          <a:p>
            <a:fld id="{FB71EF0C-7AB2-44D2-8AB1-455E4D47D1C0}" type="datetimeFigureOut">
              <a:rPr lang="en-US" smtClean="0"/>
              <a:t>8/28/2023</a:t>
            </a:fld>
            <a:endParaRPr lang="en-US"/>
          </a:p>
        </p:txBody>
      </p:sp>
      <p:sp>
        <p:nvSpPr>
          <p:cNvPr id="5" name="Footer Placeholder 4">
            <a:extLst>
              <a:ext uri="{FF2B5EF4-FFF2-40B4-BE49-F238E27FC236}">
                <a16:creationId xmlns:a16="http://schemas.microsoft.com/office/drawing/2014/main" id="{866AD966-7227-4504-A057-AAA0D9E859E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1C9BA91-AF71-4922-B8A5-15FD0D742580}"/>
              </a:ext>
            </a:extLst>
          </p:cNvPr>
          <p:cNvSpPr>
            <a:spLocks noGrp="1"/>
          </p:cNvSpPr>
          <p:nvPr>
            <p:ph type="sldNum" sz="quarter" idx="12"/>
          </p:nvPr>
        </p:nvSpPr>
        <p:spPr/>
        <p:txBody>
          <a:bodyPr/>
          <a:lstStyle/>
          <a:p>
            <a:fld id="{5CD2C604-7449-47D2-A7C0-B3D02CECF829}" type="slidenum">
              <a:rPr lang="en-US" smtClean="0"/>
              <a:t>‹#›</a:t>
            </a:fld>
            <a:endParaRPr lang="en-US"/>
          </a:p>
        </p:txBody>
      </p:sp>
    </p:spTree>
    <p:extLst>
      <p:ext uri="{BB962C8B-B14F-4D97-AF65-F5344CB8AC3E}">
        <p14:creationId xmlns:p14="http://schemas.microsoft.com/office/powerpoint/2010/main" val="31120681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17B492-48CA-4938-B660-FA510439D597}"/>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68F6C553-508C-4851-B37B-0499FBE5C3B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63BEED81-BEAE-4BC4-90D1-2DCCBE6E3A7F}"/>
              </a:ext>
            </a:extLst>
          </p:cNvPr>
          <p:cNvSpPr>
            <a:spLocks noGrp="1"/>
          </p:cNvSpPr>
          <p:nvPr>
            <p:ph type="dt" sz="half" idx="10"/>
          </p:nvPr>
        </p:nvSpPr>
        <p:spPr/>
        <p:txBody>
          <a:bodyPr/>
          <a:lstStyle/>
          <a:p>
            <a:fld id="{FB71EF0C-7AB2-44D2-8AB1-455E4D47D1C0}" type="datetimeFigureOut">
              <a:rPr lang="en-US" smtClean="0"/>
              <a:t>8/28/2023</a:t>
            </a:fld>
            <a:endParaRPr lang="en-US"/>
          </a:p>
        </p:txBody>
      </p:sp>
      <p:sp>
        <p:nvSpPr>
          <p:cNvPr id="5" name="Footer Placeholder 4">
            <a:extLst>
              <a:ext uri="{FF2B5EF4-FFF2-40B4-BE49-F238E27FC236}">
                <a16:creationId xmlns:a16="http://schemas.microsoft.com/office/drawing/2014/main" id="{D8694FC3-6072-4FF2-A85A-A91638A1984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37547A1-F682-477B-B915-31B6994B76DD}"/>
              </a:ext>
            </a:extLst>
          </p:cNvPr>
          <p:cNvSpPr>
            <a:spLocks noGrp="1"/>
          </p:cNvSpPr>
          <p:nvPr>
            <p:ph type="sldNum" sz="quarter" idx="12"/>
          </p:nvPr>
        </p:nvSpPr>
        <p:spPr/>
        <p:txBody>
          <a:bodyPr/>
          <a:lstStyle/>
          <a:p>
            <a:fld id="{5CD2C604-7449-47D2-A7C0-B3D02CECF829}" type="slidenum">
              <a:rPr lang="en-US" smtClean="0"/>
              <a:t>‹#›</a:t>
            </a:fld>
            <a:endParaRPr lang="en-US"/>
          </a:p>
        </p:txBody>
      </p:sp>
    </p:spTree>
    <p:extLst>
      <p:ext uri="{BB962C8B-B14F-4D97-AF65-F5344CB8AC3E}">
        <p14:creationId xmlns:p14="http://schemas.microsoft.com/office/powerpoint/2010/main" val="235553114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B8B373-B063-4BDA-8B2E-3FE7B77204B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5D05294-3C97-486C-B069-9917D16238C0}"/>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C126B758-6823-4A60-B035-E8BA07A61708}"/>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64A5DE5F-52E4-497C-8573-E505EECCC300}"/>
              </a:ext>
            </a:extLst>
          </p:cNvPr>
          <p:cNvSpPr>
            <a:spLocks noGrp="1"/>
          </p:cNvSpPr>
          <p:nvPr>
            <p:ph type="dt" sz="half" idx="10"/>
          </p:nvPr>
        </p:nvSpPr>
        <p:spPr/>
        <p:txBody>
          <a:bodyPr/>
          <a:lstStyle/>
          <a:p>
            <a:fld id="{FB71EF0C-7AB2-44D2-8AB1-455E4D47D1C0}" type="datetimeFigureOut">
              <a:rPr lang="en-US" smtClean="0"/>
              <a:t>8/28/2023</a:t>
            </a:fld>
            <a:endParaRPr lang="en-US"/>
          </a:p>
        </p:txBody>
      </p:sp>
      <p:sp>
        <p:nvSpPr>
          <p:cNvPr id="6" name="Footer Placeholder 5">
            <a:extLst>
              <a:ext uri="{FF2B5EF4-FFF2-40B4-BE49-F238E27FC236}">
                <a16:creationId xmlns:a16="http://schemas.microsoft.com/office/drawing/2014/main" id="{16C3E705-40D6-4AAC-AF2C-3EA1BD21428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93E13B2-BB39-4B86-A27A-176E9571FCF6}"/>
              </a:ext>
            </a:extLst>
          </p:cNvPr>
          <p:cNvSpPr>
            <a:spLocks noGrp="1"/>
          </p:cNvSpPr>
          <p:nvPr>
            <p:ph type="sldNum" sz="quarter" idx="12"/>
          </p:nvPr>
        </p:nvSpPr>
        <p:spPr/>
        <p:txBody>
          <a:bodyPr/>
          <a:lstStyle/>
          <a:p>
            <a:fld id="{5CD2C604-7449-47D2-A7C0-B3D02CECF829}" type="slidenum">
              <a:rPr lang="en-US" smtClean="0"/>
              <a:t>‹#›</a:t>
            </a:fld>
            <a:endParaRPr lang="en-US"/>
          </a:p>
        </p:txBody>
      </p:sp>
    </p:spTree>
    <p:extLst>
      <p:ext uri="{BB962C8B-B14F-4D97-AF65-F5344CB8AC3E}">
        <p14:creationId xmlns:p14="http://schemas.microsoft.com/office/powerpoint/2010/main" val="144978897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FEE76F-5616-44F8-A25F-2D996E812F99}"/>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35313E48-EBCC-4CD1-8D4E-CB9B12776409}"/>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D10CFA5-9AE6-4A12-855F-22614D34C90A}"/>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E730D042-D02B-409D-A487-899A51DA7D7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AC1EDB1F-8F4D-4EB5-8333-A3AADAF2CC4A}"/>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87D6736B-13FE-46DA-A408-0347A739D965}"/>
              </a:ext>
            </a:extLst>
          </p:cNvPr>
          <p:cNvSpPr>
            <a:spLocks noGrp="1"/>
          </p:cNvSpPr>
          <p:nvPr>
            <p:ph type="dt" sz="half" idx="10"/>
          </p:nvPr>
        </p:nvSpPr>
        <p:spPr/>
        <p:txBody>
          <a:bodyPr/>
          <a:lstStyle/>
          <a:p>
            <a:fld id="{FB71EF0C-7AB2-44D2-8AB1-455E4D47D1C0}" type="datetimeFigureOut">
              <a:rPr lang="en-US" smtClean="0"/>
              <a:t>8/28/2023</a:t>
            </a:fld>
            <a:endParaRPr lang="en-US"/>
          </a:p>
        </p:txBody>
      </p:sp>
      <p:sp>
        <p:nvSpPr>
          <p:cNvPr id="8" name="Footer Placeholder 7">
            <a:extLst>
              <a:ext uri="{FF2B5EF4-FFF2-40B4-BE49-F238E27FC236}">
                <a16:creationId xmlns:a16="http://schemas.microsoft.com/office/drawing/2014/main" id="{C80A7F75-0ADD-4A45-BE79-C02DEDBDCAD9}"/>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7CB8FE37-D471-4CAE-95CA-B867EC438650}"/>
              </a:ext>
            </a:extLst>
          </p:cNvPr>
          <p:cNvSpPr>
            <a:spLocks noGrp="1"/>
          </p:cNvSpPr>
          <p:nvPr>
            <p:ph type="sldNum" sz="quarter" idx="12"/>
          </p:nvPr>
        </p:nvSpPr>
        <p:spPr/>
        <p:txBody>
          <a:bodyPr/>
          <a:lstStyle/>
          <a:p>
            <a:fld id="{5CD2C604-7449-47D2-A7C0-B3D02CECF829}" type="slidenum">
              <a:rPr lang="en-US" smtClean="0"/>
              <a:t>‹#›</a:t>
            </a:fld>
            <a:endParaRPr lang="en-US"/>
          </a:p>
        </p:txBody>
      </p:sp>
    </p:spTree>
    <p:extLst>
      <p:ext uri="{BB962C8B-B14F-4D97-AF65-F5344CB8AC3E}">
        <p14:creationId xmlns:p14="http://schemas.microsoft.com/office/powerpoint/2010/main" val="39762189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6EB403-91A6-416E-AF2A-AFD29E5C33FC}"/>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095632C6-DCB0-461B-825E-2DC37003DCE6}"/>
              </a:ext>
            </a:extLst>
          </p:cNvPr>
          <p:cNvSpPr>
            <a:spLocks noGrp="1"/>
          </p:cNvSpPr>
          <p:nvPr>
            <p:ph type="dt" sz="half" idx="10"/>
          </p:nvPr>
        </p:nvSpPr>
        <p:spPr/>
        <p:txBody>
          <a:bodyPr/>
          <a:lstStyle/>
          <a:p>
            <a:fld id="{FB71EF0C-7AB2-44D2-8AB1-455E4D47D1C0}" type="datetimeFigureOut">
              <a:rPr lang="en-US" smtClean="0"/>
              <a:t>8/28/2023</a:t>
            </a:fld>
            <a:endParaRPr lang="en-US"/>
          </a:p>
        </p:txBody>
      </p:sp>
      <p:sp>
        <p:nvSpPr>
          <p:cNvPr id="4" name="Footer Placeholder 3">
            <a:extLst>
              <a:ext uri="{FF2B5EF4-FFF2-40B4-BE49-F238E27FC236}">
                <a16:creationId xmlns:a16="http://schemas.microsoft.com/office/drawing/2014/main" id="{75C648F2-DC86-4B14-A26C-6CA5E3A09831}"/>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B6089318-2F48-4171-B894-E7358267F1CC}"/>
              </a:ext>
            </a:extLst>
          </p:cNvPr>
          <p:cNvSpPr>
            <a:spLocks noGrp="1"/>
          </p:cNvSpPr>
          <p:nvPr>
            <p:ph type="sldNum" sz="quarter" idx="12"/>
          </p:nvPr>
        </p:nvSpPr>
        <p:spPr/>
        <p:txBody>
          <a:bodyPr/>
          <a:lstStyle/>
          <a:p>
            <a:fld id="{5CD2C604-7449-47D2-A7C0-B3D02CECF829}" type="slidenum">
              <a:rPr lang="en-US" smtClean="0"/>
              <a:t>‹#›</a:t>
            </a:fld>
            <a:endParaRPr lang="en-US"/>
          </a:p>
        </p:txBody>
      </p:sp>
    </p:spTree>
    <p:extLst>
      <p:ext uri="{BB962C8B-B14F-4D97-AF65-F5344CB8AC3E}">
        <p14:creationId xmlns:p14="http://schemas.microsoft.com/office/powerpoint/2010/main" val="410408497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87A41BC-6ED4-495A-AEFC-A80196CEBB96}"/>
              </a:ext>
            </a:extLst>
          </p:cNvPr>
          <p:cNvSpPr>
            <a:spLocks noGrp="1"/>
          </p:cNvSpPr>
          <p:nvPr>
            <p:ph type="dt" sz="half" idx="10"/>
          </p:nvPr>
        </p:nvSpPr>
        <p:spPr/>
        <p:txBody>
          <a:bodyPr/>
          <a:lstStyle/>
          <a:p>
            <a:fld id="{FB71EF0C-7AB2-44D2-8AB1-455E4D47D1C0}" type="datetimeFigureOut">
              <a:rPr lang="en-US" smtClean="0"/>
              <a:t>8/28/2023</a:t>
            </a:fld>
            <a:endParaRPr lang="en-US"/>
          </a:p>
        </p:txBody>
      </p:sp>
      <p:sp>
        <p:nvSpPr>
          <p:cNvPr id="3" name="Footer Placeholder 2">
            <a:extLst>
              <a:ext uri="{FF2B5EF4-FFF2-40B4-BE49-F238E27FC236}">
                <a16:creationId xmlns:a16="http://schemas.microsoft.com/office/drawing/2014/main" id="{98A6A761-1C07-476B-9015-7E2A96573146}"/>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A237F292-A7CA-41A6-87CA-085EC95C7484}"/>
              </a:ext>
            </a:extLst>
          </p:cNvPr>
          <p:cNvSpPr>
            <a:spLocks noGrp="1"/>
          </p:cNvSpPr>
          <p:nvPr>
            <p:ph type="sldNum" sz="quarter" idx="12"/>
          </p:nvPr>
        </p:nvSpPr>
        <p:spPr/>
        <p:txBody>
          <a:bodyPr/>
          <a:lstStyle/>
          <a:p>
            <a:fld id="{5CD2C604-7449-47D2-A7C0-B3D02CECF829}" type="slidenum">
              <a:rPr lang="en-US" smtClean="0"/>
              <a:t>‹#›</a:t>
            </a:fld>
            <a:endParaRPr lang="en-US"/>
          </a:p>
        </p:txBody>
      </p:sp>
    </p:spTree>
    <p:extLst>
      <p:ext uri="{BB962C8B-B14F-4D97-AF65-F5344CB8AC3E}">
        <p14:creationId xmlns:p14="http://schemas.microsoft.com/office/powerpoint/2010/main" val="57726393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BC77D5-D88E-43E8-AEC2-CB5E5C33841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3D8B2F6C-C566-419C-8AB6-90ECF67758A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3B6BA589-0788-4DDA-B8F3-D93DB0C9762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A1C2E90-3F6F-43B4-8F24-54342661310D}"/>
              </a:ext>
            </a:extLst>
          </p:cNvPr>
          <p:cNvSpPr>
            <a:spLocks noGrp="1"/>
          </p:cNvSpPr>
          <p:nvPr>
            <p:ph type="dt" sz="half" idx="10"/>
          </p:nvPr>
        </p:nvSpPr>
        <p:spPr/>
        <p:txBody>
          <a:bodyPr/>
          <a:lstStyle/>
          <a:p>
            <a:fld id="{FB71EF0C-7AB2-44D2-8AB1-455E4D47D1C0}" type="datetimeFigureOut">
              <a:rPr lang="en-US" smtClean="0"/>
              <a:t>8/28/2023</a:t>
            </a:fld>
            <a:endParaRPr lang="en-US"/>
          </a:p>
        </p:txBody>
      </p:sp>
      <p:sp>
        <p:nvSpPr>
          <p:cNvPr id="6" name="Footer Placeholder 5">
            <a:extLst>
              <a:ext uri="{FF2B5EF4-FFF2-40B4-BE49-F238E27FC236}">
                <a16:creationId xmlns:a16="http://schemas.microsoft.com/office/drawing/2014/main" id="{CBB81DAC-D319-46CE-8367-D8E983D919A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04D1ABD-57CD-4CBE-BBC5-19269B0223D4}"/>
              </a:ext>
            </a:extLst>
          </p:cNvPr>
          <p:cNvSpPr>
            <a:spLocks noGrp="1"/>
          </p:cNvSpPr>
          <p:nvPr>
            <p:ph type="sldNum" sz="quarter" idx="12"/>
          </p:nvPr>
        </p:nvSpPr>
        <p:spPr/>
        <p:txBody>
          <a:bodyPr/>
          <a:lstStyle/>
          <a:p>
            <a:fld id="{5CD2C604-7449-47D2-A7C0-B3D02CECF829}" type="slidenum">
              <a:rPr lang="en-US" smtClean="0"/>
              <a:t>‹#›</a:t>
            </a:fld>
            <a:endParaRPr lang="en-US"/>
          </a:p>
        </p:txBody>
      </p:sp>
    </p:spTree>
    <p:extLst>
      <p:ext uri="{BB962C8B-B14F-4D97-AF65-F5344CB8AC3E}">
        <p14:creationId xmlns:p14="http://schemas.microsoft.com/office/powerpoint/2010/main" val="335190940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1A6E12-F12C-4EDE-A642-1F7E6680D02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53CD48E0-556F-417E-9394-FC1AD92E8B2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4F329C59-6BBE-439E-96C5-78B47877123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276B961-5A83-4BEB-9366-613518D04792}"/>
              </a:ext>
            </a:extLst>
          </p:cNvPr>
          <p:cNvSpPr>
            <a:spLocks noGrp="1"/>
          </p:cNvSpPr>
          <p:nvPr>
            <p:ph type="dt" sz="half" idx="10"/>
          </p:nvPr>
        </p:nvSpPr>
        <p:spPr/>
        <p:txBody>
          <a:bodyPr/>
          <a:lstStyle/>
          <a:p>
            <a:fld id="{FB71EF0C-7AB2-44D2-8AB1-455E4D47D1C0}" type="datetimeFigureOut">
              <a:rPr lang="en-US" smtClean="0"/>
              <a:t>8/28/2023</a:t>
            </a:fld>
            <a:endParaRPr lang="en-US"/>
          </a:p>
        </p:txBody>
      </p:sp>
      <p:sp>
        <p:nvSpPr>
          <p:cNvPr id="6" name="Footer Placeholder 5">
            <a:extLst>
              <a:ext uri="{FF2B5EF4-FFF2-40B4-BE49-F238E27FC236}">
                <a16:creationId xmlns:a16="http://schemas.microsoft.com/office/drawing/2014/main" id="{B7304EBA-DBDD-4E44-BD75-8A282F9376C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8D283EE-0108-457F-A093-78FE6C0B5557}"/>
              </a:ext>
            </a:extLst>
          </p:cNvPr>
          <p:cNvSpPr>
            <a:spLocks noGrp="1"/>
          </p:cNvSpPr>
          <p:nvPr>
            <p:ph type="sldNum" sz="quarter" idx="12"/>
          </p:nvPr>
        </p:nvSpPr>
        <p:spPr/>
        <p:txBody>
          <a:bodyPr/>
          <a:lstStyle/>
          <a:p>
            <a:fld id="{5CD2C604-7449-47D2-A7C0-B3D02CECF829}" type="slidenum">
              <a:rPr lang="en-US" smtClean="0"/>
              <a:t>‹#›</a:t>
            </a:fld>
            <a:endParaRPr lang="en-US"/>
          </a:p>
        </p:txBody>
      </p:sp>
    </p:spTree>
    <p:extLst>
      <p:ext uri="{BB962C8B-B14F-4D97-AF65-F5344CB8AC3E}">
        <p14:creationId xmlns:p14="http://schemas.microsoft.com/office/powerpoint/2010/main" val="20815227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A563FBC-91A2-4613-A154-C82452170F8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DCB4FE2A-A7BB-4168-B176-8CE947797F8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1ABF5E2-37E3-4D72-B7E3-D142A2A1BB6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B71EF0C-7AB2-44D2-8AB1-455E4D47D1C0}" type="datetimeFigureOut">
              <a:rPr lang="en-US" smtClean="0"/>
              <a:t>8/28/2023</a:t>
            </a:fld>
            <a:endParaRPr lang="en-US"/>
          </a:p>
        </p:txBody>
      </p:sp>
      <p:sp>
        <p:nvSpPr>
          <p:cNvPr id="5" name="Footer Placeholder 4">
            <a:extLst>
              <a:ext uri="{FF2B5EF4-FFF2-40B4-BE49-F238E27FC236}">
                <a16:creationId xmlns:a16="http://schemas.microsoft.com/office/drawing/2014/main" id="{9F7427DA-C108-44AE-928F-F4671F28A4A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371614EE-D081-473A-BA44-A1642656735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CD2C604-7449-47D2-A7C0-B3D02CECF829}" type="slidenum">
              <a:rPr lang="en-US" smtClean="0"/>
              <a:t>‹#›</a:t>
            </a:fld>
            <a:endParaRPr lang="en-US"/>
          </a:p>
        </p:txBody>
      </p:sp>
    </p:spTree>
    <p:extLst>
      <p:ext uri="{BB962C8B-B14F-4D97-AF65-F5344CB8AC3E}">
        <p14:creationId xmlns:p14="http://schemas.microsoft.com/office/powerpoint/2010/main" val="6109093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 Target="slide2.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 Target="slide10.xml"/><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chart" Target="../charts/chart4.xml"/></Relationships>
</file>

<file path=ppt/slides/_rels/slide12.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 Target="slide11.xml"/><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chart" Target="../charts/chart5.xml"/></Relationships>
</file>

<file path=ppt/slides/_rels/slide13.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 Target="slide12.xml"/><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chart" Target="../charts/chart6.xml"/></Relationships>
</file>

<file path=ppt/slides/_rels/slide14.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slide" Target="slide2.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 Target="slide2.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slide" Target="slide9.xml"/><Relationship Id="rId3" Type="http://schemas.openxmlformats.org/officeDocument/2006/relationships/slide" Target="slide3.xml"/><Relationship Id="rId7" Type="http://schemas.openxmlformats.org/officeDocument/2006/relationships/slide" Target="slide8.xml"/><Relationship Id="rId2" Type="http://schemas.openxmlformats.org/officeDocument/2006/relationships/image" Target="../media/image2.png"/><Relationship Id="rId1" Type="http://schemas.openxmlformats.org/officeDocument/2006/relationships/slideLayout" Target="../slideLayouts/slideLayout2.xml"/><Relationship Id="rId6" Type="http://schemas.openxmlformats.org/officeDocument/2006/relationships/slide" Target="slide7.xml"/><Relationship Id="rId5" Type="http://schemas.openxmlformats.org/officeDocument/2006/relationships/slide" Target="slide6.xml"/><Relationship Id="rId4" Type="http://schemas.openxmlformats.org/officeDocument/2006/relationships/slide" Target="slide5.xml"/><Relationship Id="rId9" Type="http://schemas.openxmlformats.org/officeDocument/2006/relationships/slide" Target="slide10.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 Target="slide2.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slide" Target="slide2.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slide" Target="slide2.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 Target="slide2.xml"/><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 Target="slide2.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slide" Target="slide2.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9.xml.rels><?xml version="1.0" encoding="UTF-8" standalone="yes"?>
<Relationships xmlns="http://schemas.openxmlformats.org/package/2006/relationships"><Relationship Id="rId8" Type="http://schemas.openxmlformats.org/officeDocument/2006/relationships/diagramColors" Target="../diagrams/colors1.xml"/><Relationship Id="rId3" Type="http://schemas.openxmlformats.org/officeDocument/2006/relationships/image" Target="../media/image8.emf"/><Relationship Id="rId7" Type="http://schemas.openxmlformats.org/officeDocument/2006/relationships/diagramQuickStyle" Target="../diagrams/quickStyle1.xml"/><Relationship Id="rId2" Type="http://schemas.openxmlformats.org/officeDocument/2006/relationships/slide" Target="slide2.xml"/><Relationship Id="rId1" Type="http://schemas.openxmlformats.org/officeDocument/2006/relationships/slideLayout" Target="../slideLayouts/slideLayout2.xml"/><Relationship Id="rId6" Type="http://schemas.openxmlformats.org/officeDocument/2006/relationships/diagramLayout" Target="../diagrams/layout1.xml"/><Relationship Id="rId5" Type="http://schemas.openxmlformats.org/officeDocument/2006/relationships/diagramData" Target="../diagrams/data1.xml"/><Relationship Id="rId10" Type="http://schemas.openxmlformats.org/officeDocument/2006/relationships/image" Target="../media/image3.png"/><Relationship Id="rId4" Type="http://schemas.openxmlformats.org/officeDocument/2006/relationships/image" Target="../media/image9.emf"/><Relationship Id="rId9" Type="http://schemas.microsoft.com/office/2007/relationships/diagramDrawing" Target="../diagrams/drawing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2A0D9FB-0C47-C4F2-BBCC-FEABBAF4981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0"/>
            <a:ext cx="12192000" cy="6858000"/>
          </a:xfrm>
          <a:prstGeom prst="rect">
            <a:avLst/>
          </a:prstGeom>
        </p:spPr>
      </p:pic>
      <p:sp>
        <p:nvSpPr>
          <p:cNvPr id="6" name="Rectangle 5">
            <a:extLst>
              <a:ext uri="{FF2B5EF4-FFF2-40B4-BE49-F238E27FC236}">
                <a16:creationId xmlns:a16="http://schemas.microsoft.com/office/drawing/2014/main" id="{B12F82A2-334B-4DAF-88C4-709DBA53A30C}"/>
              </a:ext>
            </a:extLst>
          </p:cNvPr>
          <p:cNvSpPr/>
          <p:nvPr/>
        </p:nvSpPr>
        <p:spPr>
          <a:xfrm>
            <a:off x="8052179" y="5902029"/>
            <a:ext cx="4252271" cy="1063256"/>
          </a:xfrm>
          <a:prstGeom prst="rect">
            <a:avLst/>
          </a:prstGeom>
          <a:no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r>
              <a:rPr lang="en-US" sz="6000" dirty="0">
                <a:solidFill>
                  <a:schemeClr val="bg1"/>
                </a:solidFill>
              </a:rPr>
              <a:t>RV Park, Inc.    </a:t>
            </a:r>
          </a:p>
          <a:p>
            <a:pPr algn="ctr"/>
            <a:endParaRPr lang="en-US" dirty="0">
              <a:solidFill>
                <a:schemeClr val="tx1"/>
              </a:solidFill>
            </a:endParaRPr>
          </a:p>
        </p:txBody>
      </p:sp>
    </p:spTree>
    <p:extLst>
      <p:ext uri="{BB962C8B-B14F-4D97-AF65-F5344CB8AC3E}">
        <p14:creationId xmlns:p14="http://schemas.microsoft.com/office/powerpoint/2010/main" val="180702870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001FDE-601F-49C8-954B-AB5C660970F5}"/>
              </a:ext>
            </a:extLst>
          </p:cNvPr>
          <p:cNvSpPr>
            <a:spLocks noGrp="1"/>
          </p:cNvSpPr>
          <p:nvPr>
            <p:ph type="title"/>
          </p:nvPr>
        </p:nvSpPr>
        <p:spPr>
          <a:xfrm>
            <a:off x="838200" y="0"/>
            <a:ext cx="10515600" cy="801511"/>
          </a:xfrm>
        </p:spPr>
        <p:txBody>
          <a:bodyPr>
            <a:normAutofit/>
          </a:bodyPr>
          <a:lstStyle/>
          <a:p>
            <a:pPr algn="ctr"/>
            <a:r>
              <a:rPr lang="en-US" sz="4000" dirty="0"/>
              <a:t>Financial Plan</a:t>
            </a:r>
          </a:p>
        </p:txBody>
      </p:sp>
      <p:sp>
        <p:nvSpPr>
          <p:cNvPr id="5" name="TextBox 4">
            <a:extLst>
              <a:ext uri="{FF2B5EF4-FFF2-40B4-BE49-F238E27FC236}">
                <a16:creationId xmlns:a16="http://schemas.microsoft.com/office/drawing/2014/main" id="{5073A669-0697-4F4C-9A5F-6D7ECA5EEC85}"/>
              </a:ext>
            </a:extLst>
          </p:cNvPr>
          <p:cNvSpPr txBox="1"/>
          <p:nvPr/>
        </p:nvSpPr>
        <p:spPr>
          <a:xfrm>
            <a:off x="838200" y="1476149"/>
            <a:ext cx="4975578" cy="2062103"/>
          </a:xfrm>
          <a:prstGeom prst="rect">
            <a:avLst/>
          </a:prstGeom>
          <a:noFill/>
        </p:spPr>
        <p:txBody>
          <a:bodyPr wrap="square">
            <a:spAutoFit/>
          </a:bodyPr>
          <a:lstStyle/>
          <a:p>
            <a:pPr marL="0" marR="0">
              <a:spcBef>
                <a:spcPts val="0"/>
              </a:spcBef>
              <a:spcAft>
                <a:spcPts val="0"/>
              </a:spcAft>
            </a:pPr>
            <a:r>
              <a:rPr lang="en-US" sz="1200" b="1" dirty="0">
                <a:effectLst/>
                <a:latin typeface="Arial" panose="020B0604020202020204" pitchFamily="34" charset="0"/>
                <a:ea typeface="Times New Roman" panose="02020603050405020304" pitchFamily="18" charset="0"/>
                <a:cs typeface="Arial" panose="020B0604020202020204" pitchFamily="34" charset="0"/>
              </a:rPr>
              <a:t>Underlying Assumptions</a:t>
            </a:r>
          </a:p>
          <a:p>
            <a:pPr marL="0" marR="0">
              <a:spcBef>
                <a:spcPts val="0"/>
              </a:spcBef>
              <a:spcAft>
                <a:spcPts val="0"/>
              </a:spcAft>
            </a:pPr>
            <a:endParaRPr lang="en-US" sz="1000" dirty="0">
              <a:latin typeface="Arial" panose="020B0604020202020204" pitchFamily="34" charset="0"/>
              <a:ea typeface="Times New Roman" panose="02020603050405020304" pitchFamily="18" charset="0"/>
              <a:cs typeface="Arial" panose="020B0604020202020204" pitchFamily="34" charset="0"/>
            </a:endParaRPr>
          </a:p>
          <a:p>
            <a:pPr marL="0" marR="0">
              <a:spcBef>
                <a:spcPts val="0"/>
              </a:spcBef>
              <a:spcAft>
                <a:spcPts val="0"/>
              </a:spcAft>
            </a:pPr>
            <a:r>
              <a:rPr lang="en-US" sz="1200" dirty="0">
                <a:effectLst/>
                <a:latin typeface="Arial" panose="020B0604020202020204" pitchFamily="34" charset="0"/>
                <a:ea typeface="Times New Roman" panose="02020603050405020304" pitchFamily="18" charset="0"/>
                <a:cs typeface="Arial" panose="020B0604020202020204" pitchFamily="34" charset="0"/>
              </a:rPr>
              <a:t>The Company has based its proforma financial statements on the following:</a:t>
            </a:r>
          </a:p>
          <a:p>
            <a:pPr marL="0" marR="0">
              <a:spcBef>
                <a:spcPts val="0"/>
              </a:spcBef>
              <a:spcAft>
                <a:spcPts val="0"/>
              </a:spcAft>
            </a:pPr>
            <a:r>
              <a:rPr lang="en-US" sz="1200" dirty="0">
                <a:effectLst/>
                <a:latin typeface="Arial" panose="020B0604020202020204" pitchFamily="34" charset="0"/>
                <a:ea typeface="Times New Roman" panose="02020603050405020304" pitchFamily="18" charset="0"/>
                <a:cs typeface="Arial" panose="020B0604020202020204" pitchFamily="34" charset="0"/>
              </a:rPr>
              <a:t> </a:t>
            </a:r>
          </a:p>
          <a:p>
            <a:pPr marL="342900" marR="0" lvl="0" indent="-342900">
              <a:spcBef>
                <a:spcPts val="0"/>
              </a:spcBef>
              <a:spcAft>
                <a:spcPts val="0"/>
              </a:spcAft>
              <a:buFont typeface="Symbol" panose="05050102010706020507" pitchFamily="18" charset="2"/>
              <a:buChar char=""/>
              <a:tabLst>
                <a:tab pos="457200" algn="l"/>
              </a:tabLst>
            </a:pPr>
            <a:r>
              <a:rPr lang="en-US" sz="1200" dirty="0">
                <a:effectLst/>
                <a:latin typeface="Arial" panose="020B0604020202020204" pitchFamily="34" charset="0"/>
                <a:ea typeface="Times New Roman" panose="02020603050405020304" pitchFamily="18" charset="0"/>
                <a:cs typeface="Arial" panose="020B0604020202020204" pitchFamily="34" charset="0"/>
              </a:rPr>
              <a:t>RV Park, Inc. will have an annual revenue growth rate of 5% per year.</a:t>
            </a:r>
          </a:p>
          <a:p>
            <a:pPr marL="342900" marR="0" lvl="0" indent="-342900">
              <a:spcBef>
                <a:spcPts val="0"/>
              </a:spcBef>
              <a:spcAft>
                <a:spcPts val="0"/>
              </a:spcAft>
              <a:buFont typeface="Symbol" panose="05050102010706020507" pitchFamily="18" charset="2"/>
              <a:buChar char=""/>
              <a:tabLst>
                <a:tab pos="457200" algn="l"/>
              </a:tabLst>
            </a:pPr>
            <a:r>
              <a:rPr lang="en-US" sz="1200" dirty="0">
                <a:effectLst/>
                <a:latin typeface="Arial" panose="020B0604020202020204" pitchFamily="34" charset="0"/>
                <a:ea typeface="Times New Roman" panose="02020603050405020304" pitchFamily="18" charset="0"/>
                <a:cs typeface="Arial" panose="020B0604020202020204" pitchFamily="34" charset="0"/>
              </a:rPr>
              <a:t>The Owner will acquire $</a:t>
            </a:r>
            <a:r>
              <a:rPr lang="en-US" sz="1200" dirty="0">
                <a:latin typeface="Arial" panose="020B0604020202020204" pitchFamily="34" charset="0"/>
                <a:ea typeface="Times New Roman" panose="02020603050405020304" pitchFamily="18" charset="0"/>
                <a:cs typeface="Arial" panose="020B0604020202020204" pitchFamily="34" charset="0"/>
              </a:rPr>
              <a:t>857</a:t>
            </a:r>
            <a:r>
              <a:rPr lang="en-US" sz="1200" dirty="0">
                <a:effectLst/>
                <a:latin typeface="Arial" panose="020B0604020202020204" pitchFamily="34" charset="0"/>
                <a:ea typeface="Times New Roman" panose="02020603050405020304" pitchFamily="18" charset="0"/>
                <a:cs typeface="Arial" panose="020B0604020202020204" pitchFamily="34" charset="0"/>
              </a:rPr>
              <a:t>,500 of debt funds to develop the business.</a:t>
            </a:r>
          </a:p>
          <a:p>
            <a:pPr marL="342900" marR="0" lvl="0" indent="-342900">
              <a:spcBef>
                <a:spcPts val="0"/>
              </a:spcBef>
              <a:spcAft>
                <a:spcPts val="0"/>
              </a:spcAft>
              <a:buFont typeface="Symbol" panose="05050102010706020507" pitchFamily="18" charset="2"/>
              <a:buChar char=""/>
              <a:tabLst>
                <a:tab pos="457200" algn="l"/>
              </a:tabLst>
            </a:pPr>
            <a:r>
              <a:rPr lang="en-US" sz="1200" dirty="0">
                <a:effectLst/>
                <a:latin typeface="Arial" panose="020B0604020202020204" pitchFamily="34" charset="0"/>
                <a:ea typeface="Times New Roman" panose="02020603050405020304" pitchFamily="18" charset="0"/>
                <a:cs typeface="Arial" panose="020B0604020202020204" pitchFamily="34" charset="0"/>
              </a:rPr>
              <a:t>The loan will have a 30 year term with a 7% interest rate.</a:t>
            </a:r>
          </a:p>
          <a:p>
            <a:pPr marL="0" marR="0">
              <a:spcBef>
                <a:spcPts val="0"/>
              </a:spcBef>
              <a:spcAft>
                <a:spcPts val="0"/>
              </a:spcAft>
            </a:pPr>
            <a:endParaRPr lang="en-US" sz="1000" dirty="0">
              <a:latin typeface="Arial" panose="020B0604020202020204" pitchFamily="34" charset="0"/>
              <a:ea typeface="Times New Roman" panose="02020603050405020304" pitchFamily="18" charset="0"/>
              <a:cs typeface="Arial" panose="020B0604020202020204" pitchFamily="34" charset="0"/>
            </a:endParaRPr>
          </a:p>
        </p:txBody>
      </p:sp>
      <p:sp>
        <p:nvSpPr>
          <p:cNvPr id="7" name="TextBox 6">
            <a:extLst>
              <a:ext uri="{FF2B5EF4-FFF2-40B4-BE49-F238E27FC236}">
                <a16:creationId xmlns:a16="http://schemas.microsoft.com/office/drawing/2014/main" id="{1575125A-5991-4A3A-B660-B6235BEBD9BB}"/>
              </a:ext>
            </a:extLst>
          </p:cNvPr>
          <p:cNvSpPr txBox="1"/>
          <p:nvPr/>
        </p:nvSpPr>
        <p:spPr>
          <a:xfrm>
            <a:off x="692458" y="3647219"/>
            <a:ext cx="5279364" cy="2062103"/>
          </a:xfrm>
          <a:prstGeom prst="rect">
            <a:avLst/>
          </a:prstGeom>
          <a:noFill/>
        </p:spPr>
        <p:txBody>
          <a:bodyPr wrap="square">
            <a:spAutoFit/>
          </a:bodyPr>
          <a:lstStyle/>
          <a:p>
            <a:pPr marL="0" marR="0" algn="just">
              <a:spcBef>
                <a:spcPts val="0"/>
              </a:spcBef>
              <a:spcAft>
                <a:spcPts val="0"/>
              </a:spcAft>
            </a:pPr>
            <a:r>
              <a:rPr lang="en-US" sz="1200" b="1" dirty="0">
                <a:effectLst/>
                <a:latin typeface="Arial" panose="020B0604020202020204" pitchFamily="34" charset="0"/>
                <a:ea typeface="Times New Roman" panose="02020603050405020304" pitchFamily="18" charset="0"/>
                <a:cs typeface="Arial" panose="020B0604020202020204" pitchFamily="34" charset="0"/>
              </a:rPr>
              <a:t>Sensitivity Analysis</a:t>
            </a:r>
          </a:p>
          <a:p>
            <a:pPr marL="0" marR="0" algn="just">
              <a:spcBef>
                <a:spcPts val="0"/>
              </a:spcBef>
              <a:spcAft>
                <a:spcPts val="0"/>
              </a:spcAft>
            </a:pP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p>
            <a:pPr marL="0" marR="0" algn="just">
              <a:spcBef>
                <a:spcPts val="0"/>
              </a:spcBef>
              <a:spcAft>
                <a:spcPts val="0"/>
              </a:spcAft>
            </a:pPr>
            <a:r>
              <a:rPr lang="en-US" sz="1200" b="1" dirty="0">
                <a:effectLst/>
                <a:latin typeface="Arial" panose="020B0604020202020204" pitchFamily="34" charset="0"/>
                <a:ea typeface="Times New Roman" panose="02020603050405020304" pitchFamily="18" charset="0"/>
                <a:cs typeface="Arial" panose="020B0604020202020204" pitchFamily="34" charset="0"/>
              </a:rPr>
              <a:t> </a:t>
            </a:r>
            <a:r>
              <a:rPr lang="en-US" sz="1200" dirty="0">
                <a:effectLst/>
                <a:latin typeface="Arial" panose="020B0604020202020204" pitchFamily="34" charset="0"/>
                <a:ea typeface="Times New Roman" panose="02020603050405020304" pitchFamily="18" charset="0"/>
                <a:cs typeface="Arial" panose="020B0604020202020204" pitchFamily="34" charset="0"/>
              </a:rPr>
              <a:t>The Company’s revenues are sensitive to changes in the general economy. As discussed in the fourth section of the business plan, the housing and real estate market are currently in distress. However, with real estate prices at undervalued prices, Mr. Doe feels that acquiring a RV park now will allow the business to reap substantial income and capital appreciation over the next five to ten years once the real estate market completes its correction.</a:t>
            </a:r>
          </a:p>
          <a:p>
            <a:pPr marL="0" marR="0" algn="just">
              <a:spcBef>
                <a:spcPts val="0"/>
              </a:spcBef>
              <a:spcAft>
                <a:spcPts val="0"/>
              </a:spcAft>
            </a:pPr>
            <a:endParaRPr lang="en-US" sz="1000" b="1" dirty="0">
              <a:effectLst/>
              <a:latin typeface="Arial" panose="020B0604020202020204" pitchFamily="34" charset="0"/>
              <a:ea typeface="Times New Roman" panose="02020603050405020304" pitchFamily="18" charset="0"/>
              <a:cs typeface="Arial" panose="020B0604020202020204" pitchFamily="34" charset="0"/>
            </a:endParaRPr>
          </a:p>
          <a:p>
            <a:pPr marL="0" marR="0" algn="just">
              <a:spcBef>
                <a:spcPts val="0"/>
              </a:spcBef>
              <a:spcAft>
                <a:spcPts val="0"/>
              </a:spcAft>
            </a:pPr>
            <a:endParaRPr lang="en-US" sz="1000" dirty="0">
              <a:effectLst/>
              <a:latin typeface="Arial" panose="020B0604020202020204" pitchFamily="34" charset="0"/>
              <a:ea typeface="Times New Roman" panose="02020603050405020304" pitchFamily="18" charset="0"/>
              <a:cs typeface="Arial" panose="020B0604020202020204" pitchFamily="34" charset="0"/>
            </a:endParaRPr>
          </a:p>
        </p:txBody>
      </p:sp>
      <p:sp>
        <p:nvSpPr>
          <p:cNvPr id="9" name="TextBox 8">
            <a:extLst>
              <a:ext uri="{FF2B5EF4-FFF2-40B4-BE49-F238E27FC236}">
                <a16:creationId xmlns:a16="http://schemas.microsoft.com/office/drawing/2014/main" id="{F1C5295B-7092-43F5-8F9E-8299CD93D6DD}"/>
              </a:ext>
            </a:extLst>
          </p:cNvPr>
          <p:cNvSpPr txBox="1"/>
          <p:nvPr/>
        </p:nvSpPr>
        <p:spPr>
          <a:xfrm>
            <a:off x="6378224" y="1476149"/>
            <a:ext cx="2336798" cy="276999"/>
          </a:xfrm>
          <a:prstGeom prst="rect">
            <a:avLst/>
          </a:prstGeom>
          <a:noFill/>
        </p:spPr>
        <p:txBody>
          <a:bodyPr wrap="square">
            <a:spAutoFit/>
          </a:bodyPr>
          <a:lstStyle/>
          <a:p>
            <a:r>
              <a:rPr lang="en-US" sz="1200" b="1" dirty="0">
                <a:effectLst/>
                <a:latin typeface="Arial" panose="020B0604020202020204" pitchFamily="34" charset="0"/>
                <a:ea typeface="Times New Roman" panose="02020603050405020304" pitchFamily="18" charset="0"/>
                <a:cs typeface="Arial" panose="020B0604020202020204" pitchFamily="34" charset="0"/>
              </a:rPr>
              <a:t>Source of Funds</a:t>
            </a:r>
            <a:endParaRPr lang="en-US" sz="1200" dirty="0">
              <a:latin typeface="Arial" panose="020B0604020202020204" pitchFamily="34" charset="0"/>
              <a:cs typeface="Arial" panose="020B0604020202020204" pitchFamily="34" charset="0"/>
            </a:endParaRPr>
          </a:p>
        </p:txBody>
      </p:sp>
      <p:sp>
        <p:nvSpPr>
          <p:cNvPr id="11" name="TextBox 10">
            <a:extLst>
              <a:ext uri="{FF2B5EF4-FFF2-40B4-BE49-F238E27FC236}">
                <a16:creationId xmlns:a16="http://schemas.microsoft.com/office/drawing/2014/main" id="{07F974FC-F615-4D87-B989-07A5C54DB7C9}"/>
              </a:ext>
            </a:extLst>
          </p:cNvPr>
          <p:cNvSpPr txBox="1"/>
          <p:nvPr/>
        </p:nvSpPr>
        <p:spPr>
          <a:xfrm>
            <a:off x="6378224" y="4130528"/>
            <a:ext cx="2336798" cy="276999"/>
          </a:xfrm>
          <a:prstGeom prst="rect">
            <a:avLst/>
          </a:prstGeom>
          <a:noFill/>
        </p:spPr>
        <p:txBody>
          <a:bodyPr wrap="square">
            <a:spAutoFit/>
          </a:bodyPr>
          <a:lstStyle/>
          <a:p>
            <a:r>
              <a:rPr lang="en-US" sz="1200" b="1" dirty="0">
                <a:latin typeface="Arial" panose="020B0604020202020204" pitchFamily="34" charset="0"/>
                <a:ea typeface="Times New Roman" panose="02020603050405020304" pitchFamily="18" charset="0"/>
                <a:cs typeface="Arial" panose="020B0604020202020204" pitchFamily="34" charset="0"/>
              </a:rPr>
              <a:t>Tax</a:t>
            </a:r>
            <a:r>
              <a:rPr lang="en-US" sz="1200" b="1" dirty="0">
                <a:effectLst/>
                <a:latin typeface="Arial" panose="020B0604020202020204" pitchFamily="34" charset="0"/>
                <a:ea typeface="Times New Roman" panose="02020603050405020304" pitchFamily="18" charset="0"/>
                <a:cs typeface="Arial" panose="020B0604020202020204" pitchFamily="34" charset="0"/>
              </a:rPr>
              <a:t> Assumptions</a:t>
            </a:r>
            <a:endParaRPr lang="en-US" sz="1200" dirty="0">
              <a:latin typeface="Arial" panose="020B0604020202020204" pitchFamily="34" charset="0"/>
              <a:cs typeface="Arial" panose="020B0604020202020204" pitchFamily="34" charset="0"/>
            </a:endParaRPr>
          </a:p>
        </p:txBody>
      </p:sp>
      <p:sp>
        <p:nvSpPr>
          <p:cNvPr id="15" name="Rectangle: Rounded Corners 14">
            <a:hlinkClick r:id="rId2" action="ppaction://hlinksldjump"/>
            <a:extLst>
              <a:ext uri="{FF2B5EF4-FFF2-40B4-BE49-F238E27FC236}">
                <a16:creationId xmlns:a16="http://schemas.microsoft.com/office/drawing/2014/main" id="{C3BCF8AC-AC8D-4A1F-A6EC-BB004E7E5DEF}"/>
              </a:ext>
            </a:extLst>
          </p:cNvPr>
          <p:cNvSpPr/>
          <p:nvPr/>
        </p:nvSpPr>
        <p:spPr>
          <a:xfrm>
            <a:off x="8184575" y="6188596"/>
            <a:ext cx="2381693" cy="256175"/>
          </a:xfrm>
          <a:prstGeom prst="roundRect">
            <a:avLst/>
          </a:prstGeom>
          <a:gradFill>
            <a:gsLst>
              <a:gs pos="0">
                <a:schemeClr val="accent1">
                  <a:lumMod val="5000"/>
                  <a:lumOff val="95000"/>
                </a:schemeClr>
              </a:gs>
              <a:gs pos="100000">
                <a:schemeClr val="bg1"/>
              </a:gs>
              <a:gs pos="70000">
                <a:srgbClr val="002060"/>
              </a:gs>
              <a:gs pos="40000">
                <a:srgbClr val="002060"/>
              </a:gs>
            </a:gsLst>
            <a:lin ang="12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Table of Contents</a:t>
            </a:r>
          </a:p>
        </p:txBody>
      </p:sp>
      <p:graphicFrame>
        <p:nvGraphicFramePr>
          <p:cNvPr id="8" name="Table 7">
            <a:extLst>
              <a:ext uri="{FF2B5EF4-FFF2-40B4-BE49-F238E27FC236}">
                <a16:creationId xmlns:a16="http://schemas.microsoft.com/office/drawing/2014/main" id="{EAA6E980-D632-7783-47B1-C12546E51A38}"/>
              </a:ext>
            </a:extLst>
          </p:cNvPr>
          <p:cNvGraphicFramePr>
            <a:graphicFrameLocks noGrp="1"/>
          </p:cNvGraphicFramePr>
          <p:nvPr>
            <p:extLst>
              <p:ext uri="{D42A27DB-BD31-4B8C-83A1-F6EECF244321}">
                <p14:modId xmlns:p14="http://schemas.microsoft.com/office/powerpoint/2010/main" val="1907492501"/>
              </p:ext>
            </p:extLst>
          </p:nvPr>
        </p:nvGraphicFramePr>
        <p:xfrm>
          <a:off x="7324818" y="2096994"/>
          <a:ext cx="3810000" cy="1143000"/>
        </p:xfrm>
        <a:graphic>
          <a:graphicData uri="http://schemas.openxmlformats.org/drawingml/2006/table">
            <a:tbl>
              <a:tblPr/>
              <a:tblGrid>
                <a:gridCol w="2273300">
                  <a:extLst>
                    <a:ext uri="{9D8B030D-6E8A-4147-A177-3AD203B41FA5}">
                      <a16:colId xmlns:a16="http://schemas.microsoft.com/office/drawing/2014/main" val="1502284072"/>
                    </a:ext>
                  </a:extLst>
                </a:gridCol>
                <a:gridCol w="1536700">
                  <a:extLst>
                    <a:ext uri="{9D8B030D-6E8A-4147-A177-3AD203B41FA5}">
                      <a16:colId xmlns:a16="http://schemas.microsoft.com/office/drawing/2014/main" val="1170490104"/>
                    </a:ext>
                  </a:extLst>
                </a:gridCol>
              </a:tblGrid>
              <a:tr h="190500">
                <a:tc>
                  <a:txBody>
                    <a:bodyPr/>
                    <a:lstStyle/>
                    <a:p>
                      <a:pPr algn="l" fontAlgn="b"/>
                      <a:r>
                        <a:rPr lang="en-US" sz="1100" b="0" i="0" u="none" strike="noStrike" dirty="0">
                          <a:solidFill>
                            <a:srgbClr val="FFFFFF"/>
                          </a:solidFill>
                          <a:effectLst/>
                          <a:latin typeface="Calibri" panose="020F0502020204030204" pitchFamily="34" charset="0"/>
                        </a:rPr>
                        <a:t>Source of Funds</a:t>
                      </a:r>
                    </a:p>
                  </a:txBody>
                  <a:tcPr marL="9525" marR="9525" marT="9525" marB="0" anchor="b">
                    <a:lnL>
                      <a:noFill/>
                    </a:lnL>
                    <a:lnR>
                      <a:noFill/>
                    </a:lnR>
                    <a:lnT>
                      <a:noFill/>
                    </a:lnT>
                    <a:lnB w="6350" cap="flat" cmpd="sng" algn="ctr">
                      <a:solidFill>
                        <a:srgbClr val="000000"/>
                      </a:solidFill>
                      <a:prstDash val="solid"/>
                      <a:round/>
                      <a:headEnd type="none" w="med" len="med"/>
                      <a:tailEnd type="none" w="med" len="med"/>
                    </a:lnB>
                    <a:solidFill>
                      <a:srgbClr val="002060"/>
                    </a:solidFill>
                  </a:tcPr>
                </a:tc>
                <a:tc>
                  <a:txBody>
                    <a:bodyPr/>
                    <a:lstStyle/>
                    <a:p>
                      <a:pPr algn="l" fontAlgn="b"/>
                      <a:r>
                        <a:rPr lang="en-US" sz="1100" b="0" i="0" u="none" strike="noStrike">
                          <a:solidFill>
                            <a:srgbClr val="000000"/>
                          </a:solidFill>
                          <a:effectLst/>
                          <a:latin typeface="Calibri" panose="020F0502020204030204" pitchFamily="34" charset="0"/>
                        </a:rPr>
                        <a:t> </a:t>
                      </a:r>
                    </a:p>
                  </a:txBody>
                  <a:tcPr marL="9525" marR="9525" marT="9525" marB="0" anchor="b">
                    <a:lnL>
                      <a:noFill/>
                    </a:lnL>
                    <a:lnR>
                      <a:noFill/>
                    </a:lnR>
                    <a:lnT>
                      <a:noFill/>
                    </a:lnT>
                    <a:lnB w="6350" cap="flat" cmpd="sng" algn="ctr">
                      <a:solidFill>
                        <a:srgbClr val="000000"/>
                      </a:solidFill>
                      <a:prstDash val="solid"/>
                      <a:round/>
                      <a:headEnd type="none" w="med" len="med"/>
                      <a:tailEnd type="none" w="med" len="med"/>
                    </a:lnB>
                    <a:solidFill>
                      <a:srgbClr val="002060"/>
                    </a:solidFill>
                  </a:tcPr>
                </a:tc>
                <a:extLst>
                  <a:ext uri="{0D108BD9-81ED-4DB2-BD59-A6C34878D82A}">
                    <a16:rowId xmlns:a16="http://schemas.microsoft.com/office/drawing/2014/main" val="1615551948"/>
                  </a:ext>
                </a:extLst>
              </a:tr>
              <a:tr h="190500">
                <a:tc>
                  <a:txBody>
                    <a:bodyPr/>
                    <a:lstStyle/>
                    <a:p>
                      <a:pPr algn="l" fontAlgn="b"/>
                      <a:r>
                        <a:rPr lang="en-US" sz="1100" b="0" i="0" u="none" strike="noStrike">
                          <a:solidFill>
                            <a:srgbClr val="000000"/>
                          </a:solidFill>
                          <a:effectLst/>
                          <a:latin typeface="Calibri" panose="020F0502020204030204" pitchFamily="34" charset="0"/>
                        </a:rPr>
                        <a:t>Equity Contributions</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100" b="0" i="0" u="none" strike="noStrike">
                          <a:solidFill>
                            <a:srgbClr val="000000"/>
                          </a:solidFill>
                          <a:effectLst/>
                          <a:latin typeface="Calibri" panose="020F0502020204030204" pitchFamily="34" charset="0"/>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972986041"/>
                  </a:ext>
                </a:extLst>
              </a:tr>
              <a:tr h="190500">
                <a:tc>
                  <a:txBody>
                    <a:bodyPr/>
                    <a:lstStyle/>
                    <a:p>
                      <a:pPr algn="l" fontAlgn="b"/>
                      <a:r>
                        <a:rPr lang="en-US" sz="1100" b="0" i="0" u="none" strike="noStrike">
                          <a:solidFill>
                            <a:srgbClr val="000000"/>
                          </a:solidFill>
                          <a:effectLst/>
                          <a:latin typeface="Calibri" panose="020F0502020204030204" pitchFamily="34" charset="0"/>
                        </a:rPr>
                        <a:t>Management/Investors</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EA9DB"/>
                    </a:solidFill>
                  </a:tcPr>
                </a:tc>
                <a:tc>
                  <a:txBody>
                    <a:bodyPr/>
                    <a:lstStyle/>
                    <a:p>
                      <a:pPr algn="r" fontAlgn="b"/>
                      <a:r>
                        <a:rPr lang="en-US" sz="1100" b="0" i="0" u="none" strike="noStrike">
                          <a:solidFill>
                            <a:srgbClr val="000000"/>
                          </a:solidFill>
                          <a:effectLst/>
                          <a:latin typeface="Calibri" panose="020F0502020204030204" pitchFamily="34" charset="0"/>
                        </a:rPr>
                        <a:t>$100,000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EA9DB"/>
                    </a:solidFill>
                  </a:tcPr>
                </a:tc>
                <a:extLst>
                  <a:ext uri="{0D108BD9-81ED-4DB2-BD59-A6C34878D82A}">
                    <a16:rowId xmlns:a16="http://schemas.microsoft.com/office/drawing/2014/main" val="2391865387"/>
                  </a:ext>
                </a:extLst>
              </a:tr>
              <a:tr h="190500">
                <a:tc>
                  <a:txBody>
                    <a:bodyPr/>
                    <a:lstStyle/>
                    <a:p>
                      <a:pPr algn="l" fontAlgn="b"/>
                      <a:r>
                        <a:rPr lang="en-US" sz="1100" b="0" i="0" u="none" strike="noStrike">
                          <a:solidFill>
                            <a:srgbClr val="000000"/>
                          </a:solidFill>
                          <a:effectLst/>
                          <a:latin typeface="Calibri" panose="020F0502020204030204" pitchFamily="34" charset="0"/>
                        </a:rPr>
                        <a:t>Debt Contributions</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100" b="0" i="0" u="none" strike="noStrike">
                          <a:solidFill>
                            <a:srgbClr val="000000"/>
                          </a:solidFill>
                          <a:effectLst/>
                          <a:latin typeface="Calibri" panose="020F0502020204030204" pitchFamily="34" charset="0"/>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59539223"/>
                  </a:ext>
                </a:extLst>
              </a:tr>
              <a:tr h="190500">
                <a:tc>
                  <a:txBody>
                    <a:bodyPr/>
                    <a:lstStyle/>
                    <a:p>
                      <a:pPr algn="l" fontAlgn="b"/>
                      <a:r>
                        <a:rPr lang="en-US" sz="1100" b="0" i="0" u="none" strike="noStrike">
                          <a:solidFill>
                            <a:srgbClr val="000000"/>
                          </a:solidFill>
                          <a:effectLst/>
                          <a:latin typeface="Calibri" panose="020F0502020204030204" pitchFamily="34" charset="0"/>
                        </a:rPr>
                        <a:t>Bank Financing</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EA9DB"/>
                    </a:solidFill>
                  </a:tcPr>
                </a:tc>
                <a:tc>
                  <a:txBody>
                    <a:bodyPr/>
                    <a:lstStyle/>
                    <a:p>
                      <a:pPr algn="r" fontAlgn="b"/>
                      <a:r>
                        <a:rPr lang="en-US" sz="1100" b="0" i="0" u="none" strike="noStrike">
                          <a:solidFill>
                            <a:srgbClr val="000000"/>
                          </a:solidFill>
                          <a:effectLst/>
                          <a:latin typeface="Calibri" panose="020F0502020204030204" pitchFamily="34" charset="0"/>
                        </a:rPr>
                        <a:t>$857,500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EA9DB"/>
                    </a:solidFill>
                  </a:tcPr>
                </a:tc>
                <a:extLst>
                  <a:ext uri="{0D108BD9-81ED-4DB2-BD59-A6C34878D82A}">
                    <a16:rowId xmlns:a16="http://schemas.microsoft.com/office/drawing/2014/main" val="2122471162"/>
                  </a:ext>
                </a:extLst>
              </a:tr>
              <a:tr h="190500">
                <a:tc>
                  <a:txBody>
                    <a:bodyPr/>
                    <a:lstStyle/>
                    <a:p>
                      <a:pPr algn="l" fontAlgn="b"/>
                      <a:r>
                        <a:rPr lang="en-US" sz="1100" b="1" i="0" u="none" strike="noStrike">
                          <a:solidFill>
                            <a:srgbClr val="000000"/>
                          </a:solidFill>
                          <a:effectLst/>
                          <a:latin typeface="Calibri" panose="020F0502020204030204" pitchFamily="34" charset="0"/>
                        </a:rPr>
                        <a:t>Total Financing</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CECE"/>
                    </a:solidFill>
                  </a:tcPr>
                </a:tc>
                <a:tc>
                  <a:txBody>
                    <a:bodyPr/>
                    <a:lstStyle/>
                    <a:p>
                      <a:pPr algn="r" fontAlgn="b"/>
                      <a:r>
                        <a:rPr lang="en-US" sz="1100" b="1" i="0" u="none" strike="noStrike" dirty="0">
                          <a:solidFill>
                            <a:srgbClr val="000000"/>
                          </a:solidFill>
                          <a:effectLst/>
                          <a:latin typeface="Calibri" panose="020F0502020204030204" pitchFamily="34" charset="0"/>
                        </a:rPr>
                        <a:t>$957,500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CECE"/>
                    </a:solidFill>
                  </a:tcPr>
                </a:tc>
                <a:extLst>
                  <a:ext uri="{0D108BD9-81ED-4DB2-BD59-A6C34878D82A}">
                    <a16:rowId xmlns:a16="http://schemas.microsoft.com/office/drawing/2014/main" val="466723468"/>
                  </a:ext>
                </a:extLst>
              </a:tr>
            </a:tbl>
          </a:graphicData>
        </a:graphic>
      </p:graphicFrame>
      <p:graphicFrame>
        <p:nvGraphicFramePr>
          <p:cNvPr id="12" name="Table 11">
            <a:extLst>
              <a:ext uri="{FF2B5EF4-FFF2-40B4-BE49-F238E27FC236}">
                <a16:creationId xmlns:a16="http://schemas.microsoft.com/office/drawing/2014/main" id="{6144916C-2AB5-DAB9-C58D-8569A03C2E27}"/>
              </a:ext>
            </a:extLst>
          </p:cNvPr>
          <p:cNvGraphicFramePr>
            <a:graphicFrameLocks noGrp="1"/>
          </p:cNvGraphicFramePr>
          <p:nvPr>
            <p:extLst>
              <p:ext uri="{D42A27DB-BD31-4B8C-83A1-F6EECF244321}">
                <p14:modId xmlns:p14="http://schemas.microsoft.com/office/powerpoint/2010/main" val="970930679"/>
              </p:ext>
            </p:extLst>
          </p:nvPr>
        </p:nvGraphicFramePr>
        <p:xfrm>
          <a:off x="7337517" y="4756822"/>
          <a:ext cx="3784601" cy="952500"/>
        </p:xfrm>
        <a:graphic>
          <a:graphicData uri="http://schemas.openxmlformats.org/drawingml/2006/table">
            <a:tbl>
              <a:tblPr/>
              <a:tblGrid>
                <a:gridCol w="1205489">
                  <a:extLst>
                    <a:ext uri="{9D8B030D-6E8A-4147-A177-3AD203B41FA5}">
                      <a16:colId xmlns:a16="http://schemas.microsoft.com/office/drawing/2014/main" val="1895629728"/>
                    </a:ext>
                  </a:extLst>
                </a:gridCol>
                <a:gridCol w="774051">
                  <a:extLst>
                    <a:ext uri="{9D8B030D-6E8A-4147-A177-3AD203B41FA5}">
                      <a16:colId xmlns:a16="http://schemas.microsoft.com/office/drawing/2014/main" val="1087235107"/>
                    </a:ext>
                  </a:extLst>
                </a:gridCol>
                <a:gridCol w="862876">
                  <a:extLst>
                    <a:ext uri="{9D8B030D-6E8A-4147-A177-3AD203B41FA5}">
                      <a16:colId xmlns:a16="http://schemas.microsoft.com/office/drawing/2014/main" val="4138394357"/>
                    </a:ext>
                  </a:extLst>
                </a:gridCol>
                <a:gridCol w="942185">
                  <a:extLst>
                    <a:ext uri="{9D8B030D-6E8A-4147-A177-3AD203B41FA5}">
                      <a16:colId xmlns:a16="http://schemas.microsoft.com/office/drawing/2014/main" val="2080668739"/>
                    </a:ext>
                  </a:extLst>
                </a:gridCol>
              </a:tblGrid>
              <a:tr h="190500">
                <a:tc>
                  <a:txBody>
                    <a:bodyPr/>
                    <a:lstStyle/>
                    <a:p>
                      <a:pPr algn="l" fontAlgn="b"/>
                      <a:r>
                        <a:rPr lang="en-US" sz="1100" b="0" i="0" u="none" strike="noStrike">
                          <a:solidFill>
                            <a:srgbClr val="000000"/>
                          </a:solidFill>
                          <a:effectLst/>
                          <a:latin typeface="Calibri" panose="020F0502020204030204" pitchFamily="34" charset="0"/>
                        </a:rPr>
                        <a:t> </a:t>
                      </a:r>
                    </a:p>
                  </a:txBody>
                  <a:tcPr marL="9525" marR="9525" marT="9525" marB="0" anchor="b">
                    <a:lnL>
                      <a:noFill/>
                    </a:lnL>
                    <a:lnR>
                      <a:noFill/>
                    </a:lnR>
                    <a:lnT>
                      <a:noFill/>
                    </a:lnT>
                    <a:lnB w="6350" cap="flat" cmpd="sng" algn="ctr">
                      <a:solidFill>
                        <a:srgbClr val="000000"/>
                      </a:solidFill>
                      <a:prstDash val="solid"/>
                      <a:round/>
                      <a:headEnd type="none" w="med" len="med"/>
                      <a:tailEnd type="none" w="med" len="med"/>
                    </a:lnB>
                    <a:solidFill>
                      <a:srgbClr val="002060"/>
                    </a:solidFill>
                  </a:tcPr>
                </a:tc>
                <a:tc>
                  <a:txBody>
                    <a:bodyPr/>
                    <a:lstStyle/>
                    <a:p>
                      <a:pPr algn="l" fontAlgn="b"/>
                      <a:r>
                        <a:rPr lang="en-US" sz="1100" b="0" i="0" u="none" strike="noStrike">
                          <a:solidFill>
                            <a:srgbClr val="000000"/>
                          </a:solidFill>
                          <a:effectLst/>
                          <a:latin typeface="Calibri" panose="020F0502020204030204" pitchFamily="34" charset="0"/>
                        </a:rPr>
                        <a:t> </a:t>
                      </a:r>
                    </a:p>
                  </a:txBody>
                  <a:tcPr marL="9525" marR="9525" marT="9525" marB="0" anchor="b">
                    <a:lnL>
                      <a:noFill/>
                    </a:lnL>
                    <a:lnR>
                      <a:noFill/>
                    </a:lnR>
                    <a:lnT>
                      <a:noFill/>
                    </a:lnT>
                    <a:lnB w="6350" cap="flat" cmpd="sng" algn="ctr">
                      <a:solidFill>
                        <a:srgbClr val="000000"/>
                      </a:solidFill>
                      <a:prstDash val="solid"/>
                      <a:round/>
                      <a:headEnd type="none" w="med" len="med"/>
                      <a:tailEnd type="none" w="med" len="med"/>
                    </a:lnB>
                    <a:solidFill>
                      <a:srgbClr val="002060"/>
                    </a:solidFill>
                  </a:tcPr>
                </a:tc>
                <a:tc>
                  <a:txBody>
                    <a:bodyPr/>
                    <a:lstStyle/>
                    <a:p>
                      <a:pPr algn="l" fontAlgn="b"/>
                      <a:r>
                        <a:rPr lang="en-US" sz="1100" b="0" i="0" u="none" strike="noStrike">
                          <a:solidFill>
                            <a:srgbClr val="000000"/>
                          </a:solidFill>
                          <a:effectLst/>
                          <a:latin typeface="Calibri" panose="020F0502020204030204" pitchFamily="34" charset="0"/>
                        </a:rPr>
                        <a:t> </a:t>
                      </a:r>
                    </a:p>
                  </a:txBody>
                  <a:tcPr marL="9525" marR="9525" marT="9525" marB="0" anchor="b">
                    <a:lnL>
                      <a:noFill/>
                    </a:lnL>
                    <a:lnR>
                      <a:noFill/>
                    </a:lnR>
                    <a:lnT>
                      <a:noFill/>
                    </a:lnT>
                    <a:lnB w="6350" cap="flat" cmpd="sng" algn="ctr">
                      <a:solidFill>
                        <a:srgbClr val="000000"/>
                      </a:solidFill>
                      <a:prstDash val="solid"/>
                      <a:round/>
                      <a:headEnd type="none" w="med" len="med"/>
                      <a:tailEnd type="none" w="med" len="med"/>
                    </a:lnB>
                    <a:solidFill>
                      <a:srgbClr val="002060"/>
                    </a:solidFill>
                  </a:tcPr>
                </a:tc>
                <a:tc>
                  <a:txBody>
                    <a:bodyPr/>
                    <a:lstStyle/>
                    <a:p>
                      <a:pPr algn="l" fontAlgn="b"/>
                      <a:r>
                        <a:rPr lang="en-US" sz="1100" b="0" i="0" u="none" strike="noStrike">
                          <a:solidFill>
                            <a:srgbClr val="000000"/>
                          </a:solidFill>
                          <a:effectLst/>
                          <a:latin typeface="Calibri" panose="020F0502020204030204" pitchFamily="34" charset="0"/>
                        </a:rPr>
                        <a:t> </a:t>
                      </a:r>
                    </a:p>
                  </a:txBody>
                  <a:tcPr marL="9525" marR="9525" marT="9525" marB="0" anchor="b">
                    <a:lnL>
                      <a:noFill/>
                    </a:lnL>
                    <a:lnR>
                      <a:noFill/>
                    </a:lnR>
                    <a:lnT>
                      <a:noFill/>
                    </a:lnT>
                    <a:lnB w="6350" cap="flat" cmpd="sng" algn="ctr">
                      <a:solidFill>
                        <a:srgbClr val="000000"/>
                      </a:solidFill>
                      <a:prstDash val="solid"/>
                      <a:round/>
                      <a:headEnd type="none" w="med" len="med"/>
                      <a:tailEnd type="none" w="med" len="med"/>
                    </a:lnB>
                    <a:solidFill>
                      <a:srgbClr val="002060"/>
                    </a:solidFill>
                  </a:tcPr>
                </a:tc>
                <a:extLst>
                  <a:ext uri="{0D108BD9-81ED-4DB2-BD59-A6C34878D82A}">
                    <a16:rowId xmlns:a16="http://schemas.microsoft.com/office/drawing/2014/main" val="4067423715"/>
                  </a:ext>
                </a:extLst>
              </a:tr>
              <a:tr h="190500">
                <a:tc>
                  <a:txBody>
                    <a:bodyPr/>
                    <a:lstStyle/>
                    <a:p>
                      <a:pPr algn="l" fontAlgn="b"/>
                      <a:r>
                        <a:rPr lang="en-US" sz="1100" b="0" i="0" u="none" strike="noStrike">
                          <a:solidFill>
                            <a:srgbClr val="000000"/>
                          </a:solidFill>
                          <a:effectLst/>
                          <a:latin typeface="Calibri" panose="020F0502020204030204" pitchFamily="34" charset="0"/>
                        </a:rPr>
                        <a:t>Year</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ctr" fontAlgn="b"/>
                      <a:r>
                        <a:rPr lang="en-US" sz="1100" b="0" i="0" u="none" strike="noStrike">
                          <a:solidFill>
                            <a:srgbClr val="000000"/>
                          </a:solidFill>
                          <a:effectLst/>
                          <a:latin typeface="Calibri" panose="020F0502020204030204" pitchFamily="34" charset="0"/>
                        </a:rPr>
                        <a:t>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ctr" fontAlgn="b"/>
                      <a:r>
                        <a:rPr lang="en-US" sz="1100" b="0" i="0" u="none" strike="noStrike">
                          <a:solidFill>
                            <a:srgbClr val="000000"/>
                          </a:solidFill>
                          <a:effectLst/>
                          <a:latin typeface="Calibri" panose="020F0502020204030204" pitchFamily="34" charset="0"/>
                        </a:rPr>
                        <a:t>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ctr" fontAlgn="b"/>
                      <a:r>
                        <a:rPr lang="en-US" sz="1100" b="0" i="0" u="none" strike="noStrike">
                          <a:solidFill>
                            <a:srgbClr val="000000"/>
                          </a:solidFill>
                          <a:effectLst/>
                          <a:latin typeface="Calibri" panose="020F0502020204030204" pitchFamily="34" charset="0"/>
                        </a:rPr>
                        <a:t>3</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extLst>
                  <a:ext uri="{0D108BD9-81ED-4DB2-BD59-A6C34878D82A}">
                    <a16:rowId xmlns:a16="http://schemas.microsoft.com/office/drawing/2014/main" val="1915876520"/>
                  </a:ext>
                </a:extLst>
              </a:tr>
              <a:tr h="190500">
                <a:tc>
                  <a:txBody>
                    <a:bodyPr/>
                    <a:lstStyle/>
                    <a:p>
                      <a:pPr algn="l" fontAlgn="b"/>
                      <a:r>
                        <a:rPr lang="en-US" sz="1100" b="0" i="0" u="none" strike="noStrike">
                          <a:solidFill>
                            <a:srgbClr val="000000"/>
                          </a:solidFill>
                          <a:effectLst/>
                          <a:latin typeface="Calibri" panose="020F0502020204030204" pitchFamily="34" charset="0"/>
                        </a:rPr>
                        <a:t>Federal Tax Rate</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25.00%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25.00%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25.00%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6044152"/>
                  </a:ext>
                </a:extLst>
              </a:tr>
              <a:tr h="190500">
                <a:tc>
                  <a:txBody>
                    <a:bodyPr/>
                    <a:lstStyle/>
                    <a:p>
                      <a:pPr algn="l" fontAlgn="b"/>
                      <a:r>
                        <a:rPr lang="en-US" sz="1100" b="0" i="0" u="none" strike="noStrike">
                          <a:solidFill>
                            <a:srgbClr val="000000"/>
                          </a:solidFill>
                          <a:effectLst/>
                          <a:latin typeface="Calibri" panose="020F0502020204030204" pitchFamily="34" charset="0"/>
                        </a:rPr>
                        <a:t>State Tax Rate</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5.00%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5.00%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5.00%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2021604"/>
                  </a:ext>
                </a:extLst>
              </a:tr>
              <a:tr h="190500">
                <a:tc>
                  <a:txBody>
                    <a:bodyPr/>
                    <a:lstStyle/>
                    <a:p>
                      <a:pPr algn="l" fontAlgn="b"/>
                      <a:r>
                        <a:rPr lang="en-US" sz="1100" b="0" i="0" u="none" strike="noStrike">
                          <a:solidFill>
                            <a:srgbClr val="000000"/>
                          </a:solidFill>
                          <a:effectLst/>
                          <a:latin typeface="Calibri" panose="020F0502020204030204" pitchFamily="34" charset="0"/>
                        </a:rPr>
                        <a:t>Personnel Tax Rate</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7.65%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7.65%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dirty="0">
                          <a:solidFill>
                            <a:srgbClr val="000000"/>
                          </a:solidFill>
                          <a:effectLst/>
                          <a:latin typeface="Calibri" panose="020F0502020204030204" pitchFamily="34" charset="0"/>
                        </a:rPr>
                        <a:t>7.65%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16161708"/>
                  </a:ext>
                </a:extLst>
              </a:tr>
            </a:tbl>
          </a:graphicData>
        </a:graphic>
      </p:graphicFrame>
      <p:pic>
        <p:nvPicPr>
          <p:cNvPr id="3" name="Picture 2">
            <a:extLst>
              <a:ext uri="{FF2B5EF4-FFF2-40B4-BE49-F238E27FC236}">
                <a16:creationId xmlns:a16="http://schemas.microsoft.com/office/drawing/2014/main" id="{DF54458F-A0F1-72C0-55A2-58D7CEE5784D}"/>
              </a:ext>
            </a:extLst>
          </p:cNvPr>
          <p:cNvPicPr>
            <a:picLocks noChangeAspect="1"/>
          </p:cNvPicPr>
          <p:nvPr/>
        </p:nvPicPr>
        <p:blipFill>
          <a:blip r:embed="rId3"/>
          <a:stretch>
            <a:fillRect/>
          </a:stretch>
        </p:blipFill>
        <p:spPr>
          <a:xfrm>
            <a:off x="0" y="0"/>
            <a:ext cx="482203" cy="6858000"/>
          </a:xfrm>
          <a:prstGeom prst="rect">
            <a:avLst/>
          </a:prstGeom>
        </p:spPr>
      </p:pic>
    </p:spTree>
    <p:extLst>
      <p:ext uri="{BB962C8B-B14F-4D97-AF65-F5344CB8AC3E}">
        <p14:creationId xmlns:p14="http://schemas.microsoft.com/office/powerpoint/2010/main" val="12322647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1000"/>
                                        <p:tgtEl>
                                          <p:spTgt spid="12"/>
                                        </p:tgtEl>
                                      </p:cBhvr>
                                    </p:animEffect>
                                    <p:anim calcmode="lin" valueType="num">
                                      <p:cBhvr>
                                        <p:cTn id="13" dur="1000" fill="hold"/>
                                        <p:tgtEl>
                                          <p:spTgt spid="12"/>
                                        </p:tgtEl>
                                        <p:attrNameLst>
                                          <p:attrName>ppt_x</p:attrName>
                                        </p:attrNameLst>
                                      </p:cBhvr>
                                      <p:tavLst>
                                        <p:tav tm="0">
                                          <p:val>
                                            <p:strVal val="#ppt_x"/>
                                          </p:val>
                                        </p:tav>
                                        <p:tav tm="100000">
                                          <p:val>
                                            <p:strVal val="#ppt_x"/>
                                          </p:val>
                                        </p:tav>
                                      </p:tavLst>
                                    </p:anim>
                                    <p:anim calcmode="lin" valueType="num">
                                      <p:cBhvr>
                                        <p:cTn id="14"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72C10B-4723-4B24-8C32-EF7EC315DFF2}"/>
              </a:ext>
            </a:extLst>
          </p:cNvPr>
          <p:cNvSpPr>
            <a:spLocks noGrp="1"/>
          </p:cNvSpPr>
          <p:nvPr>
            <p:ph type="title"/>
          </p:nvPr>
        </p:nvSpPr>
        <p:spPr>
          <a:xfrm>
            <a:off x="838200" y="20810"/>
            <a:ext cx="10515600" cy="718608"/>
          </a:xfrm>
        </p:spPr>
        <p:txBody>
          <a:bodyPr>
            <a:normAutofit/>
          </a:bodyPr>
          <a:lstStyle/>
          <a:p>
            <a:pPr algn="ctr"/>
            <a:r>
              <a:rPr lang="en-US" sz="4000" dirty="0"/>
              <a:t>Profit and Loss Statement</a:t>
            </a:r>
          </a:p>
        </p:txBody>
      </p:sp>
      <p:sp>
        <p:nvSpPr>
          <p:cNvPr id="7" name="Rectangle: Rounded Corners 6">
            <a:hlinkClick r:id="rId2" action="ppaction://hlinksldjump"/>
            <a:extLst>
              <a:ext uri="{FF2B5EF4-FFF2-40B4-BE49-F238E27FC236}">
                <a16:creationId xmlns:a16="http://schemas.microsoft.com/office/drawing/2014/main" id="{83EA9436-4403-454A-A7D8-12923D9DDDE9}"/>
              </a:ext>
            </a:extLst>
          </p:cNvPr>
          <p:cNvSpPr/>
          <p:nvPr/>
        </p:nvSpPr>
        <p:spPr>
          <a:xfrm>
            <a:off x="6562725" y="6236700"/>
            <a:ext cx="2381693" cy="256175"/>
          </a:xfrm>
          <a:prstGeom prst="roundRect">
            <a:avLst/>
          </a:prstGeom>
          <a:gradFill>
            <a:gsLst>
              <a:gs pos="0">
                <a:schemeClr val="accent1">
                  <a:lumMod val="5000"/>
                  <a:lumOff val="95000"/>
                </a:schemeClr>
              </a:gs>
              <a:gs pos="100000">
                <a:schemeClr val="bg1"/>
              </a:gs>
              <a:gs pos="70000">
                <a:srgbClr val="002060"/>
              </a:gs>
              <a:gs pos="40000">
                <a:srgbClr val="002060"/>
              </a:gs>
            </a:gsLst>
            <a:lin ang="12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Back</a:t>
            </a:r>
          </a:p>
        </p:txBody>
      </p:sp>
      <p:sp>
        <p:nvSpPr>
          <p:cNvPr id="8" name="Rectangle: Rounded Corners 7">
            <a:hlinkClick r:id="rId3" action="ppaction://hlinksldjump"/>
            <a:extLst>
              <a:ext uri="{FF2B5EF4-FFF2-40B4-BE49-F238E27FC236}">
                <a16:creationId xmlns:a16="http://schemas.microsoft.com/office/drawing/2014/main" id="{B71242CF-30CB-4647-BB45-5C836316CA60}"/>
              </a:ext>
            </a:extLst>
          </p:cNvPr>
          <p:cNvSpPr/>
          <p:nvPr/>
        </p:nvSpPr>
        <p:spPr>
          <a:xfrm>
            <a:off x="9348359" y="6236700"/>
            <a:ext cx="2381693" cy="256175"/>
          </a:xfrm>
          <a:prstGeom prst="roundRect">
            <a:avLst/>
          </a:prstGeom>
          <a:gradFill>
            <a:gsLst>
              <a:gs pos="0">
                <a:schemeClr val="accent1">
                  <a:lumMod val="5000"/>
                  <a:lumOff val="95000"/>
                </a:schemeClr>
              </a:gs>
              <a:gs pos="100000">
                <a:schemeClr val="bg1"/>
              </a:gs>
              <a:gs pos="70000">
                <a:srgbClr val="002060"/>
              </a:gs>
              <a:gs pos="40000">
                <a:srgbClr val="002060"/>
              </a:gs>
            </a:gsLst>
            <a:lin ang="12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Table of Contents</a:t>
            </a:r>
          </a:p>
        </p:txBody>
      </p:sp>
      <p:graphicFrame>
        <p:nvGraphicFramePr>
          <p:cNvPr id="3" name="Table 2">
            <a:extLst>
              <a:ext uri="{FF2B5EF4-FFF2-40B4-BE49-F238E27FC236}">
                <a16:creationId xmlns:a16="http://schemas.microsoft.com/office/drawing/2014/main" id="{AFC3A155-70BA-8A3C-EE43-2DD73032C3DC}"/>
              </a:ext>
            </a:extLst>
          </p:cNvPr>
          <p:cNvGraphicFramePr>
            <a:graphicFrameLocks noGrp="1"/>
          </p:cNvGraphicFramePr>
          <p:nvPr>
            <p:extLst>
              <p:ext uri="{D42A27DB-BD31-4B8C-83A1-F6EECF244321}">
                <p14:modId xmlns:p14="http://schemas.microsoft.com/office/powerpoint/2010/main" val="476026152"/>
              </p:ext>
            </p:extLst>
          </p:nvPr>
        </p:nvGraphicFramePr>
        <p:xfrm>
          <a:off x="924229" y="1312384"/>
          <a:ext cx="4803875" cy="4351350"/>
        </p:xfrm>
        <a:graphic>
          <a:graphicData uri="http://schemas.openxmlformats.org/drawingml/2006/table">
            <a:tbl>
              <a:tblPr/>
              <a:tblGrid>
                <a:gridCol w="1590668">
                  <a:extLst>
                    <a:ext uri="{9D8B030D-6E8A-4147-A177-3AD203B41FA5}">
                      <a16:colId xmlns:a16="http://schemas.microsoft.com/office/drawing/2014/main" val="877652788"/>
                    </a:ext>
                  </a:extLst>
                </a:gridCol>
                <a:gridCol w="1112598">
                  <a:extLst>
                    <a:ext uri="{9D8B030D-6E8A-4147-A177-3AD203B41FA5}">
                      <a16:colId xmlns:a16="http://schemas.microsoft.com/office/drawing/2014/main" val="3902629262"/>
                    </a:ext>
                  </a:extLst>
                </a:gridCol>
                <a:gridCol w="927165">
                  <a:extLst>
                    <a:ext uri="{9D8B030D-6E8A-4147-A177-3AD203B41FA5}">
                      <a16:colId xmlns:a16="http://schemas.microsoft.com/office/drawing/2014/main" val="371781074"/>
                    </a:ext>
                  </a:extLst>
                </a:gridCol>
                <a:gridCol w="1173444">
                  <a:extLst>
                    <a:ext uri="{9D8B030D-6E8A-4147-A177-3AD203B41FA5}">
                      <a16:colId xmlns:a16="http://schemas.microsoft.com/office/drawing/2014/main" val="1890252035"/>
                    </a:ext>
                  </a:extLst>
                </a:gridCol>
              </a:tblGrid>
              <a:tr h="174054">
                <a:tc>
                  <a:txBody>
                    <a:bodyPr/>
                    <a:lstStyle/>
                    <a:p>
                      <a:pPr algn="l" fontAlgn="b"/>
                      <a:r>
                        <a:rPr lang="en-US" sz="1000" b="0" i="0" u="none" strike="noStrike">
                          <a:solidFill>
                            <a:srgbClr val="FFFFFF"/>
                          </a:solidFill>
                          <a:effectLst/>
                          <a:latin typeface="Calibri" panose="020F0502020204030204" pitchFamily="34" charset="0"/>
                        </a:rPr>
                        <a:t>Profit and Loss Statement</a:t>
                      </a:r>
                    </a:p>
                  </a:txBody>
                  <a:tcPr marL="8703" marR="8703" marT="8703" marB="0" anchor="b">
                    <a:lnL>
                      <a:noFill/>
                    </a:lnL>
                    <a:lnR>
                      <a:noFill/>
                    </a:lnR>
                    <a:lnT>
                      <a:noFill/>
                    </a:lnT>
                    <a:lnB w="6350" cap="flat" cmpd="sng" algn="ctr">
                      <a:solidFill>
                        <a:srgbClr val="000000"/>
                      </a:solidFill>
                      <a:prstDash val="solid"/>
                      <a:round/>
                      <a:headEnd type="none" w="med" len="med"/>
                      <a:tailEnd type="none" w="med" len="med"/>
                    </a:lnB>
                    <a:solidFill>
                      <a:srgbClr val="002060"/>
                    </a:solidFill>
                  </a:tcPr>
                </a:tc>
                <a:tc>
                  <a:txBody>
                    <a:bodyPr/>
                    <a:lstStyle/>
                    <a:p>
                      <a:pPr algn="l" fontAlgn="b"/>
                      <a:r>
                        <a:rPr lang="en-US" sz="1000" b="0" i="0" u="none" strike="noStrike">
                          <a:solidFill>
                            <a:srgbClr val="000000"/>
                          </a:solidFill>
                          <a:effectLst/>
                          <a:latin typeface="Calibri" panose="020F0502020204030204" pitchFamily="34" charset="0"/>
                        </a:rPr>
                        <a:t> </a:t>
                      </a:r>
                    </a:p>
                  </a:txBody>
                  <a:tcPr marL="8703" marR="8703" marT="8703" marB="0" anchor="b">
                    <a:lnL>
                      <a:noFill/>
                    </a:lnL>
                    <a:lnR>
                      <a:noFill/>
                    </a:lnR>
                    <a:lnT>
                      <a:noFill/>
                    </a:lnT>
                    <a:lnB w="6350" cap="flat" cmpd="sng" algn="ctr">
                      <a:solidFill>
                        <a:srgbClr val="000000"/>
                      </a:solidFill>
                      <a:prstDash val="solid"/>
                      <a:round/>
                      <a:headEnd type="none" w="med" len="med"/>
                      <a:tailEnd type="none" w="med" len="med"/>
                    </a:lnB>
                    <a:solidFill>
                      <a:srgbClr val="002060"/>
                    </a:solidFill>
                  </a:tcPr>
                </a:tc>
                <a:tc>
                  <a:txBody>
                    <a:bodyPr/>
                    <a:lstStyle/>
                    <a:p>
                      <a:pPr algn="l" fontAlgn="b"/>
                      <a:r>
                        <a:rPr lang="en-US" sz="1000" b="0" i="0" u="none" strike="noStrike">
                          <a:solidFill>
                            <a:srgbClr val="000000"/>
                          </a:solidFill>
                          <a:effectLst/>
                          <a:latin typeface="Calibri" panose="020F0502020204030204" pitchFamily="34" charset="0"/>
                        </a:rPr>
                        <a:t> </a:t>
                      </a:r>
                    </a:p>
                  </a:txBody>
                  <a:tcPr marL="8703" marR="8703" marT="8703" marB="0" anchor="b">
                    <a:lnL>
                      <a:noFill/>
                    </a:lnL>
                    <a:lnR>
                      <a:noFill/>
                    </a:lnR>
                    <a:lnT>
                      <a:noFill/>
                    </a:lnT>
                    <a:lnB w="6350" cap="flat" cmpd="sng" algn="ctr">
                      <a:solidFill>
                        <a:srgbClr val="000000"/>
                      </a:solidFill>
                      <a:prstDash val="solid"/>
                      <a:round/>
                      <a:headEnd type="none" w="med" len="med"/>
                      <a:tailEnd type="none" w="med" len="med"/>
                    </a:lnB>
                    <a:solidFill>
                      <a:srgbClr val="002060"/>
                    </a:solidFill>
                  </a:tcPr>
                </a:tc>
                <a:tc>
                  <a:txBody>
                    <a:bodyPr/>
                    <a:lstStyle/>
                    <a:p>
                      <a:pPr algn="l" fontAlgn="b"/>
                      <a:r>
                        <a:rPr lang="en-US" sz="1000" b="0" i="0" u="none" strike="noStrike">
                          <a:solidFill>
                            <a:srgbClr val="000000"/>
                          </a:solidFill>
                          <a:effectLst/>
                          <a:latin typeface="Calibri" panose="020F0502020204030204" pitchFamily="34" charset="0"/>
                        </a:rPr>
                        <a:t> </a:t>
                      </a:r>
                    </a:p>
                  </a:txBody>
                  <a:tcPr marL="8703" marR="8703" marT="8703" marB="0" anchor="b">
                    <a:lnL>
                      <a:noFill/>
                    </a:lnL>
                    <a:lnR>
                      <a:noFill/>
                    </a:lnR>
                    <a:lnT>
                      <a:noFill/>
                    </a:lnT>
                    <a:lnB w="6350" cap="flat" cmpd="sng" algn="ctr">
                      <a:solidFill>
                        <a:srgbClr val="000000"/>
                      </a:solidFill>
                      <a:prstDash val="solid"/>
                      <a:round/>
                      <a:headEnd type="none" w="med" len="med"/>
                      <a:tailEnd type="none" w="med" len="med"/>
                    </a:lnB>
                    <a:solidFill>
                      <a:srgbClr val="002060"/>
                    </a:solidFill>
                  </a:tcPr>
                </a:tc>
                <a:extLst>
                  <a:ext uri="{0D108BD9-81ED-4DB2-BD59-A6C34878D82A}">
                    <a16:rowId xmlns:a16="http://schemas.microsoft.com/office/drawing/2014/main" val="562218010"/>
                  </a:ext>
                </a:extLst>
              </a:tr>
              <a:tr h="174054">
                <a:tc>
                  <a:txBody>
                    <a:bodyPr/>
                    <a:lstStyle/>
                    <a:p>
                      <a:pPr algn="l" fontAlgn="b"/>
                      <a:r>
                        <a:rPr lang="en-US" sz="1000" b="0" i="0" u="none" strike="noStrike">
                          <a:solidFill>
                            <a:srgbClr val="000000"/>
                          </a:solidFill>
                          <a:effectLst/>
                          <a:latin typeface="Calibri" panose="020F0502020204030204" pitchFamily="34" charset="0"/>
                        </a:rPr>
                        <a:t>Year</a:t>
                      </a:r>
                    </a:p>
                  </a:txBody>
                  <a:tcPr marL="8703" marR="8703" marT="870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a:solidFill>
                            <a:srgbClr val="000000"/>
                          </a:solidFill>
                          <a:effectLst/>
                          <a:latin typeface="Calibri" panose="020F0502020204030204" pitchFamily="34" charset="0"/>
                        </a:rPr>
                        <a:t>1</a:t>
                      </a:r>
                    </a:p>
                  </a:txBody>
                  <a:tcPr marL="8703" marR="8703" marT="870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a:solidFill>
                            <a:srgbClr val="000000"/>
                          </a:solidFill>
                          <a:effectLst/>
                          <a:latin typeface="Calibri" panose="020F0502020204030204" pitchFamily="34" charset="0"/>
                        </a:rPr>
                        <a:t>2</a:t>
                      </a:r>
                    </a:p>
                  </a:txBody>
                  <a:tcPr marL="8703" marR="8703" marT="870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a:solidFill>
                            <a:srgbClr val="000000"/>
                          </a:solidFill>
                          <a:effectLst/>
                          <a:latin typeface="Calibri" panose="020F0502020204030204" pitchFamily="34" charset="0"/>
                        </a:rPr>
                        <a:t>3</a:t>
                      </a:r>
                    </a:p>
                  </a:txBody>
                  <a:tcPr marL="8703" marR="8703" marT="870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53045885"/>
                  </a:ext>
                </a:extLst>
              </a:tr>
              <a:tr h="174054">
                <a:tc>
                  <a:txBody>
                    <a:bodyPr/>
                    <a:lstStyle/>
                    <a:p>
                      <a:pPr algn="l" fontAlgn="b"/>
                      <a:r>
                        <a:rPr lang="en-US" sz="1000" b="1" i="0" u="none" strike="noStrike">
                          <a:solidFill>
                            <a:srgbClr val="000000"/>
                          </a:solidFill>
                          <a:effectLst/>
                          <a:latin typeface="Calibri" panose="020F0502020204030204" pitchFamily="34" charset="0"/>
                        </a:rPr>
                        <a:t>Revenue</a:t>
                      </a:r>
                    </a:p>
                  </a:txBody>
                  <a:tcPr marL="8703" marR="8703" marT="870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r" fontAlgn="b"/>
                      <a:r>
                        <a:rPr lang="en-US" sz="1000" b="1" i="0" u="none" strike="noStrike">
                          <a:solidFill>
                            <a:srgbClr val="000000"/>
                          </a:solidFill>
                          <a:effectLst/>
                          <a:latin typeface="Calibri" panose="020F0502020204030204" pitchFamily="34" charset="0"/>
                        </a:rPr>
                        <a:t>$894,250</a:t>
                      </a:r>
                    </a:p>
                  </a:txBody>
                  <a:tcPr marL="8703" marR="8703" marT="870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r" fontAlgn="b"/>
                      <a:r>
                        <a:rPr lang="en-US" sz="1000" b="1" i="0" u="none" strike="noStrike">
                          <a:solidFill>
                            <a:srgbClr val="000000"/>
                          </a:solidFill>
                          <a:effectLst/>
                          <a:latin typeface="Calibri" panose="020F0502020204030204" pitchFamily="34" charset="0"/>
                        </a:rPr>
                        <a:t>$1,028,388</a:t>
                      </a:r>
                    </a:p>
                  </a:txBody>
                  <a:tcPr marL="8703" marR="8703" marT="870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r" fontAlgn="b"/>
                      <a:r>
                        <a:rPr lang="en-US" sz="1000" b="1" i="0" u="none" strike="noStrike">
                          <a:solidFill>
                            <a:srgbClr val="000000"/>
                          </a:solidFill>
                          <a:effectLst/>
                          <a:latin typeface="Calibri" panose="020F0502020204030204" pitchFamily="34" charset="0"/>
                        </a:rPr>
                        <a:t>$1,131,226</a:t>
                      </a:r>
                    </a:p>
                  </a:txBody>
                  <a:tcPr marL="8703" marR="8703" marT="870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extLst>
                  <a:ext uri="{0D108BD9-81ED-4DB2-BD59-A6C34878D82A}">
                    <a16:rowId xmlns:a16="http://schemas.microsoft.com/office/drawing/2014/main" val="1934291738"/>
                  </a:ext>
                </a:extLst>
              </a:tr>
              <a:tr h="174054">
                <a:tc>
                  <a:txBody>
                    <a:bodyPr/>
                    <a:lstStyle/>
                    <a:p>
                      <a:pPr algn="l" fontAlgn="b"/>
                      <a:r>
                        <a:rPr lang="en-US" sz="1000" b="0" i="0" u="none" strike="noStrike">
                          <a:solidFill>
                            <a:srgbClr val="000000"/>
                          </a:solidFill>
                          <a:effectLst/>
                          <a:latin typeface="Calibri" panose="020F0502020204030204" pitchFamily="34" charset="0"/>
                        </a:rPr>
                        <a:t>Cost of Revenue</a:t>
                      </a:r>
                    </a:p>
                  </a:txBody>
                  <a:tcPr marL="8703" marR="8703" marT="870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1000" b="0" i="0" u="none" strike="noStrike">
                          <a:solidFill>
                            <a:srgbClr val="000000"/>
                          </a:solidFill>
                          <a:effectLst/>
                          <a:latin typeface="Calibri" panose="020F0502020204030204" pitchFamily="34" charset="0"/>
                        </a:rPr>
                        <a:t>$66,795</a:t>
                      </a:r>
                    </a:p>
                  </a:txBody>
                  <a:tcPr marL="8703" marR="8703" marT="870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1000" b="0" i="0" u="none" strike="noStrike">
                          <a:solidFill>
                            <a:srgbClr val="000000"/>
                          </a:solidFill>
                          <a:effectLst/>
                          <a:latin typeface="Calibri" panose="020F0502020204030204" pitchFamily="34" charset="0"/>
                        </a:rPr>
                        <a:t>$76,814</a:t>
                      </a:r>
                    </a:p>
                  </a:txBody>
                  <a:tcPr marL="8703" marR="8703" marT="870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1000" b="0" i="0" u="none" strike="noStrike" dirty="0">
                          <a:solidFill>
                            <a:srgbClr val="000000"/>
                          </a:solidFill>
                          <a:effectLst/>
                          <a:latin typeface="Calibri" panose="020F0502020204030204" pitchFamily="34" charset="0"/>
                        </a:rPr>
                        <a:t>$88,336</a:t>
                      </a:r>
                    </a:p>
                  </a:txBody>
                  <a:tcPr marL="8703" marR="8703" marT="870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955897364"/>
                  </a:ext>
                </a:extLst>
              </a:tr>
              <a:tr h="174054">
                <a:tc>
                  <a:txBody>
                    <a:bodyPr/>
                    <a:lstStyle/>
                    <a:p>
                      <a:pPr algn="l" fontAlgn="b"/>
                      <a:r>
                        <a:rPr lang="en-US" sz="1000" b="0" i="0" u="none" strike="noStrike">
                          <a:solidFill>
                            <a:srgbClr val="000000"/>
                          </a:solidFill>
                          <a:effectLst/>
                          <a:latin typeface="Calibri" panose="020F0502020204030204" pitchFamily="34" charset="0"/>
                        </a:rPr>
                        <a:t>Gross Margin</a:t>
                      </a:r>
                    </a:p>
                  </a:txBody>
                  <a:tcPr marL="8703" marR="8703" marT="870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r" fontAlgn="b"/>
                      <a:r>
                        <a:rPr lang="en-US" sz="1000" b="0" i="0" u="none" strike="noStrike">
                          <a:solidFill>
                            <a:srgbClr val="000000"/>
                          </a:solidFill>
                          <a:effectLst/>
                          <a:latin typeface="Calibri" panose="020F0502020204030204" pitchFamily="34" charset="0"/>
                        </a:rPr>
                        <a:t>92.53%</a:t>
                      </a:r>
                    </a:p>
                  </a:txBody>
                  <a:tcPr marL="8703" marR="8703" marT="870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r" fontAlgn="b"/>
                      <a:r>
                        <a:rPr lang="en-US" sz="1000" b="0" i="0" u="none" strike="noStrike">
                          <a:solidFill>
                            <a:srgbClr val="000000"/>
                          </a:solidFill>
                          <a:effectLst/>
                          <a:latin typeface="Calibri" panose="020F0502020204030204" pitchFamily="34" charset="0"/>
                        </a:rPr>
                        <a:t>92.53%</a:t>
                      </a:r>
                    </a:p>
                  </a:txBody>
                  <a:tcPr marL="8703" marR="8703" marT="870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r" fontAlgn="b"/>
                      <a:r>
                        <a:rPr lang="en-US" sz="1000" b="0" i="0" u="none" strike="noStrike">
                          <a:solidFill>
                            <a:srgbClr val="000000"/>
                          </a:solidFill>
                          <a:effectLst/>
                          <a:latin typeface="Calibri" panose="020F0502020204030204" pitchFamily="34" charset="0"/>
                        </a:rPr>
                        <a:t>92.19%</a:t>
                      </a:r>
                    </a:p>
                  </a:txBody>
                  <a:tcPr marL="8703" marR="8703" marT="870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extLst>
                  <a:ext uri="{0D108BD9-81ED-4DB2-BD59-A6C34878D82A}">
                    <a16:rowId xmlns:a16="http://schemas.microsoft.com/office/drawing/2014/main" val="1384305390"/>
                  </a:ext>
                </a:extLst>
              </a:tr>
              <a:tr h="174054">
                <a:tc>
                  <a:txBody>
                    <a:bodyPr/>
                    <a:lstStyle/>
                    <a:p>
                      <a:pPr algn="l" fontAlgn="b"/>
                      <a:r>
                        <a:rPr lang="en-US" sz="1000" b="0" i="0" u="none" strike="noStrike">
                          <a:solidFill>
                            <a:srgbClr val="000000"/>
                          </a:solidFill>
                          <a:effectLst/>
                          <a:latin typeface="Calibri" panose="020F0502020204030204" pitchFamily="34" charset="0"/>
                        </a:rPr>
                        <a:t> </a:t>
                      </a:r>
                    </a:p>
                  </a:txBody>
                  <a:tcPr marL="8703" marR="8703" marT="8703"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000" b="0" i="0" u="none" strike="noStrike">
                          <a:solidFill>
                            <a:srgbClr val="000000"/>
                          </a:solidFill>
                          <a:effectLst/>
                          <a:latin typeface="Calibri" panose="020F0502020204030204" pitchFamily="34" charset="0"/>
                        </a:rPr>
                        <a:t> </a:t>
                      </a:r>
                    </a:p>
                  </a:txBody>
                  <a:tcPr marL="8703" marR="8703" marT="8703"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000" b="0" i="0" u="none" strike="noStrike">
                          <a:solidFill>
                            <a:srgbClr val="000000"/>
                          </a:solidFill>
                          <a:effectLst/>
                          <a:latin typeface="Calibri" panose="020F0502020204030204" pitchFamily="34" charset="0"/>
                        </a:rPr>
                        <a:t> </a:t>
                      </a:r>
                    </a:p>
                  </a:txBody>
                  <a:tcPr marL="8703" marR="8703" marT="8703"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000" b="0" i="0" u="none" strike="noStrike">
                          <a:solidFill>
                            <a:srgbClr val="000000"/>
                          </a:solidFill>
                          <a:effectLst/>
                          <a:latin typeface="Calibri" panose="020F0502020204030204" pitchFamily="34" charset="0"/>
                        </a:rPr>
                        <a:t> </a:t>
                      </a:r>
                    </a:p>
                  </a:txBody>
                  <a:tcPr marL="8703" marR="8703" marT="8703"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972212283"/>
                  </a:ext>
                </a:extLst>
              </a:tr>
              <a:tr h="174054">
                <a:tc>
                  <a:txBody>
                    <a:bodyPr/>
                    <a:lstStyle/>
                    <a:p>
                      <a:pPr algn="l" fontAlgn="b"/>
                      <a:r>
                        <a:rPr lang="en-US" sz="1000" b="1" i="0" u="none" strike="noStrike">
                          <a:solidFill>
                            <a:srgbClr val="000000"/>
                          </a:solidFill>
                          <a:effectLst/>
                          <a:latin typeface="Calibri" panose="020F0502020204030204" pitchFamily="34" charset="0"/>
                        </a:rPr>
                        <a:t>Gross Profit</a:t>
                      </a:r>
                    </a:p>
                  </a:txBody>
                  <a:tcPr marL="8703" marR="8703" marT="870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1000" b="1" i="0" u="none" strike="noStrike">
                          <a:solidFill>
                            <a:srgbClr val="000000"/>
                          </a:solidFill>
                          <a:effectLst/>
                          <a:latin typeface="Calibri" panose="020F0502020204030204" pitchFamily="34" charset="0"/>
                        </a:rPr>
                        <a:t>$827,455</a:t>
                      </a:r>
                    </a:p>
                  </a:txBody>
                  <a:tcPr marL="8703" marR="8703" marT="870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1000" b="1" i="0" u="none" strike="noStrike">
                          <a:solidFill>
                            <a:srgbClr val="000000"/>
                          </a:solidFill>
                          <a:effectLst/>
                          <a:latin typeface="Calibri" panose="020F0502020204030204" pitchFamily="34" charset="0"/>
                        </a:rPr>
                        <a:t>$951,573</a:t>
                      </a:r>
                    </a:p>
                  </a:txBody>
                  <a:tcPr marL="8703" marR="8703" marT="870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1000" b="1" i="0" u="none" strike="noStrike">
                          <a:solidFill>
                            <a:srgbClr val="000000"/>
                          </a:solidFill>
                          <a:effectLst/>
                          <a:latin typeface="Calibri" panose="020F0502020204030204" pitchFamily="34" charset="0"/>
                        </a:rPr>
                        <a:t>$1,042,890</a:t>
                      </a:r>
                    </a:p>
                  </a:txBody>
                  <a:tcPr marL="8703" marR="8703" marT="870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389106796"/>
                  </a:ext>
                </a:extLst>
              </a:tr>
              <a:tr h="174054">
                <a:tc>
                  <a:txBody>
                    <a:bodyPr/>
                    <a:lstStyle/>
                    <a:p>
                      <a:pPr algn="l" fontAlgn="b"/>
                      <a:r>
                        <a:rPr lang="en-US" sz="1000" b="0" i="0" u="none" strike="noStrike">
                          <a:solidFill>
                            <a:srgbClr val="000000"/>
                          </a:solidFill>
                          <a:effectLst/>
                          <a:latin typeface="Calibri" panose="020F0502020204030204" pitchFamily="34" charset="0"/>
                        </a:rPr>
                        <a:t> </a:t>
                      </a:r>
                    </a:p>
                  </a:txBody>
                  <a:tcPr marL="8703" marR="8703" marT="8703"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1000" b="0" i="0" u="none" strike="noStrike">
                          <a:solidFill>
                            <a:srgbClr val="000000"/>
                          </a:solidFill>
                          <a:effectLst/>
                          <a:latin typeface="Calibri" panose="020F0502020204030204" pitchFamily="34" charset="0"/>
                        </a:rPr>
                        <a:t> </a:t>
                      </a:r>
                    </a:p>
                  </a:txBody>
                  <a:tcPr marL="8703" marR="8703" marT="8703"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1000" b="0" i="0" u="none" strike="noStrike">
                          <a:solidFill>
                            <a:srgbClr val="000000"/>
                          </a:solidFill>
                          <a:effectLst/>
                          <a:latin typeface="Calibri" panose="020F0502020204030204" pitchFamily="34" charset="0"/>
                        </a:rPr>
                        <a:t> </a:t>
                      </a:r>
                    </a:p>
                  </a:txBody>
                  <a:tcPr marL="8703" marR="8703" marT="8703"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1000" b="0" i="0" u="none" strike="noStrike">
                          <a:solidFill>
                            <a:srgbClr val="000000"/>
                          </a:solidFill>
                          <a:effectLst/>
                          <a:latin typeface="Calibri" panose="020F0502020204030204" pitchFamily="34" charset="0"/>
                        </a:rPr>
                        <a:t> </a:t>
                      </a:r>
                    </a:p>
                  </a:txBody>
                  <a:tcPr marL="8703" marR="8703" marT="8703"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extLst>
                  <a:ext uri="{0D108BD9-81ED-4DB2-BD59-A6C34878D82A}">
                    <a16:rowId xmlns:a16="http://schemas.microsoft.com/office/drawing/2014/main" val="3591727023"/>
                  </a:ext>
                </a:extLst>
              </a:tr>
              <a:tr h="174054">
                <a:tc>
                  <a:txBody>
                    <a:bodyPr/>
                    <a:lstStyle/>
                    <a:p>
                      <a:pPr algn="l" fontAlgn="b"/>
                      <a:r>
                        <a:rPr lang="en-US" sz="1000" b="0" i="0" u="none" strike="noStrike">
                          <a:solidFill>
                            <a:srgbClr val="000000"/>
                          </a:solidFill>
                          <a:effectLst/>
                          <a:latin typeface="Calibri" panose="020F0502020204030204" pitchFamily="34" charset="0"/>
                        </a:rPr>
                        <a:t>Expenses</a:t>
                      </a:r>
                    </a:p>
                  </a:txBody>
                  <a:tcPr marL="8703" marR="8703" marT="8703"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000" b="0" i="0" u="none" strike="noStrike">
                          <a:solidFill>
                            <a:srgbClr val="000000"/>
                          </a:solidFill>
                          <a:effectLst/>
                          <a:latin typeface="Calibri" panose="020F0502020204030204" pitchFamily="34" charset="0"/>
                        </a:rPr>
                        <a:t> </a:t>
                      </a:r>
                    </a:p>
                  </a:txBody>
                  <a:tcPr marL="8703" marR="8703" marT="8703"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000" b="0" i="0" u="none" strike="noStrike">
                          <a:solidFill>
                            <a:srgbClr val="000000"/>
                          </a:solidFill>
                          <a:effectLst/>
                          <a:latin typeface="Calibri" panose="020F0502020204030204" pitchFamily="34" charset="0"/>
                        </a:rPr>
                        <a:t> </a:t>
                      </a:r>
                    </a:p>
                  </a:txBody>
                  <a:tcPr marL="8703" marR="8703" marT="8703"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000" b="0" i="0" u="none" strike="noStrike">
                          <a:solidFill>
                            <a:srgbClr val="000000"/>
                          </a:solidFill>
                          <a:effectLst/>
                          <a:latin typeface="Calibri" panose="020F0502020204030204" pitchFamily="34" charset="0"/>
                        </a:rPr>
                        <a:t> </a:t>
                      </a:r>
                    </a:p>
                  </a:txBody>
                  <a:tcPr marL="8703" marR="8703" marT="8703"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579249096"/>
                  </a:ext>
                </a:extLst>
              </a:tr>
              <a:tr h="174054">
                <a:tc>
                  <a:txBody>
                    <a:bodyPr/>
                    <a:lstStyle/>
                    <a:p>
                      <a:pPr algn="l" fontAlgn="b"/>
                      <a:r>
                        <a:rPr lang="en-US" sz="1000" b="0" i="0" u="none" strike="noStrike">
                          <a:solidFill>
                            <a:srgbClr val="000000"/>
                          </a:solidFill>
                          <a:effectLst/>
                          <a:latin typeface="Calibri" panose="020F0502020204030204" pitchFamily="34" charset="0"/>
                        </a:rPr>
                        <a:t>Payroll</a:t>
                      </a:r>
                    </a:p>
                  </a:txBody>
                  <a:tcPr marL="8703" marR="8703" marT="870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r" fontAlgn="b"/>
                      <a:r>
                        <a:rPr lang="en-US" sz="1000" b="0" i="0" u="none" strike="noStrike">
                          <a:solidFill>
                            <a:srgbClr val="000000"/>
                          </a:solidFill>
                          <a:effectLst/>
                          <a:latin typeface="Calibri" panose="020F0502020204030204" pitchFamily="34" charset="0"/>
                        </a:rPr>
                        <a:t>$222,500</a:t>
                      </a:r>
                    </a:p>
                  </a:txBody>
                  <a:tcPr marL="8703" marR="8703" marT="870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r" fontAlgn="b"/>
                      <a:r>
                        <a:rPr lang="en-US" sz="1000" b="0" i="0" u="none" strike="noStrike">
                          <a:solidFill>
                            <a:srgbClr val="000000"/>
                          </a:solidFill>
                          <a:effectLst/>
                          <a:latin typeface="Calibri" panose="020F0502020204030204" pitchFamily="34" charset="0"/>
                        </a:rPr>
                        <a:t>$229,175</a:t>
                      </a:r>
                    </a:p>
                  </a:txBody>
                  <a:tcPr marL="8703" marR="8703" marT="870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r" fontAlgn="b"/>
                      <a:r>
                        <a:rPr lang="en-US" sz="1000" b="0" i="0" u="none" strike="noStrike">
                          <a:solidFill>
                            <a:srgbClr val="000000"/>
                          </a:solidFill>
                          <a:effectLst/>
                          <a:latin typeface="Calibri" panose="020F0502020204030204" pitchFamily="34" charset="0"/>
                        </a:rPr>
                        <a:t>$236,050</a:t>
                      </a:r>
                    </a:p>
                  </a:txBody>
                  <a:tcPr marL="8703" marR="8703" marT="870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extLst>
                  <a:ext uri="{0D108BD9-81ED-4DB2-BD59-A6C34878D82A}">
                    <a16:rowId xmlns:a16="http://schemas.microsoft.com/office/drawing/2014/main" val="4038455980"/>
                  </a:ext>
                </a:extLst>
              </a:tr>
              <a:tr h="174054">
                <a:tc>
                  <a:txBody>
                    <a:bodyPr/>
                    <a:lstStyle/>
                    <a:p>
                      <a:pPr algn="l" fontAlgn="b"/>
                      <a:r>
                        <a:rPr lang="en-US" sz="1000" b="0" i="0" u="none" strike="noStrike">
                          <a:solidFill>
                            <a:srgbClr val="000000"/>
                          </a:solidFill>
                          <a:effectLst/>
                          <a:latin typeface="Calibri" panose="020F0502020204030204" pitchFamily="34" charset="0"/>
                        </a:rPr>
                        <a:t>General and Administrative</a:t>
                      </a:r>
                    </a:p>
                  </a:txBody>
                  <a:tcPr marL="8703" marR="8703" marT="870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1000" b="0" i="0" u="none" strike="noStrike">
                          <a:solidFill>
                            <a:srgbClr val="000000"/>
                          </a:solidFill>
                          <a:effectLst/>
                          <a:latin typeface="Calibri" panose="020F0502020204030204" pitchFamily="34" charset="0"/>
                        </a:rPr>
                        <a:t>$10,000</a:t>
                      </a:r>
                    </a:p>
                  </a:txBody>
                  <a:tcPr marL="8703" marR="8703" marT="870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1000" b="0" i="0" u="none" strike="noStrike">
                          <a:solidFill>
                            <a:srgbClr val="000000"/>
                          </a:solidFill>
                          <a:effectLst/>
                          <a:latin typeface="Calibri" panose="020F0502020204030204" pitchFamily="34" charset="0"/>
                        </a:rPr>
                        <a:t>$11,000</a:t>
                      </a:r>
                    </a:p>
                  </a:txBody>
                  <a:tcPr marL="8703" marR="8703" marT="870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1000" b="0" i="0" u="none" strike="noStrike">
                          <a:solidFill>
                            <a:srgbClr val="000000"/>
                          </a:solidFill>
                          <a:effectLst/>
                          <a:latin typeface="Calibri" panose="020F0502020204030204" pitchFamily="34" charset="0"/>
                        </a:rPr>
                        <a:t>$12,100</a:t>
                      </a:r>
                    </a:p>
                  </a:txBody>
                  <a:tcPr marL="8703" marR="8703" marT="870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476384196"/>
                  </a:ext>
                </a:extLst>
              </a:tr>
              <a:tr h="174054">
                <a:tc>
                  <a:txBody>
                    <a:bodyPr/>
                    <a:lstStyle/>
                    <a:p>
                      <a:pPr algn="l" fontAlgn="b"/>
                      <a:r>
                        <a:rPr lang="en-US" sz="1000" b="0" i="0" u="none" strike="noStrike">
                          <a:solidFill>
                            <a:srgbClr val="000000"/>
                          </a:solidFill>
                          <a:effectLst/>
                          <a:latin typeface="Calibri" panose="020F0502020204030204" pitchFamily="34" charset="0"/>
                        </a:rPr>
                        <a:t>Marketing Expenses</a:t>
                      </a:r>
                    </a:p>
                  </a:txBody>
                  <a:tcPr marL="8703" marR="8703" marT="870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r" fontAlgn="b"/>
                      <a:r>
                        <a:rPr lang="en-US" sz="1000" b="0" i="0" u="none" strike="noStrike">
                          <a:solidFill>
                            <a:srgbClr val="000000"/>
                          </a:solidFill>
                          <a:effectLst/>
                          <a:latin typeface="Calibri" panose="020F0502020204030204" pitchFamily="34" charset="0"/>
                        </a:rPr>
                        <a:t>$5,000</a:t>
                      </a:r>
                    </a:p>
                  </a:txBody>
                  <a:tcPr marL="8703" marR="8703" marT="870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r" fontAlgn="b"/>
                      <a:r>
                        <a:rPr lang="en-US" sz="1000" b="0" i="0" u="none" strike="noStrike">
                          <a:solidFill>
                            <a:srgbClr val="000000"/>
                          </a:solidFill>
                          <a:effectLst/>
                          <a:latin typeface="Calibri" panose="020F0502020204030204" pitchFamily="34" charset="0"/>
                        </a:rPr>
                        <a:t>$5,500</a:t>
                      </a:r>
                    </a:p>
                  </a:txBody>
                  <a:tcPr marL="8703" marR="8703" marT="870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r" fontAlgn="b"/>
                      <a:r>
                        <a:rPr lang="en-US" sz="1000" b="0" i="0" u="none" strike="noStrike">
                          <a:solidFill>
                            <a:srgbClr val="000000"/>
                          </a:solidFill>
                          <a:effectLst/>
                          <a:latin typeface="Calibri" panose="020F0502020204030204" pitchFamily="34" charset="0"/>
                        </a:rPr>
                        <a:t>$6,050</a:t>
                      </a:r>
                    </a:p>
                  </a:txBody>
                  <a:tcPr marL="8703" marR="8703" marT="870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extLst>
                  <a:ext uri="{0D108BD9-81ED-4DB2-BD59-A6C34878D82A}">
                    <a16:rowId xmlns:a16="http://schemas.microsoft.com/office/drawing/2014/main" val="3286965862"/>
                  </a:ext>
                </a:extLst>
              </a:tr>
              <a:tr h="174054">
                <a:tc>
                  <a:txBody>
                    <a:bodyPr/>
                    <a:lstStyle/>
                    <a:p>
                      <a:pPr algn="l" fontAlgn="b"/>
                      <a:r>
                        <a:rPr lang="en-US" sz="1000" b="0" i="0" u="none" strike="noStrike">
                          <a:solidFill>
                            <a:srgbClr val="000000"/>
                          </a:solidFill>
                          <a:effectLst/>
                          <a:latin typeface="Calibri" panose="020F0502020204030204" pitchFamily="34" charset="0"/>
                        </a:rPr>
                        <a:t>Professional Fees </a:t>
                      </a:r>
                    </a:p>
                  </a:txBody>
                  <a:tcPr marL="8703" marR="8703" marT="870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1000" b="0" i="0" u="none" strike="noStrike">
                          <a:solidFill>
                            <a:srgbClr val="000000"/>
                          </a:solidFill>
                          <a:effectLst/>
                          <a:latin typeface="Calibri" panose="020F0502020204030204" pitchFamily="34" charset="0"/>
                        </a:rPr>
                        <a:t>$3,500</a:t>
                      </a:r>
                    </a:p>
                  </a:txBody>
                  <a:tcPr marL="8703" marR="8703" marT="870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1000" b="0" i="0" u="none" strike="noStrike">
                          <a:solidFill>
                            <a:srgbClr val="000000"/>
                          </a:solidFill>
                          <a:effectLst/>
                          <a:latin typeface="Calibri" panose="020F0502020204030204" pitchFamily="34" charset="0"/>
                        </a:rPr>
                        <a:t>$3,850</a:t>
                      </a:r>
                    </a:p>
                  </a:txBody>
                  <a:tcPr marL="8703" marR="8703" marT="870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1000" b="0" i="0" u="none" strike="noStrike">
                          <a:solidFill>
                            <a:srgbClr val="000000"/>
                          </a:solidFill>
                          <a:effectLst/>
                          <a:latin typeface="Calibri" panose="020F0502020204030204" pitchFamily="34" charset="0"/>
                        </a:rPr>
                        <a:t>$4,235</a:t>
                      </a:r>
                    </a:p>
                  </a:txBody>
                  <a:tcPr marL="8703" marR="8703" marT="870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237112184"/>
                  </a:ext>
                </a:extLst>
              </a:tr>
              <a:tr h="174054">
                <a:tc>
                  <a:txBody>
                    <a:bodyPr/>
                    <a:lstStyle/>
                    <a:p>
                      <a:pPr algn="l" fontAlgn="b"/>
                      <a:r>
                        <a:rPr lang="en-US" sz="1000" b="0" i="0" u="none" strike="noStrike">
                          <a:solidFill>
                            <a:srgbClr val="000000"/>
                          </a:solidFill>
                          <a:effectLst/>
                          <a:latin typeface="Calibri" panose="020F0502020204030204" pitchFamily="34" charset="0"/>
                        </a:rPr>
                        <a:t>Insurance Costs</a:t>
                      </a:r>
                    </a:p>
                  </a:txBody>
                  <a:tcPr marL="8703" marR="8703" marT="870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r" fontAlgn="b"/>
                      <a:r>
                        <a:rPr lang="en-US" sz="1000" b="0" i="0" u="none" strike="noStrike">
                          <a:solidFill>
                            <a:srgbClr val="000000"/>
                          </a:solidFill>
                          <a:effectLst/>
                          <a:latin typeface="Calibri" panose="020F0502020204030204" pitchFamily="34" charset="0"/>
                        </a:rPr>
                        <a:t>$12,000</a:t>
                      </a:r>
                    </a:p>
                  </a:txBody>
                  <a:tcPr marL="8703" marR="8703" marT="870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r" fontAlgn="b"/>
                      <a:r>
                        <a:rPr lang="en-US" sz="1000" b="0" i="0" u="none" strike="noStrike">
                          <a:solidFill>
                            <a:srgbClr val="000000"/>
                          </a:solidFill>
                          <a:effectLst/>
                          <a:latin typeface="Calibri" panose="020F0502020204030204" pitchFamily="34" charset="0"/>
                        </a:rPr>
                        <a:t>$13,200</a:t>
                      </a:r>
                    </a:p>
                  </a:txBody>
                  <a:tcPr marL="8703" marR="8703" marT="870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r" fontAlgn="b"/>
                      <a:r>
                        <a:rPr lang="en-US" sz="1000" b="0" i="0" u="none" strike="noStrike">
                          <a:solidFill>
                            <a:srgbClr val="000000"/>
                          </a:solidFill>
                          <a:effectLst/>
                          <a:latin typeface="Calibri" panose="020F0502020204030204" pitchFamily="34" charset="0"/>
                        </a:rPr>
                        <a:t>$14,520</a:t>
                      </a:r>
                    </a:p>
                  </a:txBody>
                  <a:tcPr marL="8703" marR="8703" marT="870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extLst>
                  <a:ext uri="{0D108BD9-81ED-4DB2-BD59-A6C34878D82A}">
                    <a16:rowId xmlns:a16="http://schemas.microsoft.com/office/drawing/2014/main" val="123159730"/>
                  </a:ext>
                </a:extLst>
              </a:tr>
              <a:tr h="174054">
                <a:tc>
                  <a:txBody>
                    <a:bodyPr/>
                    <a:lstStyle/>
                    <a:p>
                      <a:pPr algn="l" fontAlgn="b"/>
                      <a:r>
                        <a:rPr lang="en-US" sz="1000" b="0" i="0" u="none" strike="noStrike">
                          <a:solidFill>
                            <a:srgbClr val="000000"/>
                          </a:solidFill>
                          <a:effectLst/>
                          <a:latin typeface="Calibri" panose="020F0502020204030204" pitchFamily="34" charset="0"/>
                        </a:rPr>
                        <a:t>Maintenance Costs</a:t>
                      </a:r>
                    </a:p>
                  </a:txBody>
                  <a:tcPr marL="8703" marR="8703" marT="870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1000" b="0" i="0" u="none" strike="noStrike">
                          <a:solidFill>
                            <a:srgbClr val="000000"/>
                          </a:solidFill>
                          <a:effectLst/>
                          <a:latin typeface="Calibri" panose="020F0502020204030204" pitchFamily="34" charset="0"/>
                        </a:rPr>
                        <a:t>$15,000</a:t>
                      </a:r>
                    </a:p>
                  </a:txBody>
                  <a:tcPr marL="8703" marR="8703" marT="870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1000" b="0" i="0" u="none" strike="noStrike">
                          <a:solidFill>
                            <a:srgbClr val="000000"/>
                          </a:solidFill>
                          <a:effectLst/>
                          <a:latin typeface="Calibri" panose="020F0502020204030204" pitchFamily="34" charset="0"/>
                        </a:rPr>
                        <a:t>$16,500</a:t>
                      </a:r>
                    </a:p>
                  </a:txBody>
                  <a:tcPr marL="8703" marR="8703" marT="870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1000" b="0" i="0" u="none" strike="noStrike">
                          <a:solidFill>
                            <a:srgbClr val="000000"/>
                          </a:solidFill>
                          <a:effectLst/>
                          <a:latin typeface="Calibri" panose="020F0502020204030204" pitchFamily="34" charset="0"/>
                        </a:rPr>
                        <a:t>$18,150</a:t>
                      </a:r>
                    </a:p>
                  </a:txBody>
                  <a:tcPr marL="8703" marR="8703" marT="870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087918537"/>
                  </a:ext>
                </a:extLst>
              </a:tr>
              <a:tr h="174054">
                <a:tc>
                  <a:txBody>
                    <a:bodyPr/>
                    <a:lstStyle/>
                    <a:p>
                      <a:pPr algn="l" fontAlgn="b"/>
                      <a:r>
                        <a:rPr lang="en-US" sz="1000" b="0" i="0" u="none" strike="noStrike">
                          <a:solidFill>
                            <a:srgbClr val="000000"/>
                          </a:solidFill>
                          <a:effectLst/>
                          <a:latin typeface="Calibri" panose="020F0502020204030204" pitchFamily="34" charset="0"/>
                        </a:rPr>
                        <a:t>Vehicles</a:t>
                      </a:r>
                    </a:p>
                  </a:txBody>
                  <a:tcPr marL="8703" marR="8703" marT="870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r" fontAlgn="b"/>
                      <a:r>
                        <a:rPr lang="en-US" sz="1000" b="0" i="0" u="none" strike="noStrike">
                          <a:solidFill>
                            <a:srgbClr val="000000"/>
                          </a:solidFill>
                          <a:effectLst/>
                          <a:latin typeface="Calibri" panose="020F0502020204030204" pitchFamily="34" charset="0"/>
                        </a:rPr>
                        <a:t>$7,500</a:t>
                      </a:r>
                    </a:p>
                  </a:txBody>
                  <a:tcPr marL="8703" marR="8703" marT="870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r" fontAlgn="b"/>
                      <a:r>
                        <a:rPr lang="en-US" sz="1000" b="0" i="0" u="none" strike="noStrike">
                          <a:solidFill>
                            <a:srgbClr val="000000"/>
                          </a:solidFill>
                          <a:effectLst/>
                          <a:latin typeface="Calibri" panose="020F0502020204030204" pitchFamily="34" charset="0"/>
                        </a:rPr>
                        <a:t>$8,250</a:t>
                      </a:r>
                    </a:p>
                  </a:txBody>
                  <a:tcPr marL="8703" marR="8703" marT="870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r" fontAlgn="b"/>
                      <a:r>
                        <a:rPr lang="en-US" sz="1000" b="0" i="0" u="none" strike="noStrike">
                          <a:solidFill>
                            <a:srgbClr val="000000"/>
                          </a:solidFill>
                          <a:effectLst/>
                          <a:latin typeface="Calibri" panose="020F0502020204030204" pitchFamily="34" charset="0"/>
                        </a:rPr>
                        <a:t>$9,075</a:t>
                      </a:r>
                    </a:p>
                  </a:txBody>
                  <a:tcPr marL="8703" marR="8703" marT="870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extLst>
                  <a:ext uri="{0D108BD9-81ED-4DB2-BD59-A6C34878D82A}">
                    <a16:rowId xmlns:a16="http://schemas.microsoft.com/office/drawing/2014/main" val="2410237808"/>
                  </a:ext>
                </a:extLst>
              </a:tr>
              <a:tr h="174054">
                <a:tc>
                  <a:txBody>
                    <a:bodyPr/>
                    <a:lstStyle/>
                    <a:p>
                      <a:pPr algn="l" fontAlgn="b"/>
                      <a:r>
                        <a:rPr lang="en-US" sz="1000" b="0" i="0" u="none" strike="noStrike">
                          <a:solidFill>
                            <a:srgbClr val="000000"/>
                          </a:solidFill>
                          <a:effectLst/>
                          <a:latin typeface="Calibri" panose="020F0502020204030204" pitchFamily="34" charset="0"/>
                        </a:rPr>
                        <a:t>Payroll Taxes</a:t>
                      </a:r>
                    </a:p>
                  </a:txBody>
                  <a:tcPr marL="8703" marR="8703" marT="870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1000" b="0" i="0" u="none" strike="noStrike">
                          <a:solidFill>
                            <a:srgbClr val="000000"/>
                          </a:solidFill>
                          <a:effectLst/>
                          <a:latin typeface="Calibri" panose="020F0502020204030204" pitchFamily="34" charset="0"/>
                        </a:rPr>
                        <a:t>$17,021</a:t>
                      </a:r>
                    </a:p>
                  </a:txBody>
                  <a:tcPr marL="8703" marR="8703" marT="870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1000" b="0" i="0" u="none" strike="noStrike">
                          <a:solidFill>
                            <a:srgbClr val="000000"/>
                          </a:solidFill>
                          <a:effectLst/>
                          <a:latin typeface="Calibri" panose="020F0502020204030204" pitchFamily="34" charset="0"/>
                        </a:rPr>
                        <a:t>$17,532</a:t>
                      </a:r>
                    </a:p>
                  </a:txBody>
                  <a:tcPr marL="8703" marR="8703" marT="870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1000" b="0" i="0" u="none" strike="noStrike">
                          <a:solidFill>
                            <a:srgbClr val="000000"/>
                          </a:solidFill>
                          <a:effectLst/>
                          <a:latin typeface="Calibri" panose="020F0502020204030204" pitchFamily="34" charset="0"/>
                        </a:rPr>
                        <a:t>$18,058</a:t>
                      </a:r>
                    </a:p>
                  </a:txBody>
                  <a:tcPr marL="8703" marR="8703" marT="870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938970381"/>
                  </a:ext>
                </a:extLst>
              </a:tr>
              <a:tr h="174054">
                <a:tc>
                  <a:txBody>
                    <a:bodyPr/>
                    <a:lstStyle/>
                    <a:p>
                      <a:pPr algn="l" fontAlgn="b"/>
                      <a:r>
                        <a:rPr lang="en-US" sz="1000" b="1" i="0" u="none" strike="noStrike">
                          <a:solidFill>
                            <a:srgbClr val="000000"/>
                          </a:solidFill>
                          <a:effectLst/>
                          <a:latin typeface="Calibri" panose="020F0502020204030204" pitchFamily="34" charset="0"/>
                        </a:rPr>
                        <a:t>Operating Costs</a:t>
                      </a:r>
                    </a:p>
                  </a:txBody>
                  <a:tcPr marL="8703" marR="8703" marT="870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r" fontAlgn="b"/>
                      <a:r>
                        <a:rPr lang="en-US" sz="1000" b="1" i="0" u="none" strike="noStrike">
                          <a:solidFill>
                            <a:srgbClr val="000000"/>
                          </a:solidFill>
                          <a:effectLst/>
                          <a:latin typeface="Calibri" panose="020F0502020204030204" pitchFamily="34" charset="0"/>
                        </a:rPr>
                        <a:t>$292,521</a:t>
                      </a:r>
                    </a:p>
                  </a:txBody>
                  <a:tcPr marL="8703" marR="8703" marT="870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r" fontAlgn="b"/>
                      <a:r>
                        <a:rPr lang="en-US" sz="1000" b="1" i="0" u="none" strike="noStrike">
                          <a:solidFill>
                            <a:srgbClr val="000000"/>
                          </a:solidFill>
                          <a:effectLst/>
                          <a:latin typeface="Calibri" panose="020F0502020204030204" pitchFamily="34" charset="0"/>
                        </a:rPr>
                        <a:t>$305,007</a:t>
                      </a:r>
                    </a:p>
                  </a:txBody>
                  <a:tcPr marL="8703" marR="8703" marT="870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r" fontAlgn="b"/>
                      <a:r>
                        <a:rPr lang="en-US" sz="1000" b="1" i="0" u="none" strike="noStrike">
                          <a:solidFill>
                            <a:srgbClr val="000000"/>
                          </a:solidFill>
                          <a:effectLst/>
                          <a:latin typeface="Calibri" panose="020F0502020204030204" pitchFamily="34" charset="0"/>
                        </a:rPr>
                        <a:t>$318,238</a:t>
                      </a:r>
                    </a:p>
                  </a:txBody>
                  <a:tcPr marL="8703" marR="8703" marT="870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extLst>
                  <a:ext uri="{0D108BD9-81ED-4DB2-BD59-A6C34878D82A}">
                    <a16:rowId xmlns:a16="http://schemas.microsoft.com/office/drawing/2014/main" val="3342258051"/>
                  </a:ext>
                </a:extLst>
              </a:tr>
              <a:tr h="174054">
                <a:tc>
                  <a:txBody>
                    <a:bodyPr/>
                    <a:lstStyle/>
                    <a:p>
                      <a:pPr algn="l" fontAlgn="b"/>
                      <a:r>
                        <a:rPr lang="en-US" sz="1000" b="0" i="0" u="none" strike="noStrike">
                          <a:solidFill>
                            <a:srgbClr val="000000"/>
                          </a:solidFill>
                          <a:effectLst/>
                          <a:latin typeface="Calibri" panose="020F0502020204030204" pitchFamily="34" charset="0"/>
                        </a:rPr>
                        <a:t> </a:t>
                      </a:r>
                    </a:p>
                  </a:txBody>
                  <a:tcPr marL="8703" marR="8703" marT="8703"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000" b="0" i="0" u="none" strike="noStrike">
                          <a:solidFill>
                            <a:srgbClr val="000000"/>
                          </a:solidFill>
                          <a:effectLst/>
                          <a:latin typeface="Calibri" panose="020F0502020204030204" pitchFamily="34" charset="0"/>
                        </a:rPr>
                        <a:t> </a:t>
                      </a:r>
                    </a:p>
                  </a:txBody>
                  <a:tcPr marL="8703" marR="8703" marT="8703"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000" b="0" i="0" u="none" strike="noStrike">
                          <a:solidFill>
                            <a:srgbClr val="000000"/>
                          </a:solidFill>
                          <a:effectLst/>
                          <a:latin typeface="Calibri" panose="020F0502020204030204" pitchFamily="34" charset="0"/>
                        </a:rPr>
                        <a:t> </a:t>
                      </a:r>
                    </a:p>
                  </a:txBody>
                  <a:tcPr marL="8703" marR="8703" marT="8703"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000" b="0" i="0" u="none" strike="noStrike">
                          <a:solidFill>
                            <a:srgbClr val="000000"/>
                          </a:solidFill>
                          <a:effectLst/>
                          <a:latin typeface="Calibri" panose="020F0502020204030204" pitchFamily="34" charset="0"/>
                        </a:rPr>
                        <a:t> </a:t>
                      </a:r>
                    </a:p>
                  </a:txBody>
                  <a:tcPr marL="8703" marR="8703" marT="8703"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540584249"/>
                  </a:ext>
                </a:extLst>
              </a:tr>
              <a:tr h="174054">
                <a:tc>
                  <a:txBody>
                    <a:bodyPr/>
                    <a:lstStyle/>
                    <a:p>
                      <a:pPr algn="l" fontAlgn="b"/>
                      <a:r>
                        <a:rPr lang="en-US" sz="1000" b="1" i="0" u="none" strike="noStrike">
                          <a:solidFill>
                            <a:srgbClr val="000000"/>
                          </a:solidFill>
                          <a:effectLst/>
                          <a:latin typeface="Calibri" panose="020F0502020204030204" pitchFamily="34" charset="0"/>
                        </a:rPr>
                        <a:t>EBITDA</a:t>
                      </a:r>
                    </a:p>
                  </a:txBody>
                  <a:tcPr marL="8703" marR="8703" marT="870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9C9C9"/>
                    </a:solidFill>
                  </a:tcPr>
                </a:tc>
                <a:tc>
                  <a:txBody>
                    <a:bodyPr/>
                    <a:lstStyle/>
                    <a:p>
                      <a:pPr algn="r" fontAlgn="b"/>
                      <a:r>
                        <a:rPr lang="en-US" sz="1000" b="1" i="0" u="none" strike="noStrike">
                          <a:solidFill>
                            <a:srgbClr val="000000"/>
                          </a:solidFill>
                          <a:effectLst/>
                          <a:latin typeface="Calibri" panose="020F0502020204030204" pitchFamily="34" charset="0"/>
                        </a:rPr>
                        <a:t>$534,934</a:t>
                      </a:r>
                    </a:p>
                  </a:txBody>
                  <a:tcPr marL="8703" marR="8703" marT="870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9C9C9"/>
                    </a:solidFill>
                  </a:tcPr>
                </a:tc>
                <a:tc>
                  <a:txBody>
                    <a:bodyPr/>
                    <a:lstStyle/>
                    <a:p>
                      <a:pPr algn="r" fontAlgn="b"/>
                      <a:r>
                        <a:rPr lang="en-US" sz="1000" b="1" i="0" u="none" strike="noStrike">
                          <a:solidFill>
                            <a:srgbClr val="000000"/>
                          </a:solidFill>
                          <a:effectLst/>
                          <a:latin typeface="Calibri" panose="020F0502020204030204" pitchFamily="34" charset="0"/>
                        </a:rPr>
                        <a:t>$646,566</a:t>
                      </a:r>
                    </a:p>
                  </a:txBody>
                  <a:tcPr marL="8703" marR="8703" marT="870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9C9C9"/>
                    </a:solidFill>
                  </a:tcPr>
                </a:tc>
                <a:tc>
                  <a:txBody>
                    <a:bodyPr/>
                    <a:lstStyle/>
                    <a:p>
                      <a:pPr algn="r" fontAlgn="b"/>
                      <a:r>
                        <a:rPr lang="en-US" sz="1000" b="1" i="0" u="none" strike="noStrike">
                          <a:solidFill>
                            <a:srgbClr val="000000"/>
                          </a:solidFill>
                          <a:effectLst/>
                          <a:latin typeface="Calibri" panose="020F0502020204030204" pitchFamily="34" charset="0"/>
                        </a:rPr>
                        <a:t>$724,652</a:t>
                      </a:r>
                    </a:p>
                  </a:txBody>
                  <a:tcPr marL="8703" marR="8703" marT="870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9C9C9"/>
                    </a:solidFill>
                  </a:tcPr>
                </a:tc>
                <a:extLst>
                  <a:ext uri="{0D108BD9-81ED-4DB2-BD59-A6C34878D82A}">
                    <a16:rowId xmlns:a16="http://schemas.microsoft.com/office/drawing/2014/main" val="839901192"/>
                  </a:ext>
                </a:extLst>
              </a:tr>
              <a:tr h="174054">
                <a:tc>
                  <a:txBody>
                    <a:bodyPr/>
                    <a:lstStyle/>
                    <a:p>
                      <a:pPr algn="l" fontAlgn="b"/>
                      <a:r>
                        <a:rPr lang="en-US" sz="1000" b="0" i="0" u="none" strike="noStrike">
                          <a:solidFill>
                            <a:srgbClr val="000000"/>
                          </a:solidFill>
                          <a:effectLst/>
                          <a:latin typeface="Calibri" panose="020F0502020204030204" pitchFamily="34" charset="0"/>
                        </a:rPr>
                        <a:t>Federal Income Tax</a:t>
                      </a:r>
                    </a:p>
                  </a:txBody>
                  <a:tcPr marL="8703" marR="8703" marT="870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r" fontAlgn="b"/>
                      <a:r>
                        <a:rPr lang="en-US" sz="1000" b="0" i="0" u="none" strike="noStrike">
                          <a:solidFill>
                            <a:srgbClr val="000000"/>
                          </a:solidFill>
                          <a:effectLst/>
                          <a:latin typeface="Calibri" panose="020F0502020204030204" pitchFamily="34" charset="0"/>
                        </a:rPr>
                        <a:t>$112,402</a:t>
                      </a:r>
                    </a:p>
                  </a:txBody>
                  <a:tcPr marL="8703" marR="8703" marT="870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r" fontAlgn="b"/>
                      <a:r>
                        <a:rPr lang="en-US" sz="1000" b="0" i="0" u="none" strike="noStrike">
                          <a:solidFill>
                            <a:srgbClr val="000000"/>
                          </a:solidFill>
                          <a:effectLst/>
                          <a:latin typeface="Calibri" panose="020F0502020204030204" pitchFamily="34" charset="0"/>
                        </a:rPr>
                        <a:t>$139,845</a:t>
                      </a:r>
                    </a:p>
                  </a:txBody>
                  <a:tcPr marL="8703" marR="8703" marT="870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r" fontAlgn="b"/>
                      <a:r>
                        <a:rPr lang="en-US" sz="1000" b="0" i="0" u="none" strike="noStrike">
                          <a:solidFill>
                            <a:srgbClr val="000000"/>
                          </a:solidFill>
                          <a:effectLst/>
                          <a:latin typeface="Calibri" panose="020F0502020204030204" pitchFamily="34" charset="0"/>
                        </a:rPr>
                        <a:t>$158,807</a:t>
                      </a:r>
                    </a:p>
                  </a:txBody>
                  <a:tcPr marL="8703" marR="8703" marT="870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extLst>
                  <a:ext uri="{0D108BD9-81ED-4DB2-BD59-A6C34878D82A}">
                    <a16:rowId xmlns:a16="http://schemas.microsoft.com/office/drawing/2014/main" val="1426771007"/>
                  </a:ext>
                </a:extLst>
              </a:tr>
              <a:tr h="174054">
                <a:tc>
                  <a:txBody>
                    <a:bodyPr/>
                    <a:lstStyle/>
                    <a:p>
                      <a:pPr algn="l" fontAlgn="b"/>
                      <a:r>
                        <a:rPr lang="en-US" sz="1000" b="0" i="0" u="none" strike="noStrike">
                          <a:solidFill>
                            <a:srgbClr val="000000"/>
                          </a:solidFill>
                          <a:effectLst/>
                          <a:latin typeface="Calibri" panose="020F0502020204030204" pitchFamily="34" charset="0"/>
                        </a:rPr>
                        <a:t>State Income Stax</a:t>
                      </a:r>
                    </a:p>
                  </a:txBody>
                  <a:tcPr marL="8703" marR="8703" marT="870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1000" b="0" i="0" u="none" strike="noStrike">
                          <a:solidFill>
                            <a:srgbClr val="000000"/>
                          </a:solidFill>
                          <a:effectLst/>
                          <a:latin typeface="Calibri" panose="020F0502020204030204" pitchFamily="34" charset="0"/>
                        </a:rPr>
                        <a:t>$22,480</a:t>
                      </a:r>
                    </a:p>
                  </a:txBody>
                  <a:tcPr marL="8703" marR="8703" marT="870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1000" b="0" i="0" u="none" strike="noStrike">
                          <a:solidFill>
                            <a:srgbClr val="000000"/>
                          </a:solidFill>
                          <a:effectLst/>
                          <a:latin typeface="Calibri" panose="020F0502020204030204" pitchFamily="34" charset="0"/>
                        </a:rPr>
                        <a:t>$27,969</a:t>
                      </a:r>
                    </a:p>
                  </a:txBody>
                  <a:tcPr marL="8703" marR="8703" marT="870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1000" b="0" i="0" u="none" strike="noStrike">
                          <a:solidFill>
                            <a:srgbClr val="000000"/>
                          </a:solidFill>
                          <a:effectLst/>
                          <a:latin typeface="Calibri" panose="020F0502020204030204" pitchFamily="34" charset="0"/>
                        </a:rPr>
                        <a:t>$31,761</a:t>
                      </a:r>
                    </a:p>
                  </a:txBody>
                  <a:tcPr marL="8703" marR="8703" marT="870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805662281"/>
                  </a:ext>
                </a:extLst>
              </a:tr>
              <a:tr h="174054">
                <a:tc>
                  <a:txBody>
                    <a:bodyPr/>
                    <a:lstStyle/>
                    <a:p>
                      <a:pPr algn="l" fontAlgn="b"/>
                      <a:r>
                        <a:rPr lang="en-US" sz="1000" b="0" i="0" u="none" strike="noStrike">
                          <a:solidFill>
                            <a:srgbClr val="000000"/>
                          </a:solidFill>
                          <a:effectLst/>
                          <a:latin typeface="Calibri" panose="020F0502020204030204" pitchFamily="34" charset="0"/>
                        </a:rPr>
                        <a:t>Interest Expense</a:t>
                      </a:r>
                    </a:p>
                  </a:txBody>
                  <a:tcPr marL="8703" marR="8703" marT="870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r" fontAlgn="b"/>
                      <a:r>
                        <a:rPr lang="en-US" sz="1000" b="0" i="0" u="none" strike="noStrike">
                          <a:solidFill>
                            <a:srgbClr val="000000"/>
                          </a:solidFill>
                          <a:effectLst/>
                          <a:latin typeface="Calibri" panose="020F0502020204030204" pitchFamily="34" charset="0"/>
                        </a:rPr>
                        <a:t>$50,827</a:t>
                      </a:r>
                    </a:p>
                  </a:txBody>
                  <a:tcPr marL="8703" marR="8703" marT="870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r" fontAlgn="b"/>
                      <a:r>
                        <a:rPr lang="en-US" sz="1000" b="0" i="0" u="none" strike="noStrike">
                          <a:solidFill>
                            <a:srgbClr val="000000"/>
                          </a:solidFill>
                          <a:effectLst/>
                          <a:latin typeface="Calibri" panose="020F0502020204030204" pitchFamily="34" charset="0"/>
                        </a:rPr>
                        <a:t>$49,415</a:t>
                      </a:r>
                    </a:p>
                  </a:txBody>
                  <a:tcPr marL="8703" marR="8703" marT="870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r" fontAlgn="b"/>
                      <a:r>
                        <a:rPr lang="en-US" sz="1000" b="0" i="0" u="none" strike="noStrike">
                          <a:solidFill>
                            <a:srgbClr val="000000"/>
                          </a:solidFill>
                          <a:effectLst/>
                          <a:latin typeface="Calibri" panose="020F0502020204030204" pitchFamily="34" charset="0"/>
                        </a:rPr>
                        <a:t>$47,916</a:t>
                      </a:r>
                    </a:p>
                  </a:txBody>
                  <a:tcPr marL="8703" marR="8703" marT="870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extLst>
                  <a:ext uri="{0D108BD9-81ED-4DB2-BD59-A6C34878D82A}">
                    <a16:rowId xmlns:a16="http://schemas.microsoft.com/office/drawing/2014/main" val="513664140"/>
                  </a:ext>
                </a:extLst>
              </a:tr>
              <a:tr h="174054">
                <a:tc>
                  <a:txBody>
                    <a:bodyPr/>
                    <a:lstStyle/>
                    <a:p>
                      <a:pPr algn="l" fontAlgn="b"/>
                      <a:r>
                        <a:rPr lang="en-US" sz="1000" b="0" i="0" u="none" strike="noStrike">
                          <a:solidFill>
                            <a:srgbClr val="000000"/>
                          </a:solidFill>
                          <a:effectLst/>
                          <a:latin typeface="Calibri" panose="020F0502020204030204" pitchFamily="34" charset="0"/>
                        </a:rPr>
                        <a:t>Depreciation</a:t>
                      </a:r>
                    </a:p>
                  </a:txBody>
                  <a:tcPr marL="8703" marR="8703" marT="870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1000" b="0" i="0" u="none" strike="noStrike">
                          <a:solidFill>
                            <a:srgbClr val="000000"/>
                          </a:solidFill>
                          <a:effectLst/>
                          <a:latin typeface="Calibri" panose="020F0502020204030204" pitchFamily="34" charset="0"/>
                        </a:rPr>
                        <a:t>$34,500</a:t>
                      </a:r>
                    </a:p>
                  </a:txBody>
                  <a:tcPr marL="8703" marR="8703" marT="870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1000" b="0" i="0" u="none" strike="noStrike">
                          <a:solidFill>
                            <a:srgbClr val="000000"/>
                          </a:solidFill>
                          <a:effectLst/>
                          <a:latin typeface="Calibri" panose="020F0502020204030204" pitchFamily="34" charset="0"/>
                        </a:rPr>
                        <a:t>$37,771</a:t>
                      </a:r>
                    </a:p>
                  </a:txBody>
                  <a:tcPr marL="8703" marR="8703" marT="870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1000" b="0" i="0" u="none" strike="noStrike">
                          <a:solidFill>
                            <a:srgbClr val="000000"/>
                          </a:solidFill>
                          <a:effectLst/>
                          <a:latin typeface="Calibri" panose="020F0502020204030204" pitchFamily="34" charset="0"/>
                        </a:rPr>
                        <a:t>$41,508</a:t>
                      </a:r>
                    </a:p>
                  </a:txBody>
                  <a:tcPr marL="8703" marR="8703" marT="870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711085487"/>
                  </a:ext>
                </a:extLst>
              </a:tr>
              <a:tr h="174054">
                <a:tc>
                  <a:txBody>
                    <a:bodyPr/>
                    <a:lstStyle/>
                    <a:p>
                      <a:pPr algn="l" fontAlgn="b"/>
                      <a:r>
                        <a:rPr lang="en-US" sz="1000" b="1" i="0" u="none" strike="noStrike">
                          <a:solidFill>
                            <a:srgbClr val="000000"/>
                          </a:solidFill>
                          <a:effectLst/>
                          <a:latin typeface="Calibri" panose="020F0502020204030204" pitchFamily="34" charset="0"/>
                        </a:rPr>
                        <a:t>Net Profit</a:t>
                      </a:r>
                    </a:p>
                  </a:txBody>
                  <a:tcPr marL="8703" marR="8703" marT="870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9C9C9"/>
                    </a:solidFill>
                  </a:tcPr>
                </a:tc>
                <a:tc>
                  <a:txBody>
                    <a:bodyPr/>
                    <a:lstStyle/>
                    <a:p>
                      <a:pPr algn="r" fontAlgn="b"/>
                      <a:r>
                        <a:rPr lang="en-US" sz="1000" b="1" i="0" u="none" strike="noStrike">
                          <a:solidFill>
                            <a:srgbClr val="000000"/>
                          </a:solidFill>
                          <a:effectLst/>
                          <a:latin typeface="Calibri" panose="020F0502020204030204" pitchFamily="34" charset="0"/>
                        </a:rPr>
                        <a:t>$314,725</a:t>
                      </a:r>
                    </a:p>
                  </a:txBody>
                  <a:tcPr marL="8703" marR="8703" marT="870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9C9C9"/>
                    </a:solidFill>
                  </a:tcPr>
                </a:tc>
                <a:tc>
                  <a:txBody>
                    <a:bodyPr/>
                    <a:lstStyle/>
                    <a:p>
                      <a:pPr algn="r" fontAlgn="b"/>
                      <a:r>
                        <a:rPr lang="en-US" sz="1000" b="1" i="0" u="none" strike="noStrike">
                          <a:solidFill>
                            <a:srgbClr val="000000"/>
                          </a:solidFill>
                          <a:effectLst/>
                          <a:latin typeface="Calibri" panose="020F0502020204030204" pitchFamily="34" charset="0"/>
                        </a:rPr>
                        <a:t>$391,566</a:t>
                      </a:r>
                    </a:p>
                  </a:txBody>
                  <a:tcPr marL="8703" marR="8703" marT="870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9C9C9"/>
                    </a:solidFill>
                  </a:tcPr>
                </a:tc>
                <a:tc>
                  <a:txBody>
                    <a:bodyPr/>
                    <a:lstStyle/>
                    <a:p>
                      <a:pPr algn="r" fontAlgn="b"/>
                      <a:r>
                        <a:rPr lang="en-US" sz="1000" b="1" i="0" u="none" strike="noStrike" dirty="0">
                          <a:solidFill>
                            <a:srgbClr val="000000"/>
                          </a:solidFill>
                          <a:effectLst/>
                          <a:latin typeface="Calibri" panose="020F0502020204030204" pitchFamily="34" charset="0"/>
                        </a:rPr>
                        <a:t>$444,659</a:t>
                      </a:r>
                    </a:p>
                  </a:txBody>
                  <a:tcPr marL="8703" marR="8703" marT="870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9C9C9"/>
                    </a:solidFill>
                  </a:tcPr>
                </a:tc>
                <a:extLst>
                  <a:ext uri="{0D108BD9-81ED-4DB2-BD59-A6C34878D82A}">
                    <a16:rowId xmlns:a16="http://schemas.microsoft.com/office/drawing/2014/main" val="1091604570"/>
                  </a:ext>
                </a:extLst>
              </a:tr>
            </a:tbl>
          </a:graphicData>
        </a:graphic>
      </p:graphicFrame>
      <p:graphicFrame>
        <p:nvGraphicFramePr>
          <p:cNvPr id="6" name="Chart 5">
            <a:extLst>
              <a:ext uri="{FF2B5EF4-FFF2-40B4-BE49-F238E27FC236}">
                <a16:creationId xmlns:a16="http://schemas.microsoft.com/office/drawing/2014/main" id="{00000000-0008-0000-0300-000005000000}"/>
              </a:ext>
            </a:extLst>
          </p:cNvPr>
          <p:cNvGraphicFramePr>
            <a:graphicFrameLocks/>
          </p:cNvGraphicFramePr>
          <p:nvPr>
            <p:extLst>
              <p:ext uri="{D42A27DB-BD31-4B8C-83A1-F6EECF244321}">
                <p14:modId xmlns:p14="http://schemas.microsoft.com/office/powerpoint/2010/main" val="3410312564"/>
              </p:ext>
            </p:extLst>
          </p:nvPr>
        </p:nvGraphicFramePr>
        <p:xfrm>
          <a:off x="6360761" y="1775939"/>
          <a:ext cx="5167314" cy="3424239"/>
        </p:xfrm>
        <a:graphic>
          <a:graphicData uri="http://schemas.openxmlformats.org/drawingml/2006/chart">
            <c:chart xmlns:c="http://schemas.openxmlformats.org/drawingml/2006/chart" xmlns:r="http://schemas.openxmlformats.org/officeDocument/2006/relationships" r:id="rId4"/>
          </a:graphicData>
        </a:graphic>
      </p:graphicFrame>
      <p:pic>
        <p:nvPicPr>
          <p:cNvPr id="5" name="Picture 4">
            <a:extLst>
              <a:ext uri="{FF2B5EF4-FFF2-40B4-BE49-F238E27FC236}">
                <a16:creationId xmlns:a16="http://schemas.microsoft.com/office/drawing/2014/main" id="{E9781BDD-2DE3-C7EC-0C0B-99348B702CD1}"/>
              </a:ext>
            </a:extLst>
          </p:cNvPr>
          <p:cNvPicPr>
            <a:picLocks noChangeAspect="1"/>
          </p:cNvPicPr>
          <p:nvPr/>
        </p:nvPicPr>
        <p:blipFill>
          <a:blip r:embed="rId5"/>
          <a:stretch>
            <a:fillRect/>
          </a:stretch>
        </p:blipFill>
        <p:spPr>
          <a:xfrm>
            <a:off x="0" y="0"/>
            <a:ext cx="482203" cy="6858000"/>
          </a:xfrm>
          <a:prstGeom prst="rect">
            <a:avLst/>
          </a:prstGeom>
        </p:spPr>
      </p:pic>
    </p:spTree>
    <p:extLst>
      <p:ext uri="{BB962C8B-B14F-4D97-AF65-F5344CB8AC3E}">
        <p14:creationId xmlns:p14="http://schemas.microsoft.com/office/powerpoint/2010/main" val="722277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p:bldAsOne/>
      </p:bldGraphic>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29C2D5-94E6-4700-AA2B-DC51EBFB2ACA}"/>
              </a:ext>
            </a:extLst>
          </p:cNvPr>
          <p:cNvSpPr>
            <a:spLocks noGrp="1"/>
          </p:cNvSpPr>
          <p:nvPr>
            <p:ph type="title"/>
          </p:nvPr>
        </p:nvSpPr>
        <p:spPr>
          <a:xfrm>
            <a:off x="838200" y="11465"/>
            <a:ext cx="10515600" cy="707319"/>
          </a:xfrm>
        </p:spPr>
        <p:txBody>
          <a:bodyPr>
            <a:normAutofit/>
          </a:bodyPr>
          <a:lstStyle/>
          <a:p>
            <a:pPr algn="ctr"/>
            <a:r>
              <a:rPr lang="en-US" sz="4000" dirty="0"/>
              <a:t>Cash Flow Analysis</a:t>
            </a:r>
          </a:p>
        </p:txBody>
      </p:sp>
      <p:sp>
        <p:nvSpPr>
          <p:cNvPr id="7" name="Rectangle: Rounded Corners 6">
            <a:hlinkClick r:id="rId2" action="ppaction://hlinksldjump"/>
            <a:extLst>
              <a:ext uri="{FF2B5EF4-FFF2-40B4-BE49-F238E27FC236}">
                <a16:creationId xmlns:a16="http://schemas.microsoft.com/office/drawing/2014/main" id="{F836F4ED-6569-4ACE-9027-B72FADD892B2}"/>
              </a:ext>
            </a:extLst>
          </p:cNvPr>
          <p:cNvSpPr/>
          <p:nvPr/>
        </p:nvSpPr>
        <p:spPr>
          <a:xfrm>
            <a:off x="6562725" y="6236700"/>
            <a:ext cx="2381693" cy="256175"/>
          </a:xfrm>
          <a:prstGeom prst="roundRect">
            <a:avLst/>
          </a:prstGeom>
          <a:gradFill>
            <a:gsLst>
              <a:gs pos="0">
                <a:schemeClr val="accent1">
                  <a:lumMod val="5000"/>
                  <a:lumOff val="95000"/>
                </a:schemeClr>
              </a:gs>
              <a:gs pos="100000">
                <a:schemeClr val="bg1"/>
              </a:gs>
              <a:gs pos="70000">
                <a:srgbClr val="002060"/>
              </a:gs>
              <a:gs pos="40000">
                <a:srgbClr val="002060"/>
              </a:gs>
            </a:gsLst>
            <a:lin ang="12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Back</a:t>
            </a:r>
          </a:p>
        </p:txBody>
      </p:sp>
      <p:sp>
        <p:nvSpPr>
          <p:cNvPr id="8" name="Rectangle: Rounded Corners 7">
            <a:hlinkClick r:id="rId3" action="ppaction://hlinksldjump"/>
            <a:extLst>
              <a:ext uri="{FF2B5EF4-FFF2-40B4-BE49-F238E27FC236}">
                <a16:creationId xmlns:a16="http://schemas.microsoft.com/office/drawing/2014/main" id="{67418735-A064-4340-8084-75A69739A2F5}"/>
              </a:ext>
            </a:extLst>
          </p:cNvPr>
          <p:cNvSpPr/>
          <p:nvPr/>
        </p:nvSpPr>
        <p:spPr>
          <a:xfrm>
            <a:off x="9348359" y="6236700"/>
            <a:ext cx="2381693" cy="256175"/>
          </a:xfrm>
          <a:prstGeom prst="roundRect">
            <a:avLst/>
          </a:prstGeom>
          <a:gradFill>
            <a:gsLst>
              <a:gs pos="0">
                <a:schemeClr val="accent1">
                  <a:lumMod val="5000"/>
                  <a:lumOff val="95000"/>
                </a:schemeClr>
              </a:gs>
              <a:gs pos="100000">
                <a:schemeClr val="bg1"/>
              </a:gs>
              <a:gs pos="70000">
                <a:srgbClr val="002060"/>
              </a:gs>
              <a:gs pos="40000">
                <a:srgbClr val="002060"/>
              </a:gs>
            </a:gsLst>
            <a:lin ang="12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Table of Contents</a:t>
            </a:r>
          </a:p>
        </p:txBody>
      </p:sp>
      <p:graphicFrame>
        <p:nvGraphicFramePr>
          <p:cNvPr id="3" name="Table 2">
            <a:extLst>
              <a:ext uri="{FF2B5EF4-FFF2-40B4-BE49-F238E27FC236}">
                <a16:creationId xmlns:a16="http://schemas.microsoft.com/office/drawing/2014/main" id="{C2A35D33-EEE3-4F3C-A5B5-CB6ED3007B9D}"/>
              </a:ext>
            </a:extLst>
          </p:cNvPr>
          <p:cNvGraphicFramePr>
            <a:graphicFrameLocks noGrp="1"/>
          </p:cNvGraphicFramePr>
          <p:nvPr>
            <p:extLst>
              <p:ext uri="{D42A27DB-BD31-4B8C-83A1-F6EECF244321}">
                <p14:modId xmlns:p14="http://schemas.microsoft.com/office/powerpoint/2010/main" val="281058294"/>
              </p:ext>
            </p:extLst>
          </p:nvPr>
        </p:nvGraphicFramePr>
        <p:xfrm>
          <a:off x="937294" y="1257723"/>
          <a:ext cx="5067300" cy="4191000"/>
        </p:xfrm>
        <a:graphic>
          <a:graphicData uri="http://schemas.openxmlformats.org/drawingml/2006/table">
            <a:tbl>
              <a:tblPr/>
              <a:tblGrid>
                <a:gridCol w="1524000">
                  <a:extLst>
                    <a:ext uri="{9D8B030D-6E8A-4147-A177-3AD203B41FA5}">
                      <a16:colId xmlns:a16="http://schemas.microsoft.com/office/drawing/2014/main" val="3184251110"/>
                    </a:ext>
                  </a:extLst>
                </a:gridCol>
                <a:gridCol w="1117600">
                  <a:extLst>
                    <a:ext uri="{9D8B030D-6E8A-4147-A177-3AD203B41FA5}">
                      <a16:colId xmlns:a16="http://schemas.microsoft.com/office/drawing/2014/main" val="122815254"/>
                    </a:ext>
                  </a:extLst>
                </a:gridCol>
                <a:gridCol w="1371600">
                  <a:extLst>
                    <a:ext uri="{9D8B030D-6E8A-4147-A177-3AD203B41FA5}">
                      <a16:colId xmlns:a16="http://schemas.microsoft.com/office/drawing/2014/main" val="700704848"/>
                    </a:ext>
                  </a:extLst>
                </a:gridCol>
                <a:gridCol w="1054100">
                  <a:extLst>
                    <a:ext uri="{9D8B030D-6E8A-4147-A177-3AD203B41FA5}">
                      <a16:colId xmlns:a16="http://schemas.microsoft.com/office/drawing/2014/main" val="2761588945"/>
                    </a:ext>
                  </a:extLst>
                </a:gridCol>
              </a:tblGrid>
              <a:tr h="190500">
                <a:tc>
                  <a:txBody>
                    <a:bodyPr/>
                    <a:lstStyle/>
                    <a:p>
                      <a:pPr algn="l" fontAlgn="b"/>
                      <a:r>
                        <a:rPr lang="en-US" sz="1100" b="0" i="0" u="none" strike="noStrike">
                          <a:solidFill>
                            <a:srgbClr val="FFFFFF"/>
                          </a:solidFill>
                          <a:effectLst/>
                          <a:latin typeface="Calibri" panose="020F0502020204030204" pitchFamily="34" charset="0"/>
                        </a:rPr>
                        <a:t>Cash Flow Analysis</a:t>
                      </a:r>
                    </a:p>
                  </a:txBody>
                  <a:tcPr marL="9525" marR="9525" marT="9525" marB="0" anchor="b">
                    <a:lnL>
                      <a:noFill/>
                    </a:lnL>
                    <a:lnR>
                      <a:noFill/>
                    </a:lnR>
                    <a:lnT>
                      <a:noFill/>
                    </a:lnT>
                    <a:lnB w="6350" cap="flat" cmpd="sng" algn="ctr">
                      <a:solidFill>
                        <a:srgbClr val="000000"/>
                      </a:solidFill>
                      <a:prstDash val="solid"/>
                      <a:round/>
                      <a:headEnd type="none" w="med" len="med"/>
                      <a:tailEnd type="none" w="med" len="med"/>
                    </a:lnB>
                    <a:solidFill>
                      <a:srgbClr val="002060"/>
                    </a:solidFill>
                  </a:tcPr>
                </a:tc>
                <a:tc>
                  <a:txBody>
                    <a:bodyPr/>
                    <a:lstStyle/>
                    <a:p>
                      <a:pPr algn="l" fontAlgn="b"/>
                      <a:r>
                        <a:rPr lang="en-US" sz="1100" b="0" i="0" u="none" strike="noStrike">
                          <a:solidFill>
                            <a:srgbClr val="000000"/>
                          </a:solidFill>
                          <a:effectLst/>
                          <a:latin typeface="Calibri" panose="020F0502020204030204" pitchFamily="34" charset="0"/>
                        </a:rPr>
                        <a:t> </a:t>
                      </a:r>
                    </a:p>
                  </a:txBody>
                  <a:tcPr marL="9525" marR="9525" marT="9525" marB="0" anchor="b">
                    <a:lnL>
                      <a:noFill/>
                    </a:lnL>
                    <a:lnR>
                      <a:noFill/>
                    </a:lnR>
                    <a:lnT>
                      <a:noFill/>
                    </a:lnT>
                    <a:lnB w="6350" cap="flat" cmpd="sng" algn="ctr">
                      <a:solidFill>
                        <a:srgbClr val="000000"/>
                      </a:solidFill>
                      <a:prstDash val="solid"/>
                      <a:round/>
                      <a:headEnd type="none" w="med" len="med"/>
                      <a:tailEnd type="none" w="med" len="med"/>
                    </a:lnB>
                    <a:solidFill>
                      <a:srgbClr val="002060"/>
                    </a:solidFill>
                  </a:tcPr>
                </a:tc>
                <a:tc>
                  <a:txBody>
                    <a:bodyPr/>
                    <a:lstStyle/>
                    <a:p>
                      <a:pPr algn="l" fontAlgn="b"/>
                      <a:r>
                        <a:rPr lang="en-US" sz="1100" b="0" i="0" u="none" strike="noStrike">
                          <a:solidFill>
                            <a:srgbClr val="000000"/>
                          </a:solidFill>
                          <a:effectLst/>
                          <a:latin typeface="Calibri" panose="020F0502020204030204" pitchFamily="34" charset="0"/>
                        </a:rPr>
                        <a:t> </a:t>
                      </a:r>
                    </a:p>
                  </a:txBody>
                  <a:tcPr marL="9525" marR="9525" marT="9525" marB="0" anchor="b">
                    <a:lnL>
                      <a:noFill/>
                    </a:lnL>
                    <a:lnR>
                      <a:noFill/>
                    </a:lnR>
                    <a:lnT>
                      <a:noFill/>
                    </a:lnT>
                    <a:lnB w="6350" cap="flat" cmpd="sng" algn="ctr">
                      <a:solidFill>
                        <a:srgbClr val="000000"/>
                      </a:solidFill>
                      <a:prstDash val="solid"/>
                      <a:round/>
                      <a:headEnd type="none" w="med" len="med"/>
                      <a:tailEnd type="none" w="med" len="med"/>
                    </a:lnB>
                    <a:solidFill>
                      <a:srgbClr val="002060"/>
                    </a:solidFill>
                  </a:tcPr>
                </a:tc>
                <a:tc>
                  <a:txBody>
                    <a:bodyPr/>
                    <a:lstStyle/>
                    <a:p>
                      <a:pPr algn="l" fontAlgn="b"/>
                      <a:r>
                        <a:rPr lang="en-US" sz="1100" b="0" i="0" u="none" strike="noStrike">
                          <a:solidFill>
                            <a:srgbClr val="000000"/>
                          </a:solidFill>
                          <a:effectLst/>
                          <a:latin typeface="Calibri" panose="020F0502020204030204" pitchFamily="34" charset="0"/>
                        </a:rPr>
                        <a:t> </a:t>
                      </a:r>
                    </a:p>
                  </a:txBody>
                  <a:tcPr marL="9525" marR="9525" marT="9525" marB="0" anchor="b">
                    <a:lnL>
                      <a:noFill/>
                    </a:lnL>
                    <a:lnR>
                      <a:noFill/>
                    </a:lnR>
                    <a:lnT>
                      <a:noFill/>
                    </a:lnT>
                    <a:lnB w="6350" cap="flat" cmpd="sng" algn="ctr">
                      <a:solidFill>
                        <a:srgbClr val="000000"/>
                      </a:solidFill>
                      <a:prstDash val="solid"/>
                      <a:round/>
                      <a:headEnd type="none" w="med" len="med"/>
                      <a:tailEnd type="none" w="med" len="med"/>
                    </a:lnB>
                    <a:solidFill>
                      <a:srgbClr val="002060"/>
                    </a:solidFill>
                  </a:tcPr>
                </a:tc>
                <a:extLst>
                  <a:ext uri="{0D108BD9-81ED-4DB2-BD59-A6C34878D82A}">
                    <a16:rowId xmlns:a16="http://schemas.microsoft.com/office/drawing/2014/main" val="470761536"/>
                  </a:ext>
                </a:extLst>
              </a:tr>
              <a:tr h="190500">
                <a:tc>
                  <a:txBody>
                    <a:bodyPr/>
                    <a:lstStyle/>
                    <a:p>
                      <a:pPr algn="ctr" fontAlgn="b"/>
                      <a:r>
                        <a:rPr lang="en-US" sz="1100" b="0" i="0" u="none" strike="noStrike">
                          <a:solidFill>
                            <a:srgbClr val="000000"/>
                          </a:solidFill>
                          <a:effectLst/>
                          <a:latin typeface="Calibri" panose="020F0502020204030204" pitchFamily="34" charset="0"/>
                        </a:rPr>
                        <a:t>Year</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100" b="0" i="0" u="none" strike="noStrike">
                          <a:solidFill>
                            <a:srgbClr val="000000"/>
                          </a:solidFill>
                          <a:effectLst/>
                          <a:latin typeface="Calibri" panose="020F0502020204030204" pitchFamily="34" charset="0"/>
                        </a:rPr>
                        <a:t>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100" b="0" i="0" u="none" strike="noStrike">
                          <a:solidFill>
                            <a:srgbClr val="000000"/>
                          </a:solidFill>
                          <a:effectLst/>
                          <a:latin typeface="Calibri" panose="020F0502020204030204" pitchFamily="34" charset="0"/>
                        </a:rPr>
                        <a:t>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100" b="0" i="0" u="none" strike="noStrike">
                          <a:solidFill>
                            <a:srgbClr val="000000"/>
                          </a:solidFill>
                          <a:effectLst/>
                          <a:latin typeface="Calibri" panose="020F0502020204030204" pitchFamily="34" charset="0"/>
                        </a:rPr>
                        <a:t>3</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733104717"/>
                  </a:ext>
                </a:extLst>
              </a:tr>
              <a:tr h="190500">
                <a:tc>
                  <a:txBody>
                    <a:bodyPr/>
                    <a:lstStyle/>
                    <a:p>
                      <a:pPr algn="l" fontAlgn="b"/>
                      <a:r>
                        <a:rPr lang="en-US" sz="1100" b="1" i="0" u="none" strike="noStrike">
                          <a:solidFill>
                            <a:srgbClr val="000000"/>
                          </a:solidFill>
                          <a:effectLst/>
                          <a:latin typeface="Calibri" panose="020F0502020204030204" pitchFamily="34" charset="0"/>
                        </a:rPr>
                        <a:t>Cash from Operations</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r" fontAlgn="b"/>
                      <a:r>
                        <a:rPr lang="en-US" sz="1100" b="1" i="0" u="none" strike="noStrike">
                          <a:solidFill>
                            <a:srgbClr val="000000"/>
                          </a:solidFill>
                          <a:effectLst/>
                          <a:latin typeface="Calibri" panose="020F0502020204030204" pitchFamily="34" charset="0"/>
                        </a:rPr>
                        <a:t>$349,225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r" fontAlgn="b"/>
                      <a:r>
                        <a:rPr lang="en-US" sz="1100" b="1" i="0" u="none" strike="noStrike">
                          <a:solidFill>
                            <a:srgbClr val="000000"/>
                          </a:solidFill>
                          <a:effectLst/>
                          <a:latin typeface="Calibri" panose="020F0502020204030204" pitchFamily="34" charset="0"/>
                        </a:rPr>
                        <a:t>$429,337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r" fontAlgn="b"/>
                      <a:r>
                        <a:rPr lang="en-US" sz="1100" b="1" i="0" u="none" strike="noStrike">
                          <a:solidFill>
                            <a:srgbClr val="000000"/>
                          </a:solidFill>
                          <a:effectLst/>
                          <a:latin typeface="Calibri" panose="020F0502020204030204" pitchFamily="34" charset="0"/>
                        </a:rPr>
                        <a:t>$486,167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extLst>
                  <a:ext uri="{0D108BD9-81ED-4DB2-BD59-A6C34878D82A}">
                    <a16:rowId xmlns:a16="http://schemas.microsoft.com/office/drawing/2014/main" val="2136344460"/>
                  </a:ext>
                </a:extLst>
              </a:tr>
              <a:tr h="190500">
                <a:tc>
                  <a:txBody>
                    <a:bodyPr/>
                    <a:lstStyle/>
                    <a:p>
                      <a:pPr algn="l" fontAlgn="b"/>
                      <a:r>
                        <a:rPr lang="en-US" sz="1100" b="0" i="0" u="none" strike="noStrike">
                          <a:solidFill>
                            <a:srgbClr val="000000"/>
                          </a:solidFill>
                          <a:effectLst/>
                          <a:latin typeface="Calibri" panose="020F0502020204030204" pitchFamily="34" charset="0"/>
                        </a:rPr>
                        <a:t> </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1100" b="0" i="0" u="none" strike="noStrike">
                          <a:solidFill>
                            <a:srgbClr val="000000"/>
                          </a:solidFill>
                          <a:effectLst/>
                          <a:latin typeface="Calibri" panose="020F0502020204030204" pitchFamily="34" charset="0"/>
                        </a:rPr>
                        <a:t> </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1100" b="0" i="0" u="none" strike="noStrike">
                          <a:solidFill>
                            <a:srgbClr val="000000"/>
                          </a:solidFill>
                          <a:effectLst/>
                          <a:latin typeface="Calibri" panose="020F0502020204030204" pitchFamily="34" charset="0"/>
                        </a:rPr>
                        <a:t> </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1100" b="0" i="0" u="none" strike="noStrike">
                          <a:solidFill>
                            <a:srgbClr val="000000"/>
                          </a:solidFill>
                          <a:effectLst/>
                          <a:latin typeface="Calibri" panose="020F0502020204030204" pitchFamily="34" charset="0"/>
                        </a:rPr>
                        <a:t> </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extLst>
                  <a:ext uri="{0D108BD9-81ED-4DB2-BD59-A6C34878D82A}">
                    <a16:rowId xmlns:a16="http://schemas.microsoft.com/office/drawing/2014/main" val="2883329490"/>
                  </a:ext>
                </a:extLst>
              </a:tr>
              <a:tr h="190500">
                <a:tc>
                  <a:txBody>
                    <a:bodyPr/>
                    <a:lstStyle/>
                    <a:p>
                      <a:pPr algn="l" fontAlgn="b"/>
                      <a:r>
                        <a:rPr lang="en-US" sz="1100" b="1" i="0" u="none" strike="noStrike">
                          <a:solidFill>
                            <a:srgbClr val="000000"/>
                          </a:solidFill>
                          <a:effectLst/>
                          <a:latin typeface="Calibri" panose="020F0502020204030204" pitchFamily="34" charset="0"/>
                        </a:rPr>
                        <a:t>Other Cash Inflows</a:t>
                      </a:r>
                    </a:p>
                  </a:txBody>
                  <a:tcPr marL="9525" marR="9525" marT="9525"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100" b="0" i="0" u="none" strike="noStrike">
                          <a:solidFill>
                            <a:srgbClr val="000000"/>
                          </a:solidFill>
                          <a:effectLst/>
                          <a:latin typeface="Calibri" panose="020F0502020204030204" pitchFamily="34" charset="0"/>
                        </a:rPr>
                        <a:t> </a:t>
                      </a:r>
                    </a:p>
                  </a:txBody>
                  <a:tcPr marL="9525" marR="9525" marT="9525"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100" b="0" i="0" u="none" strike="noStrike">
                          <a:solidFill>
                            <a:srgbClr val="000000"/>
                          </a:solidFill>
                          <a:effectLst/>
                          <a:latin typeface="Calibri" panose="020F0502020204030204" pitchFamily="34" charset="0"/>
                        </a:rPr>
                        <a:t> </a:t>
                      </a:r>
                    </a:p>
                  </a:txBody>
                  <a:tcPr marL="9525" marR="9525" marT="9525"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100" b="0" i="0" u="none" strike="noStrike">
                          <a:solidFill>
                            <a:srgbClr val="000000"/>
                          </a:solidFill>
                          <a:effectLst/>
                          <a:latin typeface="Calibri" panose="020F0502020204030204" pitchFamily="34" charset="0"/>
                        </a:rPr>
                        <a:t> </a:t>
                      </a:r>
                    </a:p>
                  </a:txBody>
                  <a:tcPr marL="9525" marR="9525" marT="9525"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83160140"/>
                  </a:ext>
                </a:extLst>
              </a:tr>
              <a:tr h="190500">
                <a:tc>
                  <a:txBody>
                    <a:bodyPr/>
                    <a:lstStyle/>
                    <a:p>
                      <a:pPr algn="l" fontAlgn="b"/>
                      <a:r>
                        <a:rPr lang="en-US" sz="1100" b="0" i="0" u="none" strike="noStrike">
                          <a:solidFill>
                            <a:srgbClr val="000000"/>
                          </a:solidFill>
                          <a:effectLst/>
                          <a:latin typeface="Calibri" panose="020F0502020204030204" pitchFamily="34" charset="0"/>
                        </a:rPr>
                        <a:t>Equity Investment</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r" fontAlgn="b"/>
                      <a:r>
                        <a:rPr lang="en-US" sz="1100" b="0" i="0" u="none" strike="noStrike">
                          <a:solidFill>
                            <a:srgbClr val="000000"/>
                          </a:solidFill>
                          <a:effectLst/>
                          <a:latin typeface="Calibri" panose="020F0502020204030204" pitchFamily="34" charset="0"/>
                        </a:rPr>
                        <a:t>$100,000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r" fontAlgn="b"/>
                      <a:r>
                        <a:rPr lang="en-US" sz="1100" b="0" i="0" u="none" strike="noStrike">
                          <a:solidFill>
                            <a:srgbClr val="000000"/>
                          </a:solidFill>
                          <a:effectLst/>
                          <a:latin typeface="Calibri" panose="020F0502020204030204" pitchFamily="34" charset="0"/>
                        </a:rPr>
                        <a:t>$0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r" fontAlgn="b"/>
                      <a:r>
                        <a:rPr lang="en-US" sz="1100" b="0" i="0" u="none" strike="noStrike">
                          <a:solidFill>
                            <a:srgbClr val="000000"/>
                          </a:solidFill>
                          <a:effectLst/>
                          <a:latin typeface="Calibri" panose="020F0502020204030204" pitchFamily="34" charset="0"/>
                        </a:rPr>
                        <a:t>$0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extLst>
                  <a:ext uri="{0D108BD9-81ED-4DB2-BD59-A6C34878D82A}">
                    <a16:rowId xmlns:a16="http://schemas.microsoft.com/office/drawing/2014/main" val="3294682273"/>
                  </a:ext>
                </a:extLst>
              </a:tr>
              <a:tr h="190500">
                <a:tc>
                  <a:txBody>
                    <a:bodyPr/>
                    <a:lstStyle/>
                    <a:p>
                      <a:pPr algn="l" fontAlgn="b"/>
                      <a:r>
                        <a:rPr lang="en-US" sz="1100" b="0" i="0" u="none" strike="noStrike">
                          <a:solidFill>
                            <a:srgbClr val="000000"/>
                          </a:solidFill>
                          <a:effectLst/>
                          <a:latin typeface="Calibri" panose="020F0502020204030204" pitchFamily="34" charset="0"/>
                        </a:rPr>
                        <a:t>Increased Borrowings</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1100" b="0" i="0" u="none" strike="noStrike">
                          <a:solidFill>
                            <a:srgbClr val="000000"/>
                          </a:solidFill>
                          <a:effectLst/>
                          <a:latin typeface="Calibri" panose="020F0502020204030204" pitchFamily="34" charset="0"/>
                        </a:rPr>
                        <a:t>$857,500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1100" b="0" i="0" u="none" strike="noStrike">
                          <a:solidFill>
                            <a:srgbClr val="000000"/>
                          </a:solidFill>
                          <a:effectLst/>
                          <a:latin typeface="Calibri" panose="020F0502020204030204" pitchFamily="34" charset="0"/>
                        </a:rPr>
                        <a:t>$0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1100" b="0" i="0" u="none" strike="noStrike">
                          <a:solidFill>
                            <a:srgbClr val="000000"/>
                          </a:solidFill>
                          <a:effectLst/>
                          <a:latin typeface="Calibri" panose="020F0502020204030204" pitchFamily="34" charset="0"/>
                        </a:rPr>
                        <a:t>$0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151204085"/>
                  </a:ext>
                </a:extLst>
              </a:tr>
              <a:tr h="190500">
                <a:tc>
                  <a:txBody>
                    <a:bodyPr/>
                    <a:lstStyle/>
                    <a:p>
                      <a:pPr algn="l" fontAlgn="b"/>
                      <a:r>
                        <a:rPr lang="en-US" sz="1100" b="0" i="0" u="none" strike="noStrike">
                          <a:solidFill>
                            <a:srgbClr val="000000"/>
                          </a:solidFill>
                          <a:effectLst/>
                          <a:latin typeface="Calibri" panose="020F0502020204030204" pitchFamily="34" charset="0"/>
                        </a:rPr>
                        <a:t>A/P Increases</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r" fontAlgn="b"/>
                      <a:r>
                        <a:rPr lang="en-US" sz="1100" b="0" i="0" u="none" strike="noStrike">
                          <a:solidFill>
                            <a:srgbClr val="000000"/>
                          </a:solidFill>
                          <a:effectLst/>
                          <a:latin typeface="Calibri" panose="020F0502020204030204" pitchFamily="34" charset="0"/>
                        </a:rPr>
                        <a:t>$2,500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r" fontAlgn="b"/>
                      <a:r>
                        <a:rPr lang="en-US" sz="1100" b="0" i="0" u="none" strike="noStrike">
                          <a:solidFill>
                            <a:srgbClr val="000000"/>
                          </a:solidFill>
                          <a:effectLst/>
                          <a:latin typeface="Calibri" panose="020F0502020204030204" pitchFamily="34" charset="0"/>
                        </a:rPr>
                        <a:t>$2,550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r" fontAlgn="b"/>
                      <a:r>
                        <a:rPr lang="en-US" sz="1100" b="0" i="0" u="none" strike="noStrike">
                          <a:solidFill>
                            <a:srgbClr val="000000"/>
                          </a:solidFill>
                          <a:effectLst/>
                          <a:latin typeface="Calibri" panose="020F0502020204030204" pitchFamily="34" charset="0"/>
                        </a:rPr>
                        <a:t>$2,601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extLst>
                  <a:ext uri="{0D108BD9-81ED-4DB2-BD59-A6C34878D82A}">
                    <a16:rowId xmlns:a16="http://schemas.microsoft.com/office/drawing/2014/main" val="3767271104"/>
                  </a:ext>
                </a:extLst>
              </a:tr>
              <a:tr h="190500">
                <a:tc>
                  <a:txBody>
                    <a:bodyPr/>
                    <a:lstStyle/>
                    <a:p>
                      <a:pPr algn="l" fontAlgn="b"/>
                      <a:r>
                        <a:rPr lang="en-US" sz="1100" b="1" i="0" u="none" strike="noStrike">
                          <a:solidFill>
                            <a:srgbClr val="000000"/>
                          </a:solidFill>
                          <a:effectLst/>
                          <a:latin typeface="Calibri" panose="020F0502020204030204" pitchFamily="34" charset="0"/>
                        </a:rPr>
                        <a:t>Total Other Cash Inflows</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1100" b="1" i="0" u="none" strike="noStrike">
                          <a:solidFill>
                            <a:srgbClr val="000000"/>
                          </a:solidFill>
                          <a:effectLst/>
                          <a:latin typeface="Calibri" panose="020F0502020204030204" pitchFamily="34" charset="0"/>
                        </a:rPr>
                        <a:t>$960,000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1100" b="1" i="0" u="none" strike="noStrike">
                          <a:solidFill>
                            <a:srgbClr val="000000"/>
                          </a:solidFill>
                          <a:effectLst/>
                          <a:latin typeface="Calibri" panose="020F0502020204030204" pitchFamily="34" charset="0"/>
                        </a:rPr>
                        <a:t>$2,550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1100" b="1" i="0" u="none" strike="noStrike">
                          <a:solidFill>
                            <a:srgbClr val="000000"/>
                          </a:solidFill>
                          <a:effectLst/>
                          <a:latin typeface="Calibri" panose="020F0502020204030204" pitchFamily="34" charset="0"/>
                        </a:rPr>
                        <a:t>$2,601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605335709"/>
                  </a:ext>
                </a:extLst>
              </a:tr>
              <a:tr h="190500">
                <a:tc>
                  <a:txBody>
                    <a:bodyPr/>
                    <a:lstStyle/>
                    <a:p>
                      <a:pPr algn="l" fontAlgn="b"/>
                      <a:r>
                        <a:rPr lang="en-US" sz="1100" b="0" i="0" u="none" strike="noStrike">
                          <a:solidFill>
                            <a:srgbClr val="000000"/>
                          </a:solidFill>
                          <a:effectLst/>
                          <a:latin typeface="Calibri" panose="020F0502020204030204" pitchFamily="34" charset="0"/>
                        </a:rPr>
                        <a:t> </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1100" b="0" i="0" u="none" strike="noStrike">
                          <a:solidFill>
                            <a:srgbClr val="000000"/>
                          </a:solidFill>
                          <a:effectLst/>
                          <a:latin typeface="Calibri" panose="020F0502020204030204" pitchFamily="34" charset="0"/>
                        </a:rPr>
                        <a:t> </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1100" b="0" i="0" u="none" strike="noStrike">
                          <a:solidFill>
                            <a:srgbClr val="000000"/>
                          </a:solidFill>
                          <a:effectLst/>
                          <a:latin typeface="Calibri" panose="020F0502020204030204" pitchFamily="34" charset="0"/>
                        </a:rPr>
                        <a:t> </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1100" b="0" i="0" u="none" strike="noStrike">
                          <a:solidFill>
                            <a:srgbClr val="000000"/>
                          </a:solidFill>
                          <a:effectLst/>
                          <a:latin typeface="Calibri" panose="020F0502020204030204" pitchFamily="34" charset="0"/>
                        </a:rPr>
                        <a:t> </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extLst>
                  <a:ext uri="{0D108BD9-81ED-4DB2-BD59-A6C34878D82A}">
                    <a16:rowId xmlns:a16="http://schemas.microsoft.com/office/drawing/2014/main" val="1589342673"/>
                  </a:ext>
                </a:extLst>
              </a:tr>
              <a:tr h="190500">
                <a:tc>
                  <a:txBody>
                    <a:bodyPr/>
                    <a:lstStyle/>
                    <a:p>
                      <a:pPr algn="l" fontAlgn="b"/>
                      <a:r>
                        <a:rPr lang="en-US" sz="1100" b="0" i="0" u="none" strike="noStrike">
                          <a:solidFill>
                            <a:srgbClr val="000000"/>
                          </a:solidFill>
                          <a:effectLst/>
                          <a:latin typeface="Calibri" panose="020F0502020204030204" pitchFamily="34" charset="0"/>
                        </a:rPr>
                        <a:t> </a:t>
                      </a:r>
                    </a:p>
                  </a:txBody>
                  <a:tcPr marL="9525" marR="9525" marT="9525"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100" b="0" i="0" u="none" strike="noStrike">
                          <a:solidFill>
                            <a:srgbClr val="000000"/>
                          </a:solidFill>
                          <a:effectLst/>
                          <a:latin typeface="Calibri" panose="020F0502020204030204" pitchFamily="34" charset="0"/>
                        </a:rPr>
                        <a:t> </a:t>
                      </a:r>
                    </a:p>
                  </a:txBody>
                  <a:tcPr marL="9525" marR="9525" marT="9525"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100" b="0" i="0" u="none" strike="noStrike">
                          <a:solidFill>
                            <a:srgbClr val="000000"/>
                          </a:solidFill>
                          <a:effectLst/>
                          <a:latin typeface="Calibri" panose="020F0502020204030204" pitchFamily="34" charset="0"/>
                        </a:rPr>
                        <a:t> </a:t>
                      </a:r>
                    </a:p>
                  </a:txBody>
                  <a:tcPr marL="9525" marR="9525" marT="9525"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100" b="0" i="0" u="none" strike="noStrike">
                          <a:solidFill>
                            <a:srgbClr val="000000"/>
                          </a:solidFill>
                          <a:effectLst/>
                          <a:latin typeface="Calibri" panose="020F0502020204030204" pitchFamily="34" charset="0"/>
                        </a:rPr>
                        <a:t> </a:t>
                      </a:r>
                    </a:p>
                  </a:txBody>
                  <a:tcPr marL="9525" marR="9525" marT="9525"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128599578"/>
                  </a:ext>
                </a:extLst>
              </a:tr>
              <a:tr h="190500">
                <a:tc>
                  <a:txBody>
                    <a:bodyPr/>
                    <a:lstStyle/>
                    <a:p>
                      <a:pPr algn="l" fontAlgn="b"/>
                      <a:r>
                        <a:rPr lang="en-US" sz="1100" b="1" i="0" u="none" strike="noStrike">
                          <a:solidFill>
                            <a:srgbClr val="000000"/>
                          </a:solidFill>
                          <a:effectLst/>
                          <a:latin typeface="Calibri" panose="020F0502020204030204" pitchFamily="34" charset="0"/>
                        </a:rPr>
                        <a:t>Total Cash Inflow</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r" fontAlgn="b"/>
                      <a:r>
                        <a:rPr lang="en-US" sz="1100" b="1" i="0" u="none" strike="noStrike">
                          <a:solidFill>
                            <a:srgbClr val="000000"/>
                          </a:solidFill>
                          <a:effectLst/>
                          <a:latin typeface="Calibri" panose="020F0502020204030204" pitchFamily="34" charset="0"/>
                        </a:rPr>
                        <a:t>$1,309,225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r" fontAlgn="b"/>
                      <a:r>
                        <a:rPr lang="en-US" sz="1100" b="1" i="0" u="none" strike="noStrike">
                          <a:solidFill>
                            <a:srgbClr val="000000"/>
                          </a:solidFill>
                          <a:effectLst/>
                          <a:latin typeface="Calibri" panose="020F0502020204030204" pitchFamily="34" charset="0"/>
                        </a:rPr>
                        <a:t>$431,887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r" fontAlgn="b"/>
                      <a:r>
                        <a:rPr lang="en-US" sz="1100" b="1" i="0" u="none" strike="noStrike">
                          <a:solidFill>
                            <a:srgbClr val="000000"/>
                          </a:solidFill>
                          <a:effectLst/>
                          <a:latin typeface="Calibri" panose="020F0502020204030204" pitchFamily="34" charset="0"/>
                        </a:rPr>
                        <a:t>$488,768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extLst>
                  <a:ext uri="{0D108BD9-81ED-4DB2-BD59-A6C34878D82A}">
                    <a16:rowId xmlns:a16="http://schemas.microsoft.com/office/drawing/2014/main" val="836756521"/>
                  </a:ext>
                </a:extLst>
              </a:tr>
              <a:tr h="190500">
                <a:tc>
                  <a:txBody>
                    <a:bodyPr/>
                    <a:lstStyle/>
                    <a:p>
                      <a:pPr algn="l" fontAlgn="b"/>
                      <a:r>
                        <a:rPr lang="en-US" sz="1100" b="0" i="0" u="none" strike="noStrike">
                          <a:solidFill>
                            <a:srgbClr val="000000"/>
                          </a:solidFill>
                          <a:effectLst/>
                          <a:latin typeface="Calibri" panose="020F0502020204030204" pitchFamily="34" charset="0"/>
                        </a:rPr>
                        <a:t> </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1100" b="0" i="0" u="none" strike="noStrike" dirty="0">
                          <a:solidFill>
                            <a:srgbClr val="000000"/>
                          </a:solidFill>
                          <a:effectLst/>
                          <a:latin typeface="Calibri" panose="020F0502020204030204" pitchFamily="34" charset="0"/>
                        </a:rPr>
                        <a:t> </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1100" b="0" i="0" u="none" strike="noStrike">
                          <a:solidFill>
                            <a:srgbClr val="000000"/>
                          </a:solidFill>
                          <a:effectLst/>
                          <a:latin typeface="Calibri" panose="020F0502020204030204" pitchFamily="34" charset="0"/>
                        </a:rPr>
                        <a:t> </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1100" b="0" i="0" u="none" strike="noStrike">
                          <a:solidFill>
                            <a:srgbClr val="000000"/>
                          </a:solidFill>
                          <a:effectLst/>
                          <a:latin typeface="Calibri" panose="020F0502020204030204" pitchFamily="34" charset="0"/>
                        </a:rPr>
                        <a:t> </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extLst>
                  <a:ext uri="{0D108BD9-81ED-4DB2-BD59-A6C34878D82A}">
                    <a16:rowId xmlns:a16="http://schemas.microsoft.com/office/drawing/2014/main" val="3321467880"/>
                  </a:ext>
                </a:extLst>
              </a:tr>
              <a:tr h="190500">
                <a:tc>
                  <a:txBody>
                    <a:bodyPr/>
                    <a:lstStyle/>
                    <a:p>
                      <a:pPr algn="l" fontAlgn="b"/>
                      <a:r>
                        <a:rPr lang="en-US" sz="1100" b="0" i="0" u="none" strike="noStrike">
                          <a:solidFill>
                            <a:srgbClr val="000000"/>
                          </a:solidFill>
                          <a:effectLst/>
                          <a:latin typeface="Calibri" panose="020F0502020204030204" pitchFamily="34" charset="0"/>
                        </a:rPr>
                        <a:t>Cash Outflows</a:t>
                      </a:r>
                    </a:p>
                  </a:txBody>
                  <a:tcPr marL="9525" marR="9525" marT="9525"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100" b="0" i="0" u="none" strike="noStrike">
                          <a:solidFill>
                            <a:srgbClr val="000000"/>
                          </a:solidFill>
                          <a:effectLst/>
                          <a:latin typeface="Calibri" panose="020F0502020204030204" pitchFamily="34" charset="0"/>
                        </a:rPr>
                        <a:t> </a:t>
                      </a:r>
                    </a:p>
                  </a:txBody>
                  <a:tcPr marL="9525" marR="9525" marT="9525"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100" b="0" i="0" u="none" strike="noStrike">
                          <a:solidFill>
                            <a:srgbClr val="000000"/>
                          </a:solidFill>
                          <a:effectLst/>
                          <a:latin typeface="Calibri" panose="020F0502020204030204" pitchFamily="34" charset="0"/>
                        </a:rPr>
                        <a:t> </a:t>
                      </a:r>
                    </a:p>
                  </a:txBody>
                  <a:tcPr marL="9525" marR="9525" marT="9525"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100" b="0" i="0" u="none" strike="noStrike">
                          <a:solidFill>
                            <a:srgbClr val="000000"/>
                          </a:solidFill>
                          <a:effectLst/>
                          <a:latin typeface="Calibri" panose="020F0502020204030204" pitchFamily="34" charset="0"/>
                        </a:rPr>
                        <a:t> </a:t>
                      </a:r>
                    </a:p>
                  </a:txBody>
                  <a:tcPr marL="9525" marR="9525" marT="9525"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828509641"/>
                  </a:ext>
                </a:extLst>
              </a:tr>
              <a:tr h="190500">
                <a:tc>
                  <a:txBody>
                    <a:bodyPr/>
                    <a:lstStyle/>
                    <a:p>
                      <a:pPr algn="l" fontAlgn="b"/>
                      <a:r>
                        <a:rPr lang="en-US" sz="1100" b="0" i="0" u="none" strike="noStrike">
                          <a:solidFill>
                            <a:srgbClr val="000000"/>
                          </a:solidFill>
                          <a:effectLst/>
                          <a:latin typeface="Calibri" panose="020F0502020204030204" pitchFamily="34" charset="0"/>
                        </a:rPr>
                        <a:t>Principal Repayment</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1100" b="0" i="0" u="none" strike="noStrike">
                          <a:solidFill>
                            <a:srgbClr val="000000"/>
                          </a:solidFill>
                          <a:effectLst/>
                          <a:latin typeface="Calibri" panose="020F0502020204030204" pitchFamily="34" charset="0"/>
                        </a:rPr>
                        <a:t>$22,894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1100" b="0" i="0" u="none" strike="noStrike">
                          <a:solidFill>
                            <a:srgbClr val="000000"/>
                          </a:solidFill>
                          <a:effectLst/>
                          <a:latin typeface="Calibri" panose="020F0502020204030204" pitchFamily="34" charset="0"/>
                        </a:rPr>
                        <a:t>$24,306</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1100" b="0" i="0" u="none" strike="noStrike">
                          <a:solidFill>
                            <a:srgbClr val="000000"/>
                          </a:solidFill>
                          <a:effectLst/>
                          <a:latin typeface="Calibri" panose="020F0502020204030204" pitchFamily="34" charset="0"/>
                        </a:rPr>
                        <a:t>$25,805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816929686"/>
                  </a:ext>
                </a:extLst>
              </a:tr>
              <a:tr h="190500">
                <a:tc>
                  <a:txBody>
                    <a:bodyPr/>
                    <a:lstStyle/>
                    <a:p>
                      <a:pPr algn="l" fontAlgn="b"/>
                      <a:r>
                        <a:rPr lang="en-US" sz="1100" b="0" i="0" u="none" strike="noStrike">
                          <a:solidFill>
                            <a:srgbClr val="000000"/>
                          </a:solidFill>
                          <a:effectLst/>
                          <a:latin typeface="Calibri" panose="020F0502020204030204" pitchFamily="34" charset="0"/>
                        </a:rPr>
                        <a:t>A/P Decreases</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r" fontAlgn="b"/>
                      <a:r>
                        <a:rPr lang="en-US" sz="1100" b="0" i="0" u="none" strike="noStrike">
                          <a:solidFill>
                            <a:srgbClr val="000000"/>
                          </a:solidFill>
                          <a:effectLst/>
                          <a:latin typeface="Calibri" panose="020F0502020204030204" pitchFamily="34" charset="0"/>
                        </a:rPr>
                        <a:t>$2,000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r" fontAlgn="b"/>
                      <a:r>
                        <a:rPr lang="en-US" sz="1100" b="0" i="0" u="none" strike="noStrike">
                          <a:solidFill>
                            <a:srgbClr val="000000"/>
                          </a:solidFill>
                          <a:effectLst/>
                          <a:latin typeface="Calibri" panose="020F0502020204030204" pitchFamily="34" charset="0"/>
                        </a:rPr>
                        <a:t>$2,040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r" fontAlgn="b"/>
                      <a:r>
                        <a:rPr lang="en-US" sz="1100" b="0" i="0" u="none" strike="noStrike">
                          <a:solidFill>
                            <a:srgbClr val="000000"/>
                          </a:solidFill>
                          <a:effectLst/>
                          <a:latin typeface="Calibri" panose="020F0502020204030204" pitchFamily="34" charset="0"/>
                        </a:rPr>
                        <a:t>$2,081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extLst>
                  <a:ext uri="{0D108BD9-81ED-4DB2-BD59-A6C34878D82A}">
                    <a16:rowId xmlns:a16="http://schemas.microsoft.com/office/drawing/2014/main" val="1640154618"/>
                  </a:ext>
                </a:extLst>
              </a:tr>
              <a:tr h="190500">
                <a:tc>
                  <a:txBody>
                    <a:bodyPr/>
                    <a:lstStyle/>
                    <a:p>
                      <a:pPr algn="l" fontAlgn="b"/>
                      <a:r>
                        <a:rPr lang="en-US" sz="1100" b="0" i="0" u="none" strike="noStrike">
                          <a:solidFill>
                            <a:srgbClr val="000000"/>
                          </a:solidFill>
                          <a:effectLst/>
                          <a:latin typeface="Calibri" panose="020F0502020204030204" pitchFamily="34" charset="0"/>
                        </a:rPr>
                        <a:t>Asset Purchases</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1100" b="0" i="0" u="none" strike="noStrike">
                          <a:solidFill>
                            <a:srgbClr val="000000"/>
                          </a:solidFill>
                          <a:effectLst/>
                          <a:latin typeface="Calibri" panose="020F0502020204030204" pitchFamily="34" charset="0"/>
                        </a:rPr>
                        <a:t>$862,500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1100" b="0" i="0" u="none" strike="noStrike">
                          <a:solidFill>
                            <a:srgbClr val="000000"/>
                          </a:solidFill>
                          <a:effectLst/>
                          <a:latin typeface="Calibri" panose="020F0502020204030204" pitchFamily="34" charset="0"/>
                        </a:rPr>
                        <a:t>$40,503</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1100" b="0" i="0" u="none" strike="noStrike">
                          <a:solidFill>
                            <a:srgbClr val="000000"/>
                          </a:solidFill>
                          <a:effectLst/>
                          <a:latin typeface="Calibri" panose="020F0502020204030204" pitchFamily="34" charset="0"/>
                        </a:rPr>
                        <a:t>$46,036</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647108675"/>
                  </a:ext>
                </a:extLst>
              </a:tr>
              <a:tr h="190500">
                <a:tc>
                  <a:txBody>
                    <a:bodyPr/>
                    <a:lstStyle/>
                    <a:p>
                      <a:pPr algn="l" fontAlgn="b"/>
                      <a:r>
                        <a:rPr lang="en-US" sz="1100" b="0" i="0" u="none" strike="noStrike">
                          <a:solidFill>
                            <a:srgbClr val="000000"/>
                          </a:solidFill>
                          <a:effectLst/>
                          <a:latin typeface="Calibri" panose="020F0502020204030204" pitchFamily="34" charset="0"/>
                        </a:rPr>
                        <a:t>Dividends</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r" fontAlgn="b"/>
                      <a:r>
                        <a:rPr lang="en-US" sz="1100" b="0" i="0" u="none" strike="noStrike">
                          <a:solidFill>
                            <a:srgbClr val="000000"/>
                          </a:solidFill>
                          <a:effectLst/>
                          <a:latin typeface="Calibri" panose="020F0502020204030204" pitchFamily="34" charset="0"/>
                        </a:rPr>
                        <a:t>$261,065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r" fontAlgn="b"/>
                      <a:r>
                        <a:rPr lang="en-US" sz="1100" b="0" i="0" u="none" strike="noStrike">
                          <a:solidFill>
                            <a:srgbClr val="000000"/>
                          </a:solidFill>
                          <a:effectLst/>
                          <a:latin typeface="Calibri" panose="020F0502020204030204" pitchFamily="34" charset="0"/>
                        </a:rPr>
                        <a:t>$324,025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r" fontAlgn="b"/>
                      <a:r>
                        <a:rPr lang="en-US" sz="1100" b="0" i="0" u="none" strike="noStrike">
                          <a:solidFill>
                            <a:srgbClr val="000000"/>
                          </a:solidFill>
                          <a:effectLst/>
                          <a:latin typeface="Calibri" panose="020F0502020204030204" pitchFamily="34" charset="0"/>
                        </a:rPr>
                        <a:t>$368,290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extLst>
                  <a:ext uri="{0D108BD9-81ED-4DB2-BD59-A6C34878D82A}">
                    <a16:rowId xmlns:a16="http://schemas.microsoft.com/office/drawing/2014/main" val="335282034"/>
                  </a:ext>
                </a:extLst>
              </a:tr>
              <a:tr h="190500">
                <a:tc>
                  <a:txBody>
                    <a:bodyPr/>
                    <a:lstStyle/>
                    <a:p>
                      <a:pPr algn="l" fontAlgn="b"/>
                      <a:r>
                        <a:rPr lang="en-US" sz="1100" b="1" i="0" u="none" strike="noStrike">
                          <a:solidFill>
                            <a:srgbClr val="000000"/>
                          </a:solidFill>
                          <a:effectLst/>
                          <a:latin typeface="Calibri" panose="020F0502020204030204" pitchFamily="34" charset="0"/>
                        </a:rPr>
                        <a:t>Total Cash Outflows</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1100" b="1" i="0" u="none" strike="noStrike">
                          <a:solidFill>
                            <a:srgbClr val="000000"/>
                          </a:solidFill>
                          <a:effectLst/>
                          <a:latin typeface="Calibri" panose="020F0502020204030204" pitchFamily="34" charset="0"/>
                        </a:rPr>
                        <a:t>$1,148,458</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1100" b="1" i="0" u="none" strike="noStrike">
                          <a:solidFill>
                            <a:srgbClr val="000000"/>
                          </a:solidFill>
                          <a:effectLst/>
                          <a:latin typeface="Calibri" panose="020F0502020204030204" pitchFamily="34" charset="0"/>
                        </a:rPr>
                        <a:t>$390,874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1100" b="1" i="0" u="none" strike="noStrike">
                          <a:solidFill>
                            <a:srgbClr val="000000"/>
                          </a:solidFill>
                          <a:effectLst/>
                          <a:latin typeface="Calibri" panose="020F0502020204030204" pitchFamily="34" charset="0"/>
                        </a:rPr>
                        <a:t>$442,212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433718910"/>
                  </a:ext>
                </a:extLst>
              </a:tr>
              <a:tr h="190500">
                <a:tc>
                  <a:txBody>
                    <a:bodyPr/>
                    <a:lstStyle/>
                    <a:p>
                      <a:pPr algn="l" fontAlgn="b"/>
                      <a:r>
                        <a:rPr lang="en-US" sz="1100" b="0" i="0" u="none" strike="noStrike">
                          <a:solidFill>
                            <a:srgbClr val="000000"/>
                          </a:solidFill>
                          <a:effectLst/>
                          <a:latin typeface="Calibri" panose="020F0502020204030204" pitchFamily="34" charset="0"/>
                        </a:rPr>
                        <a:t> </a:t>
                      </a:r>
                    </a:p>
                  </a:txBody>
                  <a:tcPr marL="9525" marR="9525" marT="9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100" b="0" i="0" u="none" strike="noStrike">
                          <a:solidFill>
                            <a:srgbClr val="000000"/>
                          </a:solidFill>
                          <a:effectLst/>
                          <a:latin typeface="Calibri" panose="020F0502020204030204" pitchFamily="34" charset="0"/>
                        </a:rPr>
                        <a:t> </a:t>
                      </a:r>
                    </a:p>
                  </a:txBody>
                  <a:tcPr marL="9525" marR="9525" marT="9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100" b="0" i="0" u="none" strike="noStrike">
                          <a:solidFill>
                            <a:srgbClr val="000000"/>
                          </a:solidFill>
                          <a:effectLst/>
                          <a:latin typeface="Calibri" panose="020F0502020204030204" pitchFamily="34" charset="0"/>
                        </a:rPr>
                        <a:t> </a:t>
                      </a:r>
                    </a:p>
                  </a:txBody>
                  <a:tcPr marL="9525" marR="9525" marT="9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100" b="0" i="0" u="none" strike="noStrike">
                          <a:solidFill>
                            <a:srgbClr val="000000"/>
                          </a:solidFill>
                          <a:effectLst/>
                          <a:latin typeface="Calibri" panose="020F0502020204030204" pitchFamily="34" charset="0"/>
                        </a:rPr>
                        <a:t> </a:t>
                      </a:r>
                    </a:p>
                  </a:txBody>
                  <a:tcPr marL="9525" marR="9525" marT="9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682588330"/>
                  </a:ext>
                </a:extLst>
              </a:tr>
              <a:tr h="190500">
                <a:tc>
                  <a:txBody>
                    <a:bodyPr/>
                    <a:lstStyle/>
                    <a:p>
                      <a:pPr algn="l" fontAlgn="b"/>
                      <a:r>
                        <a:rPr lang="en-US" sz="1100" b="1" i="0" u="none" strike="noStrike">
                          <a:solidFill>
                            <a:srgbClr val="000000"/>
                          </a:solidFill>
                          <a:effectLst/>
                          <a:latin typeface="Calibri" panose="020F0502020204030204" pitchFamily="34" charset="0"/>
                        </a:rPr>
                        <a:t>Net Cash Flow</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9C9C9"/>
                    </a:solidFill>
                  </a:tcPr>
                </a:tc>
                <a:tc>
                  <a:txBody>
                    <a:bodyPr/>
                    <a:lstStyle/>
                    <a:p>
                      <a:pPr algn="r" fontAlgn="b"/>
                      <a:r>
                        <a:rPr lang="en-US" sz="1100" b="1" i="0" u="none" strike="noStrike">
                          <a:solidFill>
                            <a:srgbClr val="000000"/>
                          </a:solidFill>
                          <a:effectLst/>
                          <a:latin typeface="Calibri" panose="020F0502020204030204" pitchFamily="34" charset="0"/>
                        </a:rPr>
                        <a:t>$160,766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9C9C9"/>
                    </a:solidFill>
                  </a:tcPr>
                </a:tc>
                <a:tc>
                  <a:txBody>
                    <a:bodyPr/>
                    <a:lstStyle/>
                    <a:p>
                      <a:pPr algn="r" fontAlgn="b"/>
                      <a:r>
                        <a:rPr lang="en-US" sz="1100" b="1" i="0" u="none" strike="noStrike">
                          <a:solidFill>
                            <a:srgbClr val="000000"/>
                          </a:solidFill>
                          <a:effectLst/>
                          <a:latin typeface="Calibri" panose="020F0502020204030204" pitchFamily="34" charset="0"/>
                        </a:rPr>
                        <a:t>$41,013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9C9C9"/>
                    </a:solidFill>
                  </a:tcPr>
                </a:tc>
                <a:tc>
                  <a:txBody>
                    <a:bodyPr/>
                    <a:lstStyle/>
                    <a:p>
                      <a:pPr algn="r" fontAlgn="b"/>
                      <a:r>
                        <a:rPr lang="en-US" sz="1100" b="1" i="0" u="none" strike="noStrike">
                          <a:solidFill>
                            <a:srgbClr val="000000"/>
                          </a:solidFill>
                          <a:effectLst/>
                          <a:latin typeface="Calibri" panose="020F0502020204030204" pitchFamily="34" charset="0"/>
                        </a:rPr>
                        <a:t>$46,556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9C9C9"/>
                    </a:solidFill>
                  </a:tcPr>
                </a:tc>
                <a:extLst>
                  <a:ext uri="{0D108BD9-81ED-4DB2-BD59-A6C34878D82A}">
                    <a16:rowId xmlns:a16="http://schemas.microsoft.com/office/drawing/2014/main" val="3698404668"/>
                  </a:ext>
                </a:extLst>
              </a:tr>
              <a:tr h="190500">
                <a:tc>
                  <a:txBody>
                    <a:bodyPr/>
                    <a:lstStyle/>
                    <a:p>
                      <a:pPr algn="l" fontAlgn="b"/>
                      <a:r>
                        <a:rPr lang="en-US" sz="1100" b="1" i="0" u="none" strike="noStrike">
                          <a:solidFill>
                            <a:srgbClr val="000000"/>
                          </a:solidFill>
                          <a:effectLst/>
                          <a:latin typeface="Calibri" panose="020F0502020204030204" pitchFamily="34" charset="0"/>
                        </a:rPr>
                        <a:t>Cash Balance</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9C9C9"/>
                    </a:solidFill>
                  </a:tcPr>
                </a:tc>
                <a:tc>
                  <a:txBody>
                    <a:bodyPr/>
                    <a:lstStyle/>
                    <a:p>
                      <a:pPr algn="r" fontAlgn="b"/>
                      <a:r>
                        <a:rPr lang="en-US" sz="1100" b="1" i="0" u="none" strike="noStrike">
                          <a:solidFill>
                            <a:srgbClr val="000000"/>
                          </a:solidFill>
                          <a:effectLst/>
                          <a:latin typeface="Calibri" panose="020F0502020204030204" pitchFamily="34" charset="0"/>
                        </a:rPr>
                        <a:t>$160,766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9C9C9"/>
                    </a:solidFill>
                  </a:tcPr>
                </a:tc>
                <a:tc>
                  <a:txBody>
                    <a:bodyPr/>
                    <a:lstStyle/>
                    <a:p>
                      <a:pPr algn="r" fontAlgn="b"/>
                      <a:r>
                        <a:rPr lang="en-US" sz="1100" b="1" i="0" u="none" strike="noStrike">
                          <a:solidFill>
                            <a:srgbClr val="000000"/>
                          </a:solidFill>
                          <a:effectLst/>
                          <a:latin typeface="Calibri" panose="020F0502020204030204" pitchFamily="34" charset="0"/>
                        </a:rPr>
                        <a:t>$201,779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9C9C9"/>
                    </a:solidFill>
                  </a:tcPr>
                </a:tc>
                <a:tc>
                  <a:txBody>
                    <a:bodyPr/>
                    <a:lstStyle/>
                    <a:p>
                      <a:pPr algn="r" fontAlgn="b"/>
                      <a:r>
                        <a:rPr lang="en-US" sz="1100" b="1" i="0" u="none" strike="noStrike" dirty="0">
                          <a:solidFill>
                            <a:srgbClr val="000000"/>
                          </a:solidFill>
                          <a:effectLst/>
                          <a:latin typeface="Calibri" panose="020F0502020204030204" pitchFamily="34" charset="0"/>
                        </a:rPr>
                        <a:t>$248,336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9C9C9"/>
                    </a:solidFill>
                  </a:tcPr>
                </a:tc>
                <a:extLst>
                  <a:ext uri="{0D108BD9-81ED-4DB2-BD59-A6C34878D82A}">
                    <a16:rowId xmlns:a16="http://schemas.microsoft.com/office/drawing/2014/main" val="1889826406"/>
                  </a:ext>
                </a:extLst>
              </a:tr>
            </a:tbl>
          </a:graphicData>
        </a:graphic>
      </p:graphicFrame>
      <p:graphicFrame>
        <p:nvGraphicFramePr>
          <p:cNvPr id="5" name="Chart 4">
            <a:extLst>
              <a:ext uri="{FF2B5EF4-FFF2-40B4-BE49-F238E27FC236}">
                <a16:creationId xmlns:a16="http://schemas.microsoft.com/office/drawing/2014/main" id="{00000000-0008-0000-0400-000005000000}"/>
              </a:ext>
            </a:extLst>
          </p:cNvPr>
          <p:cNvGraphicFramePr>
            <a:graphicFrameLocks/>
          </p:cNvGraphicFramePr>
          <p:nvPr>
            <p:extLst>
              <p:ext uri="{D42A27DB-BD31-4B8C-83A1-F6EECF244321}">
                <p14:modId xmlns:p14="http://schemas.microsoft.com/office/powerpoint/2010/main" val="3413448242"/>
              </p:ext>
            </p:extLst>
          </p:nvPr>
        </p:nvGraphicFramePr>
        <p:xfrm>
          <a:off x="6472284" y="1538711"/>
          <a:ext cx="5124450" cy="3629025"/>
        </p:xfrm>
        <a:graphic>
          <a:graphicData uri="http://schemas.openxmlformats.org/drawingml/2006/chart">
            <c:chart xmlns:c="http://schemas.openxmlformats.org/drawingml/2006/chart" xmlns:r="http://schemas.openxmlformats.org/officeDocument/2006/relationships" r:id="rId4"/>
          </a:graphicData>
        </a:graphic>
      </p:graphicFrame>
      <p:pic>
        <p:nvPicPr>
          <p:cNvPr id="6" name="Picture 5">
            <a:extLst>
              <a:ext uri="{FF2B5EF4-FFF2-40B4-BE49-F238E27FC236}">
                <a16:creationId xmlns:a16="http://schemas.microsoft.com/office/drawing/2014/main" id="{4964A36A-BBFC-A23C-3294-B544C51B6460}"/>
              </a:ext>
            </a:extLst>
          </p:cNvPr>
          <p:cNvPicPr>
            <a:picLocks noChangeAspect="1"/>
          </p:cNvPicPr>
          <p:nvPr/>
        </p:nvPicPr>
        <p:blipFill>
          <a:blip r:embed="rId5"/>
          <a:stretch>
            <a:fillRect/>
          </a:stretch>
        </p:blipFill>
        <p:spPr>
          <a:xfrm>
            <a:off x="0" y="0"/>
            <a:ext cx="482203" cy="6858000"/>
          </a:xfrm>
          <a:prstGeom prst="rect">
            <a:avLst/>
          </a:prstGeom>
        </p:spPr>
      </p:pic>
    </p:spTree>
    <p:extLst>
      <p:ext uri="{BB962C8B-B14F-4D97-AF65-F5344CB8AC3E}">
        <p14:creationId xmlns:p14="http://schemas.microsoft.com/office/powerpoint/2010/main" val="41492124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AsOne/>
      </p:bldGraphic>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7462E6-6726-4D2E-BD34-9117E7DCFD02}"/>
              </a:ext>
            </a:extLst>
          </p:cNvPr>
          <p:cNvSpPr>
            <a:spLocks noGrp="1"/>
          </p:cNvSpPr>
          <p:nvPr>
            <p:ph type="title"/>
          </p:nvPr>
        </p:nvSpPr>
        <p:spPr>
          <a:xfrm>
            <a:off x="838200" y="10633"/>
            <a:ext cx="10515600" cy="639586"/>
          </a:xfrm>
        </p:spPr>
        <p:txBody>
          <a:bodyPr>
            <a:normAutofit fontScale="90000"/>
          </a:bodyPr>
          <a:lstStyle/>
          <a:p>
            <a:pPr algn="ctr"/>
            <a:r>
              <a:rPr lang="en-US" dirty="0"/>
              <a:t>Balance Sheet</a:t>
            </a:r>
          </a:p>
        </p:txBody>
      </p:sp>
      <p:sp>
        <p:nvSpPr>
          <p:cNvPr id="7" name="Rectangle: Rounded Corners 6">
            <a:hlinkClick r:id="rId2" action="ppaction://hlinksldjump"/>
            <a:extLst>
              <a:ext uri="{FF2B5EF4-FFF2-40B4-BE49-F238E27FC236}">
                <a16:creationId xmlns:a16="http://schemas.microsoft.com/office/drawing/2014/main" id="{C63AB845-5AF3-47EA-A526-1D6DA8510E62}"/>
              </a:ext>
            </a:extLst>
          </p:cNvPr>
          <p:cNvSpPr/>
          <p:nvPr/>
        </p:nvSpPr>
        <p:spPr>
          <a:xfrm>
            <a:off x="6562725" y="6236700"/>
            <a:ext cx="2381693" cy="256175"/>
          </a:xfrm>
          <a:prstGeom prst="roundRect">
            <a:avLst/>
          </a:prstGeom>
          <a:gradFill>
            <a:gsLst>
              <a:gs pos="0">
                <a:schemeClr val="accent1">
                  <a:lumMod val="5000"/>
                  <a:lumOff val="95000"/>
                </a:schemeClr>
              </a:gs>
              <a:gs pos="100000">
                <a:schemeClr val="bg1"/>
              </a:gs>
              <a:gs pos="70000">
                <a:srgbClr val="002060"/>
              </a:gs>
              <a:gs pos="40000">
                <a:srgbClr val="002060"/>
              </a:gs>
            </a:gsLst>
            <a:lin ang="12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Back</a:t>
            </a:r>
          </a:p>
        </p:txBody>
      </p:sp>
      <p:sp>
        <p:nvSpPr>
          <p:cNvPr id="8" name="Rectangle: Rounded Corners 7">
            <a:hlinkClick r:id="rId3" action="ppaction://hlinksldjump"/>
            <a:extLst>
              <a:ext uri="{FF2B5EF4-FFF2-40B4-BE49-F238E27FC236}">
                <a16:creationId xmlns:a16="http://schemas.microsoft.com/office/drawing/2014/main" id="{83C8FC88-6501-455D-A28A-22BA09933CEF}"/>
              </a:ext>
            </a:extLst>
          </p:cNvPr>
          <p:cNvSpPr/>
          <p:nvPr/>
        </p:nvSpPr>
        <p:spPr>
          <a:xfrm>
            <a:off x="9348359" y="6236700"/>
            <a:ext cx="2381693" cy="256175"/>
          </a:xfrm>
          <a:prstGeom prst="roundRect">
            <a:avLst/>
          </a:prstGeom>
          <a:gradFill>
            <a:gsLst>
              <a:gs pos="0">
                <a:schemeClr val="accent1">
                  <a:lumMod val="5000"/>
                  <a:lumOff val="95000"/>
                </a:schemeClr>
              </a:gs>
              <a:gs pos="100000">
                <a:schemeClr val="bg1"/>
              </a:gs>
              <a:gs pos="70000">
                <a:srgbClr val="002060"/>
              </a:gs>
              <a:gs pos="40000">
                <a:srgbClr val="002060"/>
              </a:gs>
            </a:gsLst>
            <a:lin ang="12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Table of Contents</a:t>
            </a:r>
          </a:p>
        </p:txBody>
      </p:sp>
      <p:graphicFrame>
        <p:nvGraphicFramePr>
          <p:cNvPr id="4" name="Table 3">
            <a:extLst>
              <a:ext uri="{FF2B5EF4-FFF2-40B4-BE49-F238E27FC236}">
                <a16:creationId xmlns:a16="http://schemas.microsoft.com/office/drawing/2014/main" id="{FBFEDF9B-07CA-BBBD-1066-75E35B13F83F}"/>
              </a:ext>
            </a:extLst>
          </p:cNvPr>
          <p:cNvGraphicFramePr>
            <a:graphicFrameLocks noGrp="1"/>
          </p:cNvGraphicFramePr>
          <p:nvPr>
            <p:extLst>
              <p:ext uri="{D42A27DB-BD31-4B8C-83A1-F6EECF244321}">
                <p14:modId xmlns:p14="http://schemas.microsoft.com/office/powerpoint/2010/main" val="3851651632"/>
              </p:ext>
            </p:extLst>
          </p:nvPr>
        </p:nvGraphicFramePr>
        <p:xfrm>
          <a:off x="838200" y="1871209"/>
          <a:ext cx="4648200" cy="2857500"/>
        </p:xfrm>
        <a:graphic>
          <a:graphicData uri="http://schemas.openxmlformats.org/drawingml/2006/table">
            <a:tbl>
              <a:tblPr/>
              <a:tblGrid>
                <a:gridCol w="1943100">
                  <a:extLst>
                    <a:ext uri="{9D8B030D-6E8A-4147-A177-3AD203B41FA5}">
                      <a16:colId xmlns:a16="http://schemas.microsoft.com/office/drawing/2014/main" val="2358273230"/>
                    </a:ext>
                  </a:extLst>
                </a:gridCol>
                <a:gridCol w="812800">
                  <a:extLst>
                    <a:ext uri="{9D8B030D-6E8A-4147-A177-3AD203B41FA5}">
                      <a16:colId xmlns:a16="http://schemas.microsoft.com/office/drawing/2014/main" val="3375581614"/>
                    </a:ext>
                  </a:extLst>
                </a:gridCol>
                <a:gridCol w="800100">
                  <a:extLst>
                    <a:ext uri="{9D8B030D-6E8A-4147-A177-3AD203B41FA5}">
                      <a16:colId xmlns:a16="http://schemas.microsoft.com/office/drawing/2014/main" val="679843622"/>
                    </a:ext>
                  </a:extLst>
                </a:gridCol>
                <a:gridCol w="1092200">
                  <a:extLst>
                    <a:ext uri="{9D8B030D-6E8A-4147-A177-3AD203B41FA5}">
                      <a16:colId xmlns:a16="http://schemas.microsoft.com/office/drawing/2014/main" val="885129226"/>
                    </a:ext>
                  </a:extLst>
                </a:gridCol>
              </a:tblGrid>
              <a:tr h="190500">
                <a:tc>
                  <a:txBody>
                    <a:bodyPr/>
                    <a:lstStyle/>
                    <a:p>
                      <a:pPr algn="l" fontAlgn="b"/>
                      <a:r>
                        <a:rPr lang="en-US" sz="1100" b="0" i="0" u="none" strike="noStrike">
                          <a:solidFill>
                            <a:srgbClr val="FFFFFF"/>
                          </a:solidFill>
                          <a:effectLst/>
                          <a:latin typeface="Calibri" panose="020F0502020204030204" pitchFamily="34" charset="0"/>
                        </a:rPr>
                        <a:t>Balance Sheet</a:t>
                      </a:r>
                    </a:p>
                  </a:txBody>
                  <a:tcPr marL="9525" marR="9525" marT="9525" marB="0" anchor="b">
                    <a:lnL>
                      <a:noFill/>
                    </a:lnL>
                    <a:lnR>
                      <a:noFill/>
                    </a:lnR>
                    <a:lnT>
                      <a:noFill/>
                    </a:lnT>
                    <a:lnB w="6350" cap="flat" cmpd="sng" algn="ctr">
                      <a:solidFill>
                        <a:srgbClr val="000000"/>
                      </a:solidFill>
                      <a:prstDash val="solid"/>
                      <a:round/>
                      <a:headEnd type="none" w="med" len="med"/>
                      <a:tailEnd type="none" w="med" len="med"/>
                    </a:lnB>
                    <a:solidFill>
                      <a:srgbClr val="002060"/>
                    </a:solidFill>
                  </a:tcPr>
                </a:tc>
                <a:tc>
                  <a:txBody>
                    <a:bodyPr/>
                    <a:lstStyle/>
                    <a:p>
                      <a:pPr algn="l" fontAlgn="b"/>
                      <a:r>
                        <a:rPr lang="en-US" sz="1100" b="0" i="0" u="none" strike="noStrike">
                          <a:solidFill>
                            <a:srgbClr val="000000"/>
                          </a:solidFill>
                          <a:effectLst/>
                          <a:latin typeface="Calibri" panose="020F0502020204030204" pitchFamily="34" charset="0"/>
                        </a:rPr>
                        <a:t> </a:t>
                      </a:r>
                    </a:p>
                  </a:txBody>
                  <a:tcPr marL="9525" marR="9525" marT="9525" marB="0" anchor="b">
                    <a:lnL>
                      <a:noFill/>
                    </a:lnL>
                    <a:lnR>
                      <a:noFill/>
                    </a:lnR>
                    <a:lnT>
                      <a:noFill/>
                    </a:lnT>
                    <a:lnB w="6350" cap="flat" cmpd="sng" algn="ctr">
                      <a:solidFill>
                        <a:srgbClr val="000000"/>
                      </a:solidFill>
                      <a:prstDash val="solid"/>
                      <a:round/>
                      <a:headEnd type="none" w="med" len="med"/>
                      <a:tailEnd type="none" w="med" len="med"/>
                    </a:lnB>
                    <a:solidFill>
                      <a:srgbClr val="002060"/>
                    </a:solidFill>
                  </a:tcPr>
                </a:tc>
                <a:tc>
                  <a:txBody>
                    <a:bodyPr/>
                    <a:lstStyle/>
                    <a:p>
                      <a:pPr algn="l" fontAlgn="b"/>
                      <a:r>
                        <a:rPr lang="en-US" sz="1100" b="0" i="0" u="none" strike="noStrike">
                          <a:solidFill>
                            <a:srgbClr val="000000"/>
                          </a:solidFill>
                          <a:effectLst/>
                          <a:latin typeface="Calibri" panose="020F0502020204030204" pitchFamily="34" charset="0"/>
                        </a:rPr>
                        <a:t> </a:t>
                      </a:r>
                    </a:p>
                  </a:txBody>
                  <a:tcPr marL="9525" marR="9525" marT="9525" marB="0" anchor="b">
                    <a:lnL>
                      <a:noFill/>
                    </a:lnL>
                    <a:lnR>
                      <a:noFill/>
                    </a:lnR>
                    <a:lnT>
                      <a:noFill/>
                    </a:lnT>
                    <a:lnB w="6350" cap="flat" cmpd="sng" algn="ctr">
                      <a:solidFill>
                        <a:srgbClr val="000000"/>
                      </a:solidFill>
                      <a:prstDash val="solid"/>
                      <a:round/>
                      <a:headEnd type="none" w="med" len="med"/>
                      <a:tailEnd type="none" w="med" len="med"/>
                    </a:lnB>
                    <a:solidFill>
                      <a:srgbClr val="002060"/>
                    </a:solidFill>
                  </a:tcPr>
                </a:tc>
                <a:tc>
                  <a:txBody>
                    <a:bodyPr/>
                    <a:lstStyle/>
                    <a:p>
                      <a:pPr algn="l" fontAlgn="b"/>
                      <a:r>
                        <a:rPr lang="en-US" sz="1100" b="0" i="0" u="none" strike="noStrike" dirty="0">
                          <a:solidFill>
                            <a:srgbClr val="000000"/>
                          </a:solidFill>
                          <a:effectLst/>
                          <a:latin typeface="Calibri" panose="020F0502020204030204" pitchFamily="34" charset="0"/>
                        </a:rPr>
                        <a:t> </a:t>
                      </a:r>
                    </a:p>
                  </a:txBody>
                  <a:tcPr marL="9525" marR="9525" marT="9525" marB="0" anchor="b">
                    <a:lnL>
                      <a:noFill/>
                    </a:lnL>
                    <a:lnR>
                      <a:noFill/>
                    </a:lnR>
                    <a:lnT>
                      <a:noFill/>
                    </a:lnT>
                    <a:lnB w="6350" cap="flat" cmpd="sng" algn="ctr">
                      <a:solidFill>
                        <a:srgbClr val="000000"/>
                      </a:solidFill>
                      <a:prstDash val="solid"/>
                      <a:round/>
                      <a:headEnd type="none" w="med" len="med"/>
                      <a:tailEnd type="none" w="med" len="med"/>
                    </a:lnB>
                    <a:solidFill>
                      <a:srgbClr val="002060"/>
                    </a:solidFill>
                  </a:tcPr>
                </a:tc>
                <a:extLst>
                  <a:ext uri="{0D108BD9-81ED-4DB2-BD59-A6C34878D82A}">
                    <a16:rowId xmlns:a16="http://schemas.microsoft.com/office/drawing/2014/main" val="971167022"/>
                  </a:ext>
                </a:extLst>
              </a:tr>
              <a:tr h="190500">
                <a:tc>
                  <a:txBody>
                    <a:bodyPr/>
                    <a:lstStyle/>
                    <a:p>
                      <a:pPr algn="ctr" fontAlgn="b"/>
                      <a:r>
                        <a:rPr lang="en-US" sz="1100" b="0" i="0" u="none" strike="noStrike">
                          <a:solidFill>
                            <a:srgbClr val="000000"/>
                          </a:solidFill>
                          <a:effectLst/>
                          <a:latin typeface="Calibri" panose="020F0502020204030204" pitchFamily="34" charset="0"/>
                        </a:rPr>
                        <a:t>Year</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100" b="0" i="0" u="none" strike="noStrike">
                          <a:solidFill>
                            <a:srgbClr val="000000"/>
                          </a:solidFill>
                          <a:effectLst/>
                          <a:latin typeface="Calibri" panose="020F0502020204030204" pitchFamily="34" charset="0"/>
                        </a:rPr>
                        <a:t>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100" b="0" i="0" u="none" strike="noStrike">
                          <a:solidFill>
                            <a:srgbClr val="000000"/>
                          </a:solidFill>
                          <a:effectLst/>
                          <a:latin typeface="Calibri" panose="020F0502020204030204" pitchFamily="34" charset="0"/>
                        </a:rPr>
                        <a:t>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100" b="0" i="0" u="none" strike="noStrike">
                          <a:solidFill>
                            <a:srgbClr val="000000"/>
                          </a:solidFill>
                          <a:effectLst/>
                          <a:latin typeface="Calibri" panose="020F0502020204030204" pitchFamily="34" charset="0"/>
                        </a:rPr>
                        <a:t>3</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506062970"/>
                  </a:ext>
                </a:extLst>
              </a:tr>
              <a:tr h="190500">
                <a:tc>
                  <a:txBody>
                    <a:bodyPr/>
                    <a:lstStyle/>
                    <a:p>
                      <a:pPr algn="l" fontAlgn="b"/>
                      <a:r>
                        <a:rPr lang="en-US" sz="1100" b="1" i="0" u="none" strike="noStrike">
                          <a:solidFill>
                            <a:srgbClr val="000000"/>
                          </a:solidFill>
                          <a:effectLst/>
                          <a:latin typeface="Calibri" panose="020F0502020204030204" pitchFamily="34" charset="0"/>
                        </a:rPr>
                        <a:t>Assets</a:t>
                      </a:r>
                    </a:p>
                  </a:txBody>
                  <a:tcPr marL="9525" marR="9525" marT="9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04200929"/>
                  </a:ext>
                </a:extLst>
              </a:tr>
              <a:tr h="190500">
                <a:tc>
                  <a:txBody>
                    <a:bodyPr/>
                    <a:lstStyle/>
                    <a:p>
                      <a:pPr algn="l" fontAlgn="b"/>
                      <a:r>
                        <a:rPr lang="en-US" sz="1100" b="0" i="0" u="none" strike="noStrike">
                          <a:solidFill>
                            <a:srgbClr val="000000"/>
                          </a:solidFill>
                          <a:effectLst/>
                          <a:latin typeface="Calibri" panose="020F0502020204030204" pitchFamily="34" charset="0"/>
                        </a:rPr>
                        <a:t>Cash</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r" fontAlgn="b"/>
                      <a:r>
                        <a:rPr lang="en-US" sz="1100" b="0" i="0" u="none" strike="noStrike">
                          <a:solidFill>
                            <a:srgbClr val="000000"/>
                          </a:solidFill>
                          <a:effectLst/>
                          <a:latin typeface="Calibri" panose="020F0502020204030204" pitchFamily="34" charset="0"/>
                        </a:rPr>
                        <a:t>$160,766</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r" fontAlgn="b"/>
                      <a:r>
                        <a:rPr lang="en-US" sz="1100" b="0" i="0" u="none" strike="noStrike">
                          <a:solidFill>
                            <a:srgbClr val="000000"/>
                          </a:solidFill>
                          <a:effectLst/>
                          <a:latin typeface="Calibri" panose="020F0502020204030204" pitchFamily="34" charset="0"/>
                        </a:rPr>
                        <a:t>$201,779</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r" fontAlgn="b"/>
                      <a:r>
                        <a:rPr lang="en-US" sz="1100" b="0" i="0" u="none" strike="noStrike">
                          <a:solidFill>
                            <a:srgbClr val="000000"/>
                          </a:solidFill>
                          <a:effectLst/>
                          <a:latin typeface="Calibri" panose="020F0502020204030204" pitchFamily="34" charset="0"/>
                        </a:rPr>
                        <a:t>$248,336</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extLst>
                  <a:ext uri="{0D108BD9-81ED-4DB2-BD59-A6C34878D82A}">
                    <a16:rowId xmlns:a16="http://schemas.microsoft.com/office/drawing/2014/main" val="3071411594"/>
                  </a:ext>
                </a:extLst>
              </a:tr>
              <a:tr h="190500">
                <a:tc>
                  <a:txBody>
                    <a:bodyPr/>
                    <a:lstStyle/>
                    <a:p>
                      <a:pPr algn="l" fontAlgn="b"/>
                      <a:r>
                        <a:rPr lang="en-US" sz="1100" b="0" i="0" u="none" strike="noStrike">
                          <a:solidFill>
                            <a:srgbClr val="000000"/>
                          </a:solidFill>
                          <a:effectLst/>
                          <a:latin typeface="Calibri" panose="020F0502020204030204" pitchFamily="34" charset="0"/>
                        </a:rPr>
                        <a:t>Fixed Assets and Inventory</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$862,500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$903,003</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$949,039</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040695391"/>
                  </a:ext>
                </a:extLst>
              </a:tr>
              <a:tr h="190500">
                <a:tc>
                  <a:txBody>
                    <a:bodyPr/>
                    <a:lstStyle/>
                    <a:p>
                      <a:pPr algn="l" fontAlgn="b"/>
                      <a:r>
                        <a:rPr lang="en-US" sz="1100" b="0" i="0" u="none" strike="noStrike">
                          <a:solidFill>
                            <a:srgbClr val="000000"/>
                          </a:solidFill>
                          <a:effectLst/>
                          <a:latin typeface="Calibri" panose="020F0502020204030204" pitchFamily="34" charset="0"/>
                        </a:rPr>
                        <a:t>Accumulated Depreciation</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r" fontAlgn="b"/>
                      <a:r>
                        <a:rPr lang="en-US" sz="1100" b="0" i="0" u="none" strike="noStrike">
                          <a:solidFill>
                            <a:srgbClr val="000000"/>
                          </a:solidFill>
                          <a:effectLst/>
                          <a:latin typeface="Calibri" panose="020F0502020204030204" pitchFamily="34" charset="0"/>
                        </a:rPr>
                        <a:t>($34,500)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r" fontAlgn="b"/>
                      <a:r>
                        <a:rPr lang="en-US" sz="1100" b="0" i="0" u="none" strike="noStrike">
                          <a:solidFill>
                            <a:srgbClr val="000000"/>
                          </a:solidFill>
                          <a:effectLst/>
                          <a:latin typeface="Calibri" panose="020F0502020204030204" pitchFamily="34" charset="0"/>
                        </a:rPr>
                        <a:t>($37,771)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r" fontAlgn="b"/>
                      <a:r>
                        <a:rPr lang="en-US" sz="1100" b="0" i="0" u="none" strike="noStrike">
                          <a:solidFill>
                            <a:srgbClr val="000000"/>
                          </a:solidFill>
                          <a:effectLst/>
                          <a:latin typeface="Calibri" panose="020F0502020204030204" pitchFamily="34" charset="0"/>
                        </a:rPr>
                        <a:t>($41,508)</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extLst>
                  <a:ext uri="{0D108BD9-81ED-4DB2-BD59-A6C34878D82A}">
                    <a16:rowId xmlns:a16="http://schemas.microsoft.com/office/drawing/2014/main" val="3364750850"/>
                  </a:ext>
                </a:extLst>
              </a:tr>
              <a:tr h="190500">
                <a:tc>
                  <a:txBody>
                    <a:bodyPr/>
                    <a:lstStyle/>
                    <a:p>
                      <a:pPr algn="l" fontAlgn="b"/>
                      <a:r>
                        <a:rPr lang="en-US" sz="1100" b="1" i="0" u="none" strike="noStrike">
                          <a:solidFill>
                            <a:srgbClr val="000000"/>
                          </a:solidFill>
                          <a:effectLst/>
                          <a:latin typeface="Calibri" panose="020F0502020204030204" pitchFamily="34" charset="0"/>
                        </a:rPr>
                        <a:t>Total Assets</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1" i="0" u="none" strike="noStrike">
                          <a:solidFill>
                            <a:srgbClr val="000000"/>
                          </a:solidFill>
                          <a:effectLst/>
                          <a:latin typeface="Calibri" panose="020F0502020204030204" pitchFamily="34" charset="0"/>
                        </a:rPr>
                        <a:t>$988,766</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1" i="0" u="none" strike="noStrike">
                          <a:solidFill>
                            <a:srgbClr val="000000"/>
                          </a:solidFill>
                          <a:effectLst/>
                          <a:latin typeface="Calibri" panose="020F0502020204030204" pitchFamily="34" charset="0"/>
                        </a:rPr>
                        <a:t>$1,067,012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1" i="0" u="none" strike="noStrike">
                          <a:solidFill>
                            <a:srgbClr val="000000"/>
                          </a:solidFill>
                          <a:effectLst/>
                          <a:latin typeface="Calibri" panose="020F0502020204030204" pitchFamily="34" charset="0"/>
                        </a:rPr>
                        <a:t>$1,155,867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48104444"/>
                  </a:ext>
                </a:extLst>
              </a:tr>
              <a:tr h="190500">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3798237824"/>
                  </a:ext>
                </a:extLst>
              </a:tr>
              <a:tr h="190500">
                <a:tc>
                  <a:txBody>
                    <a:bodyPr/>
                    <a:lstStyle/>
                    <a:p>
                      <a:pPr algn="l" fontAlgn="b"/>
                      <a:r>
                        <a:rPr lang="en-US" sz="1100" b="0" i="0" u="none" strike="noStrike">
                          <a:solidFill>
                            <a:srgbClr val="000000"/>
                          </a:solidFill>
                          <a:effectLst/>
                          <a:latin typeface="Calibri" panose="020F0502020204030204" pitchFamily="34" charset="0"/>
                        </a:rPr>
                        <a:t>Liabilities</a:t>
                      </a:r>
                    </a:p>
                  </a:txBody>
                  <a:tcPr marL="9525" marR="9525" marT="9525"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683472260"/>
                  </a:ext>
                </a:extLst>
              </a:tr>
              <a:tr h="190500">
                <a:tc>
                  <a:txBody>
                    <a:bodyPr/>
                    <a:lstStyle/>
                    <a:p>
                      <a:pPr algn="l" fontAlgn="b"/>
                      <a:r>
                        <a:rPr lang="en-US" sz="1100" b="0" i="0" u="none" strike="noStrike">
                          <a:solidFill>
                            <a:srgbClr val="000000"/>
                          </a:solidFill>
                          <a:effectLst/>
                          <a:latin typeface="Calibri" panose="020F0502020204030204" pitchFamily="34" charset="0"/>
                        </a:rPr>
                        <a:t>Accounts Payable</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r" fontAlgn="b"/>
                      <a:r>
                        <a:rPr lang="en-US" sz="1100" b="0" i="0" u="none" strike="noStrike">
                          <a:solidFill>
                            <a:srgbClr val="000000"/>
                          </a:solidFill>
                          <a:effectLst/>
                          <a:latin typeface="Calibri" panose="020F0502020204030204" pitchFamily="34" charset="0"/>
                        </a:rPr>
                        <a:t>$500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r" fontAlgn="b"/>
                      <a:r>
                        <a:rPr lang="en-US" sz="1100" b="0" i="0" u="none" strike="noStrike">
                          <a:solidFill>
                            <a:srgbClr val="000000"/>
                          </a:solidFill>
                          <a:effectLst/>
                          <a:latin typeface="Calibri" panose="020F0502020204030204" pitchFamily="34" charset="0"/>
                        </a:rPr>
                        <a:t>$1,010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r" fontAlgn="b"/>
                      <a:r>
                        <a:rPr lang="en-US" sz="1100" b="0" i="0" u="none" strike="noStrike">
                          <a:solidFill>
                            <a:srgbClr val="000000"/>
                          </a:solidFill>
                          <a:effectLst/>
                          <a:latin typeface="Calibri" panose="020F0502020204030204" pitchFamily="34" charset="0"/>
                        </a:rPr>
                        <a:t>$1,530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extLst>
                  <a:ext uri="{0D108BD9-81ED-4DB2-BD59-A6C34878D82A}">
                    <a16:rowId xmlns:a16="http://schemas.microsoft.com/office/drawing/2014/main" val="3692194825"/>
                  </a:ext>
                </a:extLst>
              </a:tr>
              <a:tr h="190500">
                <a:tc>
                  <a:txBody>
                    <a:bodyPr/>
                    <a:lstStyle/>
                    <a:p>
                      <a:pPr algn="l" fontAlgn="b"/>
                      <a:r>
                        <a:rPr lang="en-US" sz="1100" b="0" i="0" u="none" strike="noStrike">
                          <a:solidFill>
                            <a:srgbClr val="000000"/>
                          </a:solidFill>
                          <a:effectLst/>
                          <a:latin typeface="Calibri" panose="020F0502020204030204" pitchFamily="34" charset="0"/>
                        </a:rPr>
                        <a:t>Long Term Liabilities</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$834,606</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$810,301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$784,496</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20492542"/>
                  </a:ext>
                </a:extLst>
              </a:tr>
              <a:tr h="190500">
                <a:tc>
                  <a:txBody>
                    <a:bodyPr/>
                    <a:lstStyle/>
                    <a:p>
                      <a:pPr algn="l" fontAlgn="b"/>
                      <a:r>
                        <a:rPr lang="en-US" sz="1100" b="1" i="0" u="none" strike="noStrike">
                          <a:solidFill>
                            <a:srgbClr val="000000"/>
                          </a:solidFill>
                          <a:effectLst/>
                          <a:latin typeface="Calibri" panose="020F0502020204030204" pitchFamily="34" charset="0"/>
                        </a:rPr>
                        <a:t>Total Liabilities</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r" fontAlgn="b"/>
                      <a:r>
                        <a:rPr lang="en-US" sz="1100" b="1" i="0" u="none" strike="noStrike">
                          <a:solidFill>
                            <a:srgbClr val="000000"/>
                          </a:solidFill>
                          <a:effectLst/>
                          <a:latin typeface="Calibri" panose="020F0502020204030204" pitchFamily="34" charset="0"/>
                        </a:rPr>
                        <a:t>$835,106</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r" fontAlgn="b"/>
                      <a:r>
                        <a:rPr lang="en-US" sz="1100" b="1" i="0" u="none" strike="noStrike">
                          <a:solidFill>
                            <a:srgbClr val="000000"/>
                          </a:solidFill>
                          <a:effectLst/>
                          <a:latin typeface="Calibri" panose="020F0502020204030204" pitchFamily="34" charset="0"/>
                        </a:rPr>
                        <a:t>$811,311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r" fontAlgn="b"/>
                      <a:r>
                        <a:rPr lang="en-US" sz="1100" b="1" i="0" u="none" strike="noStrike">
                          <a:solidFill>
                            <a:srgbClr val="000000"/>
                          </a:solidFill>
                          <a:effectLst/>
                          <a:latin typeface="Calibri" panose="020F0502020204030204" pitchFamily="34" charset="0"/>
                        </a:rPr>
                        <a:t>$786,026</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extLst>
                  <a:ext uri="{0D108BD9-81ED-4DB2-BD59-A6C34878D82A}">
                    <a16:rowId xmlns:a16="http://schemas.microsoft.com/office/drawing/2014/main" val="1898382396"/>
                  </a:ext>
                </a:extLst>
              </a:tr>
              <a:tr h="190500">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20973525"/>
                  </a:ext>
                </a:extLst>
              </a:tr>
              <a:tr h="190500">
                <a:tc>
                  <a:txBody>
                    <a:bodyPr/>
                    <a:lstStyle/>
                    <a:p>
                      <a:pPr algn="l" fontAlgn="b"/>
                      <a:r>
                        <a:rPr lang="en-US" sz="1100" b="1" i="0" u="none" strike="noStrike">
                          <a:solidFill>
                            <a:srgbClr val="000000"/>
                          </a:solidFill>
                          <a:effectLst/>
                          <a:latin typeface="Calibri" panose="020F0502020204030204" pitchFamily="34" charset="0"/>
                        </a:rPr>
                        <a:t>Equity</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9C9C9"/>
                    </a:solidFill>
                  </a:tcPr>
                </a:tc>
                <a:tc>
                  <a:txBody>
                    <a:bodyPr/>
                    <a:lstStyle/>
                    <a:p>
                      <a:pPr algn="r" fontAlgn="b"/>
                      <a:r>
                        <a:rPr lang="en-US" sz="1100" b="1" i="0" u="none" strike="noStrike">
                          <a:solidFill>
                            <a:srgbClr val="000000"/>
                          </a:solidFill>
                          <a:effectLst/>
                          <a:latin typeface="Calibri" panose="020F0502020204030204" pitchFamily="34" charset="0"/>
                        </a:rPr>
                        <a:t>$153,660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9C9C9"/>
                    </a:solidFill>
                  </a:tcPr>
                </a:tc>
                <a:tc>
                  <a:txBody>
                    <a:bodyPr/>
                    <a:lstStyle/>
                    <a:p>
                      <a:pPr algn="r" fontAlgn="b"/>
                      <a:r>
                        <a:rPr lang="en-US" sz="1100" b="1" i="0" u="none" strike="noStrike">
                          <a:solidFill>
                            <a:srgbClr val="000000"/>
                          </a:solidFill>
                          <a:effectLst/>
                          <a:latin typeface="Calibri" panose="020F0502020204030204" pitchFamily="34" charset="0"/>
                        </a:rPr>
                        <a:t>$255,701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9C9C9"/>
                    </a:solidFill>
                  </a:tcPr>
                </a:tc>
                <a:tc>
                  <a:txBody>
                    <a:bodyPr/>
                    <a:lstStyle/>
                    <a:p>
                      <a:pPr algn="r" fontAlgn="b"/>
                      <a:r>
                        <a:rPr lang="en-US" sz="1100" b="1" i="0" u="none" strike="noStrike">
                          <a:solidFill>
                            <a:srgbClr val="000000"/>
                          </a:solidFill>
                          <a:effectLst/>
                          <a:latin typeface="Calibri" panose="020F0502020204030204" pitchFamily="34" charset="0"/>
                        </a:rPr>
                        <a:t>$369,841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9C9C9"/>
                    </a:solidFill>
                  </a:tcPr>
                </a:tc>
                <a:extLst>
                  <a:ext uri="{0D108BD9-81ED-4DB2-BD59-A6C34878D82A}">
                    <a16:rowId xmlns:a16="http://schemas.microsoft.com/office/drawing/2014/main" val="1768266336"/>
                  </a:ext>
                </a:extLst>
              </a:tr>
              <a:tr h="190500">
                <a:tc>
                  <a:txBody>
                    <a:bodyPr/>
                    <a:lstStyle/>
                    <a:p>
                      <a:pPr algn="l" fontAlgn="b"/>
                      <a:r>
                        <a:rPr lang="en-US" sz="1100" b="1" i="0" u="none" strike="noStrike">
                          <a:solidFill>
                            <a:srgbClr val="000000"/>
                          </a:solidFill>
                          <a:effectLst/>
                          <a:latin typeface="Calibri" panose="020F0502020204030204" pitchFamily="34" charset="0"/>
                        </a:rPr>
                        <a:t>Total Liabilities and Equity</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9C9C9"/>
                    </a:solidFill>
                  </a:tcPr>
                </a:tc>
                <a:tc>
                  <a:txBody>
                    <a:bodyPr/>
                    <a:lstStyle/>
                    <a:p>
                      <a:pPr algn="r" fontAlgn="b"/>
                      <a:r>
                        <a:rPr lang="en-US" sz="1100" b="1" i="0" u="none" strike="noStrike">
                          <a:solidFill>
                            <a:srgbClr val="000000"/>
                          </a:solidFill>
                          <a:effectLst/>
                          <a:latin typeface="Calibri" panose="020F0502020204030204" pitchFamily="34" charset="0"/>
                        </a:rPr>
                        <a:t>$988,766</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9C9C9"/>
                    </a:solidFill>
                  </a:tcPr>
                </a:tc>
                <a:tc>
                  <a:txBody>
                    <a:bodyPr/>
                    <a:lstStyle/>
                    <a:p>
                      <a:pPr algn="r" fontAlgn="b"/>
                      <a:r>
                        <a:rPr lang="en-US" sz="1100" b="1" i="0" u="none" strike="noStrike" dirty="0">
                          <a:solidFill>
                            <a:srgbClr val="000000"/>
                          </a:solidFill>
                          <a:effectLst/>
                          <a:latin typeface="Calibri" panose="020F0502020204030204" pitchFamily="34" charset="0"/>
                        </a:rPr>
                        <a:t>$1,067,012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9C9C9"/>
                    </a:solidFill>
                  </a:tcPr>
                </a:tc>
                <a:tc>
                  <a:txBody>
                    <a:bodyPr/>
                    <a:lstStyle/>
                    <a:p>
                      <a:pPr algn="r" fontAlgn="b"/>
                      <a:r>
                        <a:rPr lang="en-US" sz="1100" b="1" i="0" u="none" strike="noStrike" dirty="0">
                          <a:solidFill>
                            <a:srgbClr val="000000"/>
                          </a:solidFill>
                          <a:effectLst/>
                          <a:latin typeface="Calibri" panose="020F0502020204030204" pitchFamily="34" charset="0"/>
                        </a:rPr>
                        <a:t>$1,155,867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9C9C9"/>
                    </a:solidFill>
                  </a:tcPr>
                </a:tc>
                <a:extLst>
                  <a:ext uri="{0D108BD9-81ED-4DB2-BD59-A6C34878D82A}">
                    <a16:rowId xmlns:a16="http://schemas.microsoft.com/office/drawing/2014/main" val="1560677208"/>
                  </a:ext>
                </a:extLst>
              </a:tr>
            </a:tbl>
          </a:graphicData>
        </a:graphic>
      </p:graphicFrame>
      <p:graphicFrame>
        <p:nvGraphicFramePr>
          <p:cNvPr id="9" name="Chart 8">
            <a:extLst>
              <a:ext uri="{FF2B5EF4-FFF2-40B4-BE49-F238E27FC236}">
                <a16:creationId xmlns:a16="http://schemas.microsoft.com/office/drawing/2014/main" id="{00000000-0008-0000-0500-000006000000}"/>
              </a:ext>
            </a:extLst>
          </p:cNvPr>
          <p:cNvGraphicFramePr>
            <a:graphicFrameLocks/>
          </p:cNvGraphicFramePr>
          <p:nvPr>
            <p:extLst>
              <p:ext uri="{D42A27DB-BD31-4B8C-83A1-F6EECF244321}">
                <p14:modId xmlns:p14="http://schemas.microsoft.com/office/powerpoint/2010/main" val="896906319"/>
              </p:ext>
            </p:extLst>
          </p:nvPr>
        </p:nvGraphicFramePr>
        <p:xfrm>
          <a:off x="5956569" y="1640228"/>
          <a:ext cx="5605463" cy="3088482"/>
        </p:xfrm>
        <a:graphic>
          <a:graphicData uri="http://schemas.openxmlformats.org/drawingml/2006/chart">
            <c:chart xmlns:c="http://schemas.openxmlformats.org/drawingml/2006/chart" xmlns:r="http://schemas.openxmlformats.org/officeDocument/2006/relationships" r:id="rId4"/>
          </a:graphicData>
        </a:graphic>
      </p:graphicFrame>
      <p:pic>
        <p:nvPicPr>
          <p:cNvPr id="3" name="Picture 2">
            <a:extLst>
              <a:ext uri="{FF2B5EF4-FFF2-40B4-BE49-F238E27FC236}">
                <a16:creationId xmlns:a16="http://schemas.microsoft.com/office/drawing/2014/main" id="{20259BA2-F0C4-DBBF-F2F7-CEA6C7E2B1A8}"/>
              </a:ext>
            </a:extLst>
          </p:cNvPr>
          <p:cNvPicPr>
            <a:picLocks noChangeAspect="1"/>
          </p:cNvPicPr>
          <p:nvPr/>
        </p:nvPicPr>
        <p:blipFill>
          <a:blip r:embed="rId5"/>
          <a:stretch>
            <a:fillRect/>
          </a:stretch>
        </p:blipFill>
        <p:spPr>
          <a:xfrm>
            <a:off x="0" y="0"/>
            <a:ext cx="482203" cy="6858000"/>
          </a:xfrm>
          <a:prstGeom prst="rect">
            <a:avLst/>
          </a:prstGeom>
        </p:spPr>
      </p:pic>
    </p:spTree>
    <p:extLst>
      <p:ext uri="{BB962C8B-B14F-4D97-AF65-F5344CB8AC3E}">
        <p14:creationId xmlns:p14="http://schemas.microsoft.com/office/powerpoint/2010/main" val="6884797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9" grpId="0">
        <p:bldAsOne/>
      </p:bldGraphic>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97BD56-D42E-4EC5-A6C0-6279D6945097}"/>
              </a:ext>
            </a:extLst>
          </p:cNvPr>
          <p:cNvSpPr>
            <a:spLocks noGrp="1"/>
          </p:cNvSpPr>
          <p:nvPr>
            <p:ph type="title"/>
          </p:nvPr>
        </p:nvSpPr>
        <p:spPr>
          <a:xfrm>
            <a:off x="838200" y="26000"/>
            <a:ext cx="10515600" cy="729897"/>
          </a:xfrm>
        </p:spPr>
        <p:txBody>
          <a:bodyPr>
            <a:normAutofit/>
          </a:bodyPr>
          <a:lstStyle/>
          <a:p>
            <a:pPr algn="ctr"/>
            <a:r>
              <a:rPr lang="en-US" sz="4000" dirty="0"/>
              <a:t>Breakeven Analysis and Business Ratios</a:t>
            </a:r>
          </a:p>
        </p:txBody>
      </p:sp>
      <p:sp>
        <p:nvSpPr>
          <p:cNvPr id="10" name="Rectangle: Rounded Corners 9">
            <a:hlinkClick r:id="rId2" action="ppaction://hlinksldjump"/>
            <a:extLst>
              <a:ext uri="{FF2B5EF4-FFF2-40B4-BE49-F238E27FC236}">
                <a16:creationId xmlns:a16="http://schemas.microsoft.com/office/drawing/2014/main" id="{27BBDA20-1146-45E8-894E-3E25674655BF}"/>
              </a:ext>
            </a:extLst>
          </p:cNvPr>
          <p:cNvSpPr/>
          <p:nvPr/>
        </p:nvSpPr>
        <p:spPr>
          <a:xfrm>
            <a:off x="8184576" y="6256330"/>
            <a:ext cx="2381693" cy="256175"/>
          </a:xfrm>
          <a:prstGeom prst="roundRect">
            <a:avLst/>
          </a:prstGeom>
          <a:gradFill>
            <a:gsLst>
              <a:gs pos="0">
                <a:schemeClr val="accent1">
                  <a:lumMod val="5000"/>
                  <a:lumOff val="95000"/>
                </a:schemeClr>
              </a:gs>
              <a:gs pos="100000">
                <a:schemeClr val="bg1"/>
              </a:gs>
              <a:gs pos="70000">
                <a:srgbClr val="002060"/>
              </a:gs>
              <a:gs pos="40000">
                <a:srgbClr val="002060"/>
              </a:gs>
            </a:gsLst>
            <a:lin ang="12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Table of Contents</a:t>
            </a:r>
          </a:p>
        </p:txBody>
      </p:sp>
      <p:graphicFrame>
        <p:nvGraphicFramePr>
          <p:cNvPr id="3" name="Table 2">
            <a:extLst>
              <a:ext uri="{FF2B5EF4-FFF2-40B4-BE49-F238E27FC236}">
                <a16:creationId xmlns:a16="http://schemas.microsoft.com/office/drawing/2014/main" id="{6E6C0035-E198-2D54-5EC1-EDD732C1A68A}"/>
              </a:ext>
            </a:extLst>
          </p:cNvPr>
          <p:cNvGraphicFramePr>
            <a:graphicFrameLocks noGrp="1"/>
          </p:cNvGraphicFramePr>
          <p:nvPr>
            <p:extLst>
              <p:ext uri="{D42A27DB-BD31-4B8C-83A1-F6EECF244321}">
                <p14:modId xmlns:p14="http://schemas.microsoft.com/office/powerpoint/2010/main" val="2947374537"/>
              </p:ext>
            </p:extLst>
          </p:nvPr>
        </p:nvGraphicFramePr>
        <p:xfrm>
          <a:off x="940046" y="1132142"/>
          <a:ext cx="4470401" cy="571500"/>
        </p:xfrm>
        <a:graphic>
          <a:graphicData uri="http://schemas.openxmlformats.org/drawingml/2006/table">
            <a:tbl>
              <a:tblPr/>
              <a:tblGrid>
                <a:gridCol w="1294481">
                  <a:extLst>
                    <a:ext uri="{9D8B030D-6E8A-4147-A177-3AD203B41FA5}">
                      <a16:colId xmlns:a16="http://schemas.microsoft.com/office/drawing/2014/main" val="3130571936"/>
                    </a:ext>
                  </a:extLst>
                </a:gridCol>
                <a:gridCol w="1040661">
                  <a:extLst>
                    <a:ext uri="{9D8B030D-6E8A-4147-A177-3AD203B41FA5}">
                      <a16:colId xmlns:a16="http://schemas.microsoft.com/office/drawing/2014/main" val="4230892570"/>
                    </a:ext>
                  </a:extLst>
                </a:gridCol>
                <a:gridCol w="1040661">
                  <a:extLst>
                    <a:ext uri="{9D8B030D-6E8A-4147-A177-3AD203B41FA5}">
                      <a16:colId xmlns:a16="http://schemas.microsoft.com/office/drawing/2014/main" val="3968008127"/>
                    </a:ext>
                  </a:extLst>
                </a:gridCol>
                <a:gridCol w="1094598">
                  <a:extLst>
                    <a:ext uri="{9D8B030D-6E8A-4147-A177-3AD203B41FA5}">
                      <a16:colId xmlns:a16="http://schemas.microsoft.com/office/drawing/2014/main" val="1599653459"/>
                    </a:ext>
                  </a:extLst>
                </a:gridCol>
              </a:tblGrid>
              <a:tr h="190500">
                <a:tc>
                  <a:txBody>
                    <a:bodyPr/>
                    <a:lstStyle/>
                    <a:p>
                      <a:pPr algn="l" fontAlgn="b"/>
                      <a:r>
                        <a:rPr lang="en-US" sz="1100" b="0" i="0" u="none" strike="noStrike">
                          <a:solidFill>
                            <a:srgbClr val="000000"/>
                          </a:solidFill>
                          <a:effectLst/>
                          <a:latin typeface="Calibri" panose="020F0502020204030204" pitchFamily="34" charset="0"/>
                        </a:rPr>
                        <a:t> </a:t>
                      </a:r>
                    </a:p>
                  </a:txBody>
                  <a:tcPr marL="9525" marR="9525" marT="9525" marB="0" anchor="b">
                    <a:lnL>
                      <a:noFill/>
                    </a:lnL>
                    <a:lnR>
                      <a:noFill/>
                    </a:lnR>
                    <a:lnT>
                      <a:noFill/>
                    </a:lnT>
                    <a:lnB w="6350" cap="flat" cmpd="sng" algn="ctr">
                      <a:solidFill>
                        <a:srgbClr val="000000"/>
                      </a:solidFill>
                      <a:prstDash val="solid"/>
                      <a:round/>
                      <a:headEnd type="none" w="med" len="med"/>
                      <a:tailEnd type="none" w="med" len="med"/>
                    </a:lnB>
                    <a:solidFill>
                      <a:srgbClr val="002060"/>
                    </a:solidFill>
                  </a:tcPr>
                </a:tc>
                <a:tc>
                  <a:txBody>
                    <a:bodyPr/>
                    <a:lstStyle/>
                    <a:p>
                      <a:pPr algn="l" fontAlgn="b"/>
                      <a:r>
                        <a:rPr lang="en-US" sz="1100" b="0" i="0" u="none" strike="noStrike">
                          <a:solidFill>
                            <a:srgbClr val="000000"/>
                          </a:solidFill>
                          <a:effectLst/>
                          <a:latin typeface="Calibri" panose="020F0502020204030204" pitchFamily="34" charset="0"/>
                        </a:rPr>
                        <a:t> </a:t>
                      </a:r>
                    </a:p>
                  </a:txBody>
                  <a:tcPr marL="9525" marR="9525" marT="9525" marB="0" anchor="b">
                    <a:lnL>
                      <a:noFill/>
                    </a:lnL>
                    <a:lnR>
                      <a:noFill/>
                    </a:lnR>
                    <a:lnT>
                      <a:noFill/>
                    </a:lnT>
                    <a:lnB w="6350" cap="flat" cmpd="sng" algn="ctr">
                      <a:solidFill>
                        <a:srgbClr val="000000"/>
                      </a:solidFill>
                      <a:prstDash val="solid"/>
                      <a:round/>
                      <a:headEnd type="none" w="med" len="med"/>
                      <a:tailEnd type="none" w="med" len="med"/>
                    </a:lnB>
                    <a:solidFill>
                      <a:srgbClr val="002060"/>
                    </a:solidFill>
                  </a:tcPr>
                </a:tc>
                <a:tc>
                  <a:txBody>
                    <a:bodyPr/>
                    <a:lstStyle/>
                    <a:p>
                      <a:pPr algn="l" fontAlgn="b"/>
                      <a:r>
                        <a:rPr lang="en-US" sz="1100" b="0" i="0" u="none" strike="noStrike" dirty="0">
                          <a:solidFill>
                            <a:srgbClr val="000000"/>
                          </a:solidFill>
                          <a:effectLst/>
                          <a:latin typeface="Calibri" panose="020F0502020204030204" pitchFamily="34" charset="0"/>
                        </a:rPr>
                        <a:t> </a:t>
                      </a:r>
                    </a:p>
                  </a:txBody>
                  <a:tcPr marL="9525" marR="9525" marT="9525" marB="0" anchor="b">
                    <a:lnL>
                      <a:noFill/>
                    </a:lnL>
                    <a:lnR>
                      <a:noFill/>
                    </a:lnR>
                    <a:lnT>
                      <a:noFill/>
                    </a:lnT>
                    <a:lnB w="6350" cap="flat" cmpd="sng" algn="ctr">
                      <a:solidFill>
                        <a:srgbClr val="000000"/>
                      </a:solidFill>
                      <a:prstDash val="solid"/>
                      <a:round/>
                      <a:headEnd type="none" w="med" len="med"/>
                      <a:tailEnd type="none" w="med" len="med"/>
                    </a:lnB>
                    <a:solidFill>
                      <a:srgbClr val="002060"/>
                    </a:solidFill>
                  </a:tcPr>
                </a:tc>
                <a:tc>
                  <a:txBody>
                    <a:bodyPr/>
                    <a:lstStyle/>
                    <a:p>
                      <a:pPr algn="l" fontAlgn="b"/>
                      <a:r>
                        <a:rPr lang="en-US" sz="1100" b="0" i="0" u="none" strike="noStrike">
                          <a:solidFill>
                            <a:srgbClr val="000000"/>
                          </a:solidFill>
                          <a:effectLst/>
                          <a:latin typeface="Calibri" panose="020F0502020204030204" pitchFamily="34" charset="0"/>
                        </a:rPr>
                        <a:t> </a:t>
                      </a:r>
                    </a:p>
                  </a:txBody>
                  <a:tcPr marL="9525" marR="9525" marT="9525" marB="0" anchor="b">
                    <a:lnL>
                      <a:noFill/>
                    </a:lnL>
                    <a:lnR>
                      <a:noFill/>
                    </a:lnR>
                    <a:lnT>
                      <a:noFill/>
                    </a:lnT>
                    <a:lnB w="6350" cap="flat" cmpd="sng" algn="ctr">
                      <a:solidFill>
                        <a:srgbClr val="000000"/>
                      </a:solidFill>
                      <a:prstDash val="solid"/>
                      <a:round/>
                      <a:headEnd type="none" w="med" len="med"/>
                      <a:tailEnd type="none" w="med" len="med"/>
                    </a:lnB>
                    <a:solidFill>
                      <a:srgbClr val="002060"/>
                    </a:solidFill>
                  </a:tcPr>
                </a:tc>
                <a:extLst>
                  <a:ext uri="{0D108BD9-81ED-4DB2-BD59-A6C34878D82A}">
                    <a16:rowId xmlns:a16="http://schemas.microsoft.com/office/drawing/2014/main" val="474371856"/>
                  </a:ext>
                </a:extLst>
              </a:tr>
              <a:tr h="190500">
                <a:tc>
                  <a:txBody>
                    <a:bodyPr/>
                    <a:lstStyle/>
                    <a:p>
                      <a:pPr algn="l" fontAlgn="b"/>
                      <a:r>
                        <a:rPr lang="en-US" sz="1100" b="0" i="0" u="none" strike="noStrike">
                          <a:solidFill>
                            <a:srgbClr val="000000"/>
                          </a:solidFill>
                          <a:effectLst/>
                          <a:latin typeface="Calibri" panose="020F0502020204030204" pitchFamily="34" charset="0"/>
                        </a:rPr>
                        <a:t>Year</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ctr" fontAlgn="b"/>
                      <a:r>
                        <a:rPr lang="en-US" sz="1100" b="0" i="0" u="none" strike="noStrike">
                          <a:solidFill>
                            <a:srgbClr val="000000"/>
                          </a:solidFill>
                          <a:effectLst/>
                          <a:latin typeface="Calibri" panose="020F0502020204030204" pitchFamily="34" charset="0"/>
                        </a:rPr>
                        <a:t>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ctr" fontAlgn="b"/>
                      <a:r>
                        <a:rPr lang="en-US" sz="1100" b="0" i="0" u="none" strike="noStrike">
                          <a:solidFill>
                            <a:srgbClr val="000000"/>
                          </a:solidFill>
                          <a:effectLst/>
                          <a:latin typeface="Calibri" panose="020F0502020204030204" pitchFamily="34" charset="0"/>
                        </a:rPr>
                        <a:t>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ctr" fontAlgn="b"/>
                      <a:r>
                        <a:rPr lang="en-US" sz="1100" b="0" i="0" u="none" strike="noStrike">
                          <a:solidFill>
                            <a:srgbClr val="000000"/>
                          </a:solidFill>
                          <a:effectLst/>
                          <a:latin typeface="Calibri" panose="020F0502020204030204" pitchFamily="34" charset="0"/>
                        </a:rPr>
                        <a:t>3</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extLst>
                  <a:ext uri="{0D108BD9-81ED-4DB2-BD59-A6C34878D82A}">
                    <a16:rowId xmlns:a16="http://schemas.microsoft.com/office/drawing/2014/main" val="2067997318"/>
                  </a:ext>
                </a:extLst>
              </a:tr>
              <a:tr h="190500">
                <a:tc>
                  <a:txBody>
                    <a:bodyPr/>
                    <a:lstStyle/>
                    <a:p>
                      <a:pPr algn="l" fontAlgn="b"/>
                      <a:r>
                        <a:rPr lang="en-US" sz="1100" b="0" i="0" u="none" strike="noStrike">
                          <a:solidFill>
                            <a:srgbClr val="000000"/>
                          </a:solidFill>
                          <a:effectLst/>
                          <a:latin typeface="Calibri" panose="020F0502020204030204" pitchFamily="34" charset="0"/>
                        </a:rPr>
                        <a:t>Yearly Breakeven</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$316,135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$329,628</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dirty="0">
                          <a:solidFill>
                            <a:srgbClr val="000000"/>
                          </a:solidFill>
                          <a:effectLst/>
                          <a:latin typeface="Calibri" panose="020F0502020204030204" pitchFamily="34" charset="0"/>
                        </a:rPr>
                        <a:t>$345,194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92387012"/>
                  </a:ext>
                </a:extLst>
              </a:tr>
            </a:tbl>
          </a:graphicData>
        </a:graphic>
      </p:graphicFrame>
      <p:graphicFrame>
        <p:nvGraphicFramePr>
          <p:cNvPr id="6" name="Chart 5">
            <a:extLst>
              <a:ext uri="{FF2B5EF4-FFF2-40B4-BE49-F238E27FC236}">
                <a16:creationId xmlns:a16="http://schemas.microsoft.com/office/drawing/2014/main" id="{00000000-0008-0000-0B00-000004000000}"/>
              </a:ext>
            </a:extLst>
          </p:cNvPr>
          <p:cNvGraphicFramePr>
            <a:graphicFrameLocks/>
          </p:cNvGraphicFramePr>
          <p:nvPr>
            <p:extLst>
              <p:ext uri="{D42A27DB-BD31-4B8C-83A1-F6EECF244321}">
                <p14:modId xmlns:p14="http://schemas.microsoft.com/office/powerpoint/2010/main" val="2560125098"/>
              </p:ext>
            </p:extLst>
          </p:nvPr>
        </p:nvGraphicFramePr>
        <p:xfrm>
          <a:off x="1084555" y="2134513"/>
          <a:ext cx="4572000" cy="274320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8" name="Table 7">
            <a:extLst>
              <a:ext uri="{FF2B5EF4-FFF2-40B4-BE49-F238E27FC236}">
                <a16:creationId xmlns:a16="http://schemas.microsoft.com/office/drawing/2014/main" id="{8D28CBBE-985A-4C45-64BD-9E3FCAD779E7}"/>
              </a:ext>
            </a:extLst>
          </p:cNvPr>
          <p:cNvGraphicFramePr>
            <a:graphicFrameLocks noGrp="1"/>
          </p:cNvGraphicFramePr>
          <p:nvPr>
            <p:extLst>
              <p:ext uri="{D42A27DB-BD31-4B8C-83A1-F6EECF244321}">
                <p14:modId xmlns:p14="http://schemas.microsoft.com/office/powerpoint/2010/main" val="3842394304"/>
              </p:ext>
            </p:extLst>
          </p:nvPr>
        </p:nvGraphicFramePr>
        <p:xfrm>
          <a:off x="6920143" y="1132142"/>
          <a:ext cx="3962401" cy="2857500"/>
        </p:xfrm>
        <a:graphic>
          <a:graphicData uri="http://schemas.openxmlformats.org/drawingml/2006/table">
            <a:tbl>
              <a:tblPr/>
              <a:tblGrid>
                <a:gridCol w="1307053">
                  <a:extLst>
                    <a:ext uri="{9D8B030D-6E8A-4147-A177-3AD203B41FA5}">
                      <a16:colId xmlns:a16="http://schemas.microsoft.com/office/drawing/2014/main" val="2477272857"/>
                    </a:ext>
                  </a:extLst>
                </a:gridCol>
                <a:gridCol w="977117">
                  <a:extLst>
                    <a:ext uri="{9D8B030D-6E8A-4147-A177-3AD203B41FA5}">
                      <a16:colId xmlns:a16="http://schemas.microsoft.com/office/drawing/2014/main" val="2248400743"/>
                    </a:ext>
                  </a:extLst>
                </a:gridCol>
                <a:gridCol w="850219">
                  <a:extLst>
                    <a:ext uri="{9D8B030D-6E8A-4147-A177-3AD203B41FA5}">
                      <a16:colId xmlns:a16="http://schemas.microsoft.com/office/drawing/2014/main" val="4175745088"/>
                    </a:ext>
                  </a:extLst>
                </a:gridCol>
                <a:gridCol w="828012">
                  <a:extLst>
                    <a:ext uri="{9D8B030D-6E8A-4147-A177-3AD203B41FA5}">
                      <a16:colId xmlns:a16="http://schemas.microsoft.com/office/drawing/2014/main" val="3123715571"/>
                    </a:ext>
                  </a:extLst>
                </a:gridCol>
              </a:tblGrid>
              <a:tr h="190500">
                <a:tc>
                  <a:txBody>
                    <a:bodyPr/>
                    <a:lstStyle/>
                    <a:p>
                      <a:pPr algn="l" fontAlgn="b"/>
                      <a:r>
                        <a:rPr lang="en-US" sz="1100" b="0" i="0" u="none" strike="noStrike">
                          <a:solidFill>
                            <a:srgbClr val="FFFFFF"/>
                          </a:solidFill>
                          <a:effectLst/>
                          <a:latin typeface="Calibri" panose="020F0502020204030204" pitchFamily="34" charset="0"/>
                        </a:rPr>
                        <a:t>Business Ratios</a:t>
                      </a:r>
                    </a:p>
                  </a:txBody>
                  <a:tcPr marL="9525" marR="9525" marT="9525" marB="0" anchor="b">
                    <a:lnL>
                      <a:noFill/>
                    </a:lnL>
                    <a:lnR>
                      <a:noFill/>
                    </a:lnR>
                    <a:lnT>
                      <a:noFill/>
                    </a:lnT>
                    <a:lnB w="6350" cap="flat" cmpd="sng" algn="ctr">
                      <a:solidFill>
                        <a:srgbClr val="000000"/>
                      </a:solidFill>
                      <a:prstDash val="solid"/>
                      <a:round/>
                      <a:headEnd type="none" w="med" len="med"/>
                      <a:tailEnd type="none" w="med" len="med"/>
                    </a:lnB>
                    <a:solidFill>
                      <a:srgbClr val="002060"/>
                    </a:solidFill>
                  </a:tcPr>
                </a:tc>
                <a:tc>
                  <a:txBody>
                    <a:bodyPr/>
                    <a:lstStyle/>
                    <a:p>
                      <a:pPr algn="l" fontAlgn="b"/>
                      <a:r>
                        <a:rPr lang="en-US" sz="1100" b="0" i="0" u="none" strike="noStrike">
                          <a:solidFill>
                            <a:srgbClr val="000000"/>
                          </a:solidFill>
                          <a:effectLst/>
                          <a:latin typeface="Calibri" panose="020F0502020204030204" pitchFamily="34" charset="0"/>
                        </a:rPr>
                        <a:t> </a:t>
                      </a:r>
                    </a:p>
                  </a:txBody>
                  <a:tcPr marL="9525" marR="9525" marT="9525" marB="0" anchor="b">
                    <a:lnL>
                      <a:noFill/>
                    </a:lnL>
                    <a:lnR>
                      <a:noFill/>
                    </a:lnR>
                    <a:lnT>
                      <a:noFill/>
                    </a:lnT>
                    <a:lnB w="6350" cap="flat" cmpd="sng" algn="ctr">
                      <a:solidFill>
                        <a:srgbClr val="000000"/>
                      </a:solidFill>
                      <a:prstDash val="solid"/>
                      <a:round/>
                      <a:headEnd type="none" w="med" len="med"/>
                      <a:tailEnd type="none" w="med" len="med"/>
                    </a:lnB>
                    <a:solidFill>
                      <a:srgbClr val="002060"/>
                    </a:solidFill>
                  </a:tcPr>
                </a:tc>
                <a:tc>
                  <a:txBody>
                    <a:bodyPr/>
                    <a:lstStyle/>
                    <a:p>
                      <a:pPr algn="l" fontAlgn="b"/>
                      <a:r>
                        <a:rPr lang="en-US" sz="1100" b="0" i="0" u="none" strike="noStrike">
                          <a:solidFill>
                            <a:srgbClr val="000000"/>
                          </a:solidFill>
                          <a:effectLst/>
                          <a:latin typeface="Calibri" panose="020F0502020204030204" pitchFamily="34" charset="0"/>
                        </a:rPr>
                        <a:t> </a:t>
                      </a:r>
                    </a:p>
                  </a:txBody>
                  <a:tcPr marL="9525" marR="9525" marT="9525" marB="0" anchor="b">
                    <a:lnL>
                      <a:noFill/>
                    </a:lnL>
                    <a:lnR>
                      <a:noFill/>
                    </a:lnR>
                    <a:lnT>
                      <a:noFill/>
                    </a:lnT>
                    <a:lnB w="6350" cap="flat" cmpd="sng" algn="ctr">
                      <a:solidFill>
                        <a:srgbClr val="000000"/>
                      </a:solidFill>
                      <a:prstDash val="solid"/>
                      <a:round/>
                      <a:headEnd type="none" w="med" len="med"/>
                      <a:tailEnd type="none" w="med" len="med"/>
                    </a:lnB>
                    <a:solidFill>
                      <a:srgbClr val="002060"/>
                    </a:solidFill>
                  </a:tcPr>
                </a:tc>
                <a:tc>
                  <a:txBody>
                    <a:bodyPr/>
                    <a:lstStyle/>
                    <a:p>
                      <a:pPr algn="l" fontAlgn="b"/>
                      <a:r>
                        <a:rPr lang="en-US" sz="1100" b="0" i="0" u="none" strike="noStrike">
                          <a:solidFill>
                            <a:srgbClr val="000000"/>
                          </a:solidFill>
                          <a:effectLst/>
                          <a:latin typeface="Calibri" panose="020F0502020204030204" pitchFamily="34" charset="0"/>
                        </a:rPr>
                        <a:t> </a:t>
                      </a:r>
                    </a:p>
                  </a:txBody>
                  <a:tcPr marL="9525" marR="9525" marT="9525" marB="0" anchor="b">
                    <a:lnL>
                      <a:noFill/>
                    </a:lnL>
                    <a:lnR>
                      <a:noFill/>
                    </a:lnR>
                    <a:lnT>
                      <a:noFill/>
                    </a:lnT>
                    <a:lnB w="6350" cap="flat" cmpd="sng" algn="ctr">
                      <a:solidFill>
                        <a:srgbClr val="000000"/>
                      </a:solidFill>
                      <a:prstDash val="solid"/>
                      <a:round/>
                      <a:headEnd type="none" w="med" len="med"/>
                      <a:tailEnd type="none" w="med" len="med"/>
                    </a:lnB>
                    <a:solidFill>
                      <a:srgbClr val="002060"/>
                    </a:solidFill>
                  </a:tcPr>
                </a:tc>
                <a:extLst>
                  <a:ext uri="{0D108BD9-81ED-4DB2-BD59-A6C34878D82A}">
                    <a16:rowId xmlns:a16="http://schemas.microsoft.com/office/drawing/2014/main" val="1347560794"/>
                  </a:ext>
                </a:extLst>
              </a:tr>
              <a:tr h="190500">
                <a:tc>
                  <a:txBody>
                    <a:bodyPr/>
                    <a:lstStyle/>
                    <a:p>
                      <a:pPr algn="l" fontAlgn="b"/>
                      <a:r>
                        <a:rPr lang="en-US" sz="1100" b="0" i="0" u="none" strike="noStrike">
                          <a:solidFill>
                            <a:srgbClr val="000000"/>
                          </a:solidFill>
                          <a:effectLst/>
                          <a:latin typeface="Calibri" panose="020F0502020204030204" pitchFamily="34" charset="0"/>
                        </a:rPr>
                        <a:t>Year</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ctr" fontAlgn="b"/>
                      <a:r>
                        <a:rPr lang="en-US" sz="1100" b="0" i="0" u="none" strike="noStrike" dirty="0">
                          <a:solidFill>
                            <a:srgbClr val="000000"/>
                          </a:solidFill>
                          <a:effectLst/>
                          <a:latin typeface="Calibri" panose="020F0502020204030204" pitchFamily="34" charset="0"/>
                        </a:rPr>
                        <a:t>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ctr" fontAlgn="b"/>
                      <a:r>
                        <a:rPr lang="en-US" sz="1100" b="0" i="0" u="none" strike="noStrike">
                          <a:solidFill>
                            <a:srgbClr val="000000"/>
                          </a:solidFill>
                          <a:effectLst/>
                          <a:latin typeface="Calibri" panose="020F0502020204030204" pitchFamily="34" charset="0"/>
                        </a:rPr>
                        <a:t>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ctr" fontAlgn="b"/>
                      <a:r>
                        <a:rPr lang="en-US" sz="1100" b="0" i="0" u="none" strike="noStrike">
                          <a:solidFill>
                            <a:srgbClr val="000000"/>
                          </a:solidFill>
                          <a:effectLst/>
                          <a:latin typeface="Calibri" panose="020F0502020204030204" pitchFamily="34" charset="0"/>
                        </a:rPr>
                        <a:t>3</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extLst>
                  <a:ext uri="{0D108BD9-81ED-4DB2-BD59-A6C34878D82A}">
                    <a16:rowId xmlns:a16="http://schemas.microsoft.com/office/drawing/2014/main" val="2318314061"/>
                  </a:ext>
                </a:extLst>
              </a:tr>
              <a:tr h="190500">
                <a:tc>
                  <a:txBody>
                    <a:bodyPr/>
                    <a:lstStyle/>
                    <a:p>
                      <a:pPr algn="l" fontAlgn="b"/>
                      <a:r>
                        <a:rPr lang="en-US" sz="1100" b="1" i="0" u="none" strike="noStrike">
                          <a:solidFill>
                            <a:srgbClr val="000000"/>
                          </a:solidFill>
                          <a:effectLst/>
                          <a:latin typeface="Calibri" panose="020F0502020204030204" pitchFamily="34" charset="0"/>
                        </a:rPr>
                        <a:t>Revenue</a:t>
                      </a:r>
                    </a:p>
                  </a:txBody>
                  <a:tcPr marL="9525" marR="9525" marT="9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73426153"/>
                  </a:ext>
                </a:extLst>
              </a:tr>
              <a:tr h="190500">
                <a:tc>
                  <a:txBody>
                    <a:bodyPr/>
                    <a:lstStyle/>
                    <a:p>
                      <a:pPr algn="l" fontAlgn="b"/>
                      <a:r>
                        <a:rPr lang="en-US" sz="1100" b="0" i="0" u="none" strike="noStrike">
                          <a:solidFill>
                            <a:srgbClr val="000000"/>
                          </a:solidFill>
                          <a:effectLst/>
                          <a:latin typeface="Calibri" panose="020F0502020204030204" pitchFamily="34" charset="0"/>
                        </a:rPr>
                        <a:t>Revenue Growth</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0.00%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15.00%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10.00%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46136923"/>
                  </a:ext>
                </a:extLst>
              </a:tr>
              <a:tr h="190500">
                <a:tc>
                  <a:txBody>
                    <a:bodyPr/>
                    <a:lstStyle/>
                    <a:p>
                      <a:pPr algn="l" fontAlgn="b"/>
                      <a:r>
                        <a:rPr lang="en-US" sz="1100" b="0" i="0" u="none" strike="noStrike">
                          <a:solidFill>
                            <a:srgbClr val="000000"/>
                          </a:solidFill>
                          <a:effectLst/>
                          <a:latin typeface="Calibri" panose="020F0502020204030204" pitchFamily="34" charset="0"/>
                        </a:rPr>
                        <a:t>Gross Margin</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92.53%</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92.53%</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92.19%</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255853205"/>
                  </a:ext>
                </a:extLst>
              </a:tr>
              <a:tr h="190500">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3652097667"/>
                  </a:ext>
                </a:extLst>
              </a:tr>
              <a:tr h="190500">
                <a:tc>
                  <a:txBody>
                    <a:bodyPr/>
                    <a:lstStyle/>
                    <a:p>
                      <a:pPr algn="l" fontAlgn="b"/>
                      <a:r>
                        <a:rPr lang="en-US" sz="1100" b="1" i="0" u="none" strike="noStrike">
                          <a:solidFill>
                            <a:srgbClr val="000000"/>
                          </a:solidFill>
                          <a:effectLst/>
                          <a:latin typeface="Calibri" panose="020F0502020204030204" pitchFamily="34" charset="0"/>
                        </a:rPr>
                        <a:t>Financials</a:t>
                      </a:r>
                    </a:p>
                  </a:txBody>
                  <a:tcPr marL="9525" marR="9525" marT="9525"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93955558"/>
                  </a:ext>
                </a:extLst>
              </a:tr>
              <a:tr h="190500">
                <a:tc>
                  <a:txBody>
                    <a:bodyPr/>
                    <a:lstStyle/>
                    <a:p>
                      <a:pPr algn="l" fontAlgn="b"/>
                      <a:r>
                        <a:rPr lang="en-US" sz="1100" b="0" i="0" u="none" strike="noStrike">
                          <a:solidFill>
                            <a:srgbClr val="000000"/>
                          </a:solidFill>
                          <a:effectLst/>
                          <a:latin typeface="Calibri" panose="020F0502020204030204" pitchFamily="34" charset="0"/>
                        </a:rPr>
                        <a:t>Profit Margin</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35.19%</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38.08%</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39.31%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382731116"/>
                  </a:ext>
                </a:extLst>
              </a:tr>
              <a:tr h="190500">
                <a:tc>
                  <a:txBody>
                    <a:bodyPr/>
                    <a:lstStyle/>
                    <a:p>
                      <a:pPr algn="l" fontAlgn="b"/>
                      <a:r>
                        <a:rPr lang="en-US" sz="1100" b="0" i="0" u="none" strike="noStrike">
                          <a:solidFill>
                            <a:srgbClr val="000000"/>
                          </a:solidFill>
                          <a:effectLst/>
                          <a:latin typeface="Calibri" panose="020F0502020204030204" pitchFamily="34" charset="0"/>
                        </a:rPr>
                        <a:t>Assets to Liabilities</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1.18</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1.32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1.47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82025996"/>
                  </a:ext>
                </a:extLst>
              </a:tr>
              <a:tr h="190500">
                <a:tc>
                  <a:txBody>
                    <a:bodyPr/>
                    <a:lstStyle/>
                    <a:p>
                      <a:pPr algn="l" fontAlgn="b"/>
                      <a:r>
                        <a:rPr lang="en-US" sz="1100" b="0" i="0" u="none" strike="noStrike">
                          <a:solidFill>
                            <a:srgbClr val="000000"/>
                          </a:solidFill>
                          <a:effectLst/>
                          <a:latin typeface="Calibri" panose="020F0502020204030204" pitchFamily="34" charset="0"/>
                        </a:rPr>
                        <a:t>Equity to Liabilities</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0.18</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0.32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0.47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60167558"/>
                  </a:ext>
                </a:extLst>
              </a:tr>
              <a:tr h="190500">
                <a:tc>
                  <a:txBody>
                    <a:bodyPr/>
                    <a:lstStyle/>
                    <a:p>
                      <a:pPr algn="l" fontAlgn="b"/>
                      <a:r>
                        <a:rPr lang="en-US" sz="1100" b="0" i="0" u="none" strike="noStrike">
                          <a:solidFill>
                            <a:srgbClr val="000000"/>
                          </a:solidFill>
                          <a:effectLst/>
                          <a:latin typeface="Calibri" panose="020F0502020204030204" pitchFamily="34" charset="0"/>
                        </a:rPr>
                        <a:t>Assets to Equity</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6.43</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4.17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3.13</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49155642"/>
                  </a:ext>
                </a:extLst>
              </a:tr>
              <a:tr h="190500">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771779368"/>
                  </a:ext>
                </a:extLst>
              </a:tr>
              <a:tr h="190500">
                <a:tc>
                  <a:txBody>
                    <a:bodyPr/>
                    <a:lstStyle/>
                    <a:p>
                      <a:pPr algn="l" fontAlgn="b"/>
                      <a:r>
                        <a:rPr lang="en-US" sz="1100" b="1" i="0" u="none" strike="noStrike">
                          <a:solidFill>
                            <a:srgbClr val="000000"/>
                          </a:solidFill>
                          <a:effectLst/>
                          <a:latin typeface="Calibri" panose="020F0502020204030204" pitchFamily="34" charset="0"/>
                        </a:rPr>
                        <a:t>Liquidity</a:t>
                      </a:r>
                    </a:p>
                  </a:txBody>
                  <a:tcPr marL="9525" marR="9525" marT="9525"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70063331"/>
                  </a:ext>
                </a:extLst>
              </a:tr>
              <a:tr h="190500">
                <a:tc>
                  <a:txBody>
                    <a:bodyPr/>
                    <a:lstStyle/>
                    <a:p>
                      <a:pPr algn="l" fontAlgn="b"/>
                      <a:r>
                        <a:rPr lang="en-US" sz="1100" b="0" i="0" u="none" strike="noStrike">
                          <a:solidFill>
                            <a:srgbClr val="000000"/>
                          </a:solidFill>
                          <a:effectLst/>
                          <a:latin typeface="Calibri" panose="020F0502020204030204" pitchFamily="34" charset="0"/>
                        </a:rPr>
                        <a:t>Cash to Assets</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0.16</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0.19</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0.21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16794909"/>
                  </a:ext>
                </a:extLst>
              </a:tr>
              <a:tr h="190500">
                <a:tc>
                  <a:txBody>
                    <a:bodyPr/>
                    <a:lstStyle/>
                    <a:p>
                      <a:pPr algn="l" fontAlgn="b"/>
                      <a:r>
                        <a:rPr lang="en-US" sz="1100" b="0" i="0" u="none" strike="noStrike">
                          <a:solidFill>
                            <a:srgbClr val="000000"/>
                          </a:solidFill>
                          <a:effectLst/>
                          <a:latin typeface="Calibri" panose="020F0502020204030204" pitchFamily="34" charset="0"/>
                        </a:rPr>
                        <a:t>Cash to Liabilities</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0.19</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0.25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dirty="0">
                          <a:solidFill>
                            <a:srgbClr val="000000"/>
                          </a:solidFill>
                          <a:effectLst/>
                          <a:latin typeface="Calibri" panose="020F0502020204030204" pitchFamily="34" charset="0"/>
                        </a:rPr>
                        <a:t>0.32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41150925"/>
                  </a:ext>
                </a:extLst>
              </a:tr>
            </a:tbl>
          </a:graphicData>
        </a:graphic>
      </p:graphicFrame>
      <p:pic>
        <p:nvPicPr>
          <p:cNvPr id="5" name="Picture 4">
            <a:extLst>
              <a:ext uri="{FF2B5EF4-FFF2-40B4-BE49-F238E27FC236}">
                <a16:creationId xmlns:a16="http://schemas.microsoft.com/office/drawing/2014/main" id="{BC30B80E-68FE-87A2-5F59-2265AC1E8AC4}"/>
              </a:ext>
            </a:extLst>
          </p:cNvPr>
          <p:cNvPicPr>
            <a:picLocks noChangeAspect="1"/>
          </p:cNvPicPr>
          <p:nvPr/>
        </p:nvPicPr>
        <p:blipFill>
          <a:blip r:embed="rId4"/>
          <a:stretch>
            <a:fillRect/>
          </a:stretch>
        </p:blipFill>
        <p:spPr>
          <a:xfrm>
            <a:off x="0" y="0"/>
            <a:ext cx="482203" cy="6858000"/>
          </a:xfrm>
          <a:prstGeom prst="rect">
            <a:avLst/>
          </a:prstGeom>
        </p:spPr>
      </p:pic>
    </p:spTree>
    <p:extLst>
      <p:ext uri="{BB962C8B-B14F-4D97-AF65-F5344CB8AC3E}">
        <p14:creationId xmlns:p14="http://schemas.microsoft.com/office/powerpoint/2010/main" val="21366989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anim calcmode="lin" valueType="num">
                                      <p:cBhvr>
                                        <p:cTn id="18" dur="1000" fill="hold"/>
                                        <p:tgtEl>
                                          <p:spTgt spid="8"/>
                                        </p:tgtEl>
                                        <p:attrNameLst>
                                          <p:attrName>ppt_x</p:attrName>
                                        </p:attrNameLst>
                                      </p:cBhvr>
                                      <p:tavLst>
                                        <p:tav tm="0">
                                          <p:val>
                                            <p:strVal val="#ppt_x"/>
                                          </p:val>
                                        </p:tav>
                                        <p:tav tm="100000">
                                          <p:val>
                                            <p:strVal val="#ppt_x"/>
                                          </p:val>
                                        </p:tav>
                                      </p:tavLst>
                                    </p:anim>
                                    <p:anim calcmode="lin" valueType="num">
                                      <p:cBhvr>
                                        <p:cTn id="1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p:bldAsOne/>
      </p:bldGraphic>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4C688B-A50C-4DF1-B90F-A067AE5CBFD4}"/>
              </a:ext>
            </a:extLst>
          </p:cNvPr>
          <p:cNvSpPr>
            <a:spLocks noGrp="1"/>
          </p:cNvSpPr>
          <p:nvPr>
            <p:ph type="title"/>
          </p:nvPr>
        </p:nvSpPr>
        <p:spPr>
          <a:xfrm>
            <a:off x="838200" y="20669"/>
            <a:ext cx="10515600" cy="884127"/>
          </a:xfrm>
        </p:spPr>
        <p:txBody>
          <a:bodyPr>
            <a:normAutofit/>
          </a:bodyPr>
          <a:lstStyle/>
          <a:p>
            <a:pPr algn="ctr"/>
            <a:r>
              <a:rPr lang="en-US" sz="4000" dirty="0"/>
              <a:t>SWOT Analysis</a:t>
            </a:r>
          </a:p>
        </p:txBody>
      </p:sp>
      <p:sp>
        <p:nvSpPr>
          <p:cNvPr id="6" name="Rectangle 2">
            <a:extLst>
              <a:ext uri="{FF2B5EF4-FFF2-40B4-BE49-F238E27FC236}">
                <a16:creationId xmlns:a16="http://schemas.microsoft.com/office/drawing/2014/main" id="{84406EBE-5547-4D12-9C4F-16BA8F86E79D}"/>
              </a:ext>
            </a:extLst>
          </p:cNvPr>
          <p:cNvSpPr>
            <a:spLocks noChangeArrowheads="1"/>
          </p:cNvSpPr>
          <p:nvPr/>
        </p:nvSpPr>
        <p:spPr bwMode="auto">
          <a:xfrm>
            <a:off x="1151467" y="1906131"/>
            <a:ext cx="4944534" cy="39087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0" rIns="9144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1" i="0" u="none" strike="noStrike" cap="none" normalizeH="0" baseline="0" dirty="0">
                <a:ln>
                  <a:noFill/>
                </a:ln>
                <a:solidFill>
                  <a:schemeClr val="tx1"/>
                </a:solidFill>
                <a:effectLst/>
                <a:latin typeface="Arial" panose="020B0604020202020204" pitchFamily="34" charset="0"/>
                <a:ea typeface="Times New Roman" panose="02020603050405020304" pitchFamily="18" charset="0"/>
              </a:rPr>
              <a:t>Strengths</a:t>
            </a:r>
          </a:p>
          <a:p>
            <a:pPr marL="0" marR="0" lvl="0" indent="0" algn="just" defTabSz="914400" rtl="0" eaLnBrk="0" fontAlgn="base" latinLnBrk="0" hangingPunct="0">
              <a:lnSpc>
                <a:spcPct val="100000"/>
              </a:lnSpc>
              <a:spcBef>
                <a:spcPct val="0"/>
              </a:spcBef>
              <a:spcAft>
                <a:spcPct val="0"/>
              </a:spcAft>
              <a:buClrTx/>
              <a:buSzTx/>
              <a:buFontTx/>
              <a:buNone/>
              <a:tabLst/>
            </a:pPr>
            <a:endParaRPr kumimoji="0" lang="en-US" altLang="en-US" sz="1000" b="0" i="0" u="none" strike="noStrike" cap="none" normalizeH="0" baseline="0" dirty="0">
              <a:ln>
                <a:noFill/>
              </a:ln>
              <a:solidFill>
                <a:schemeClr val="tx1"/>
              </a:solidFill>
              <a:effectLst/>
              <a:latin typeface="Arial" panose="020B0604020202020204" pitchFamily="34" charset="0"/>
            </a:endParaRPr>
          </a:p>
          <a:p>
            <a:pPr marL="342900" marR="0" lvl="0" indent="-342900">
              <a:spcBef>
                <a:spcPts val="0"/>
              </a:spcBef>
              <a:spcAft>
                <a:spcPts val="0"/>
              </a:spcAft>
              <a:buFont typeface="Symbol" panose="05050102010706020507" pitchFamily="18" charset="2"/>
              <a:buChar char=""/>
              <a:tabLst>
                <a:tab pos="457200" algn="l"/>
              </a:tabLst>
            </a:pPr>
            <a:r>
              <a:rPr lang="en-US" sz="1200" dirty="0">
                <a:effectLst/>
                <a:latin typeface="Arial" panose="020B0604020202020204" pitchFamily="34" charset="0"/>
                <a:ea typeface="Times New Roman" panose="02020603050405020304" pitchFamily="18" charset="0"/>
                <a:cs typeface="Arial" panose="020B0604020202020204" pitchFamily="34" charset="0"/>
              </a:rPr>
              <a:t>Economically insulated business.</a:t>
            </a:r>
          </a:p>
          <a:p>
            <a:pPr marL="228600" marR="0">
              <a:spcBef>
                <a:spcPts val="0"/>
              </a:spcBef>
              <a:spcAft>
                <a:spcPts val="0"/>
              </a:spcAft>
            </a:pPr>
            <a:r>
              <a:rPr lang="en-US" sz="1200" dirty="0">
                <a:effectLst/>
                <a:latin typeface="Arial" panose="020B0604020202020204" pitchFamily="34" charset="0"/>
                <a:ea typeface="Times New Roman" panose="02020603050405020304" pitchFamily="18" charset="0"/>
                <a:cs typeface="Arial" panose="020B0604020202020204" pitchFamily="34" charset="0"/>
              </a:rPr>
              <a:t> </a:t>
            </a:r>
          </a:p>
          <a:p>
            <a:pPr marL="342900" marR="0" lvl="0" indent="-342900">
              <a:spcBef>
                <a:spcPts val="0"/>
              </a:spcBef>
              <a:spcAft>
                <a:spcPts val="0"/>
              </a:spcAft>
              <a:buFont typeface="Symbol" panose="05050102010706020507" pitchFamily="18" charset="2"/>
              <a:buChar char=""/>
              <a:tabLst>
                <a:tab pos="457200" algn="l"/>
              </a:tabLst>
            </a:pPr>
            <a:r>
              <a:rPr lang="en-US" sz="1200" dirty="0">
                <a:effectLst/>
                <a:latin typeface="Arial" panose="020B0604020202020204" pitchFamily="34" charset="0"/>
                <a:ea typeface="Times New Roman" panose="02020603050405020304" pitchFamily="18" charset="0"/>
                <a:cs typeface="Arial" panose="020B0604020202020204" pitchFamily="34" charset="0"/>
              </a:rPr>
              <a:t>High gross margins from ongoing RV park services.</a:t>
            </a:r>
          </a:p>
          <a:p>
            <a:pPr marL="0" marR="0">
              <a:spcBef>
                <a:spcPts val="0"/>
              </a:spcBef>
              <a:spcAft>
                <a:spcPts val="0"/>
              </a:spcAft>
            </a:pPr>
            <a:r>
              <a:rPr lang="en-US" sz="1200" dirty="0">
                <a:effectLst/>
                <a:latin typeface="Arial" panose="020B0604020202020204" pitchFamily="34" charset="0"/>
                <a:ea typeface="Times New Roman" panose="02020603050405020304" pitchFamily="18" charset="0"/>
                <a:cs typeface="Arial" panose="020B0604020202020204" pitchFamily="34" charset="0"/>
              </a:rPr>
              <a:t> </a:t>
            </a:r>
          </a:p>
          <a:p>
            <a:pPr marL="342900" marR="0" lvl="0" indent="-342900">
              <a:spcBef>
                <a:spcPts val="0"/>
              </a:spcBef>
              <a:spcAft>
                <a:spcPts val="0"/>
              </a:spcAft>
              <a:buFont typeface="Symbol" panose="05050102010706020507" pitchFamily="18" charset="2"/>
              <a:buChar char=""/>
              <a:tabLst>
                <a:tab pos="457200" algn="l"/>
              </a:tabLst>
            </a:pPr>
            <a:r>
              <a:rPr lang="en-US" sz="1200" dirty="0">
                <a:effectLst/>
                <a:latin typeface="Arial" panose="020B0604020202020204" pitchFamily="34" charset="0"/>
                <a:ea typeface="Times New Roman" panose="02020603050405020304" pitchFamily="18" charset="0"/>
                <a:cs typeface="Arial" panose="020B0604020202020204" pitchFamily="34" charset="0"/>
              </a:rPr>
              <a:t>Recurring streams of revenue on a monthly basis.</a:t>
            </a:r>
          </a:p>
          <a:p>
            <a:pPr marL="0" marR="0">
              <a:spcBef>
                <a:spcPts val="0"/>
              </a:spcBef>
              <a:spcAft>
                <a:spcPts val="0"/>
              </a:spcAft>
            </a:pPr>
            <a:r>
              <a:rPr lang="en-US" sz="1200" dirty="0">
                <a:effectLst/>
                <a:latin typeface="Arial" panose="020B0604020202020204" pitchFamily="34" charset="0"/>
                <a:ea typeface="Times New Roman" panose="02020603050405020304" pitchFamily="18" charset="0"/>
                <a:cs typeface="Arial" panose="020B0604020202020204" pitchFamily="34" charset="0"/>
              </a:rPr>
              <a:t> </a:t>
            </a:r>
          </a:p>
          <a:p>
            <a:pPr marL="342900" marR="0" lvl="0" indent="-342900">
              <a:spcBef>
                <a:spcPts val="0"/>
              </a:spcBef>
              <a:spcAft>
                <a:spcPts val="0"/>
              </a:spcAft>
              <a:buFont typeface="Symbol" panose="05050102010706020507" pitchFamily="18" charset="2"/>
              <a:buChar char=""/>
              <a:tabLst>
                <a:tab pos="457200" algn="l"/>
              </a:tabLst>
            </a:pPr>
            <a:r>
              <a:rPr lang="en-US" sz="1200" dirty="0">
                <a:effectLst/>
                <a:latin typeface="Arial" panose="020B0604020202020204" pitchFamily="34" charset="0"/>
                <a:ea typeface="Times New Roman" panose="02020603050405020304" pitchFamily="18" charset="0"/>
                <a:cs typeface="Arial" panose="020B0604020202020204" pitchFamily="34" charset="0"/>
              </a:rPr>
              <a:t>An owner-operator (John Doe) that has extensive experience in the real estate industry. </a:t>
            </a:r>
          </a:p>
          <a:p>
            <a:pPr marL="0" marR="0" lvl="0" indent="0" algn="just" defTabSz="914400" rtl="0" eaLnBrk="0" fontAlgn="base" latinLnBrk="0" hangingPunct="0">
              <a:lnSpc>
                <a:spcPct val="100000"/>
              </a:lnSpc>
              <a:spcBef>
                <a:spcPct val="0"/>
              </a:spcBef>
              <a:spcAft>
                <a:spcPct val="0"/>
              </a:spcAft>
              <a:buClrTx/>
              <a:buSzTx/>
              <a:tabLst/>
            </a:pPr>
            <a:endParaRPr kumimoji="0" lang="en-US" altLang="en-US" sz="1200" b="0" i="0" u="none" strike="noStrike" cap="none" normalizeH="0" baseline="0" dirty="0">
              <a:ln>
                <a:noFill/>
              </a:ln>
              <a:solidFill>
                <a:schemeClr val="tx1"/>
              </a:solidFill>
              <a:effectLst/>
              <a:latin typeface="Arial" panose="020B0604020202020204" pitchFamily="34" charset="0"/>
              <a:ea typeface="Times New Roman" panose="02020603050405020304" pitchFamily="18" charset="0"/>
            </a:endParaRPr>
          </a:p>
          <a:p>
            <a:pPr marL="0" marR="0" lvl="0" indent="0" algn="just" defTabSz="914400" rtl="0" eaLnBrk="0" fontAlgn="base" latinLnBrk="0" hangingPunct="0">
              <a:lnSpc>
                <a:spcPct val="100000"/>
              </a:lnSpc>
              <a:spcBef>
                <a:spcPct val="0"/>
              </a:spcBef>
              <a:spcAft>
                <a:spcPct val="0"/>
              </a:spcAft>
              <a:buClrTx/>
              <a:buSzTx/>
              <a:tabLst/>
            </a:pPr>
            <a:endParaRPr kumimoji="0" lang="en-US" altLang="en-US" sz="1000" b="0" i="0" u="none" strike="noStrike" cap="none" normalizeH="0" baseline="0" dirty="0">
              <a:ln>
                <a:noFill/>
              </a:ln>
              <a:solidFill>
                <a:schemeClr val="tx1"/>
              </a:solidFill>
              <a:effectLst/>
              <a:latin typeface="Arial" panose="020B0604020202020204"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en-US" altLang="en-US" sz="1200" b="1" i="0" u="none" strike="noStrike" cap="none" normalizeH="0" baseline="0" dirty="0">
                <a:ln>
                  <a:noFill/>
                </a:ln>
                <a:solidFill>
                  <a:schemeClr val="tx1"/>
                </a:solidFill>
                <a:effectLst/>
                <a:latin typeface="Arial" panose="020B0604020202020204" pitchFamily="34" charset="0"/>
                <a:ea typeface="Times New Roman" panose="02020603050405020304" pitchFamily="18" charset="0"/>
              </a:rPr>
              <a:t>Weaknesses</a:t>
            </a:r>
            <a:endParaRPr kumimoji="0" lang="en-US" altLang="en-US" sz="1000" b="0" i="0" u="none" strike="noStrike" cap="none" normalizeH="0" baseline="0" dirty="0">
              <a:ln>
                <a:noFill/>
              </a:ln>
              <a:solidFill>
                <a:schemeClr val="tx1"/>
              </a:solidFill>
              <a:effectLst/>
              <a:latin typeface="Arial" panose="020B0604020202020204"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en-US" altLang="en-US" sz="1200" b="1" i="0" u="none" strike="noStrike" cap="none" normalizeH="0" baseline="0" dirty="0">
                <a:ln>
                  <a:noFill/>
                </a:ln>
                <a:solidFill>
                  <a:schemeClr val="tx1"/>
                </a:solidFill>
                <a:effectLst/>
                <a:latin typeface="Arial" panose="020B0604020202020204" pitchFamily="34" charset="0"/>
                <a:ea typeface="Times New Roman" panose="02020603050405020304" pitchFamily="18" charset="0"/>
              </a:rPr>
              <a:t> </a:t>
            </a:r>
            <a:endParaRPr kumimoji="0" lang="en-US" altLang="en-US" sz="1000" b="0" i="0" u="none" strike="noStrike" cap="none" normalizeH="0" baseline="0" dirty="0">
              <a:ln>
                <a:noFill/>
              </a:ln>
              <a:solidFill>
                <a:schemeClr val="tx1"/>
              </a:solidFill>
              <a:effectLst/>
              <a:latin typeface="Arial" panose="020B0604020202020204" pitchFamily="34" charset="0"/>
            </a:endParaRPr>
          </a:p>
          <a:p>
            <a:pPr marL="171450" marR="0" lvl="0" indent="-1714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n-US" altLang="en-US" sz="1200" b="0" i="0" u="none" strike="noStrike" cap="none" normalizeH="0" baseline="0" dirty="0">
                <a:ln>
                  <a:noFill/>
                </a:ln>
                <a:solidFill>
                  <a:schemeClr val="tx1"/>
                </a:solidFill>
                <a:effectLst/>
                <a:latin typeface="Arial" panose="020B0604020202020204" pitchFamily="34" charset="0"/>
              </a:rPr>
              <a:t>Many regulatory and compliance issues.</a:t>
            </a:r>
          </a:p>
          <a:p>
            <a:pPr marL="171450" marR="0" lvl="0" indent="-1714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endParaRPr kumimoji="0" lang="en-US" altLang="en-US" sz="1200" b="0" i="0" u="none" strike="noStrike" cap="none" normalizeH="0" baseline="0" dirty="0">
              <a:ln>
                <a:noFill/>
              </a:ln>
              <a:solidFill>
                <a:schemeClr val="tx1"/>
              </a:solidFill>
              <a:effectLst/>
              <a:latin typeface="Arial" panose="020B0604020202020204" pitchFamily="34" charset="0"/>
            </a:endParaRPr>
          </a:p>
          <a:p>
            <a:pPr marL="171450" marR="0" lvl="0" indent="-1714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n-US" altLang="en-US" sz="1200" b="0" i="0" u="none" strike="noStrike" cap="none" normalizeH="0" baseline="0" dirty="0">
                <a:ln>
                  <a:noFill/>
                </a:ln>
                <a:solidFill>
                  <a:schemeClr val="tx1"/>
                </a:solidFill>
                <a:effectLst/>
                <a:latin typeface="Arial" panose="020B0604020202020204" pitchFamily="34" charset="0"/>
              </a:rPr>
              <a:t> </a:t>
            </a:r>
            <a:r>
              <a:rPr lang="en-US" altLang="en-US" sz="1200" dirty="0">
                <a:latin typeface="Arial" panose="020B0604020202020204" pitchFamily="34" charset="0"/>
              </a:rPr>
              <a:t>Legal liabilities from onsite injuries.</a:t>
            </a:r>
          </a:p>
          <a:p>
            <a:pPr marR="0" lvl="0" algn="l" defTabSz="914400" rtl="0" eaLnBrk="0" fontAlgn="base" latinLnBrk="0" hangingPunct="0">
              <a:lnSpc>
                <a:spcPct val="100000"/>
              </a:lnSpc>
              <a:spcBef>
                <a:spcPct val="0"/>
              </a:spcBef>
              <a:spcAft>
                <a:spcPct val="0"/>
              </a:spcAft>
              <a:buClrTx/>
              <a:buSzTx/>
              <a:tabLst/>
            </a:pPr>
            <a:endParaRPr kumimoji="0" lang="en-US" altLang="en-US" sz="1200" b="0" i="0" u="none" strike="noStrike" cap="none" normalizeH="0" baseline="0" dirty="0">
              <a:ln>
                <a:noFill/>
              </a:ln>
              <a:solidFill>
                <a:schemeClr val="tx1"/>
              </a:solidFill>
              <a:effectLst/>
              <a:latin typeface="Arial" panose="020B0604020202020204" pitchFamily="34" charset="0"/>
            </a:endParaRPr>
          </a:p>
          <a:p>
            <a:pPr marL="171450" marR="0" lvl="0" indent="-1714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n-US" altLang="en-US" sz="1200" b="0" i="0" u="none" strike="noStrike" cap="none" normalizeH="0" baseline="0" dirty="0">
                <a:ln>
                  <a:noFill/>
                </a:ln>
                <a:solidFill>
                  <a:schemeClr val="tx1"/>
                </a:solidFill>
                <a:effectLst/>
                <a:latin typeface="Arial" panose="020B0604020202020204" pitchFamily="34" charset="0"/>
              </a:rPr>
              <a:t>Substantial competition in the greater Texas metropolitan area market. </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7" name="Rectangle 3">
            <a:extLst>
              <a:ext uri="{FF2B5EF4-FFF2-40B4-BE49-F238E27FC236}">
                <a16:creationId xmlns:a16="http://schemas.microsoft.com/office/drawing/2014/main" id="{85240F81-63B4-4217-8FD9-FA6BD7F76A3C}"/>
              </a:ext>
            </a:extLst>
          </p:cNvPr>
          <p:cNvSpPr>
            <a:spLocks noChangeArrowheads="1"/>
          </p:cNvSpPr>
          <p:nvPr/>
        </p:nvSpPr>
        <p:spPr bwMode="auto">
          <a:xfrm>
            <a:off x="6667877" y="1921521"/>
            <a:ext cx="5116012" cy="36625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0" rIns="9144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1" i="0" u="none" strike="noStrike" cap="none" normalizeH="0" baseline="0" dirty="0">
                <a:ln>
                  <a:noFill/>
                </a:ln>
                <a:solidFill>
                  <a:schemeClr val="tx1"/>
                </a:solidFill>
                <a:effectLst/>
                <a:latin typeface="Arial" panose="020B0604020202020204" pitchFamily="34" charset="0"/>
                <a:ea typeface="Times New Roman" panose="02020603050405020304" pitchFamily="18" charset="0"/>
              </a:rPr>
              <a:t>Opportunities </a:t>
            </a:r>
            <a:endParaRPr kumimoji="0" lang="en-US" altLang="en-US" sz="1000" b="0" i="0" u="none" strike="noStrike" cap="none" normalizeH="0" baseline="0" dirty="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1" i="0" u="none" strike="noStrike" cap="none" normalizeH="0" baseline="0" dirty="0">
                <a:ln>
                  <a:noFill/>
                </a:ln>
                <a:solidFill>
                  <a:schemeClr val="tx1"/>
                </a:solidFill>
                <a:effectLst/>
                <a:latin typeface="Arial" panose="020B0604020202020204" pitchFamily="34" charset="0"/>
                <a:ea typeface="Times New Roman" panose="02020603050405020304" pitchFamily="18" charset="0"/>
              </a:rPr>
              <a:t>	</a:t>
            </a:r>
            <a:endParaRPr kumimoji="0" lang="en-US" altLang="en-US" sz="1000" b="0" i="0" u="none" strike="noStrike" cap="none" normalizeH="0" baseline="0" dirty="0">
              <a:ln>
                <a:noFill/>
              </a:ln>
              <a:solidFill>
                <a:schemeClr val="tx1"/>
              </a:solidFill>
              <a:effectLst/>
              <a:latin typeface="Arial" panose="020B0604020202020204" pitchFamily="34" charset="0"/>
            </a:endParaRPr>
          </a:p>
          <a:p>
            <a:pPr marL="171450" marR="0" lvl="0" indent="-171450" algn="just">
              <a:spcBef>
                <a:spcPts val="0"/>
              </a:spcBef>
              <a:spcAft>
                <a:spcPts val="0"/>
              </a:spcAft>
              <a:buFont typeface="Arial" panose="020B0604020202020204" pitchFamily="34" charset="0"/>
              <a:buChar char="•"/>
              <a:tabLst>
                <a:tab pos="457200" algn="l"/>
              </a:tabLst>
            </a:pPr>
            <a:r>
              <a:rPr lang="en-US" sz="1200" dirty="0">
                <a:effectLst/>
                <a:latin typeface="Arial" panose="020B0604020202020204" pitchFamily="34" charset="0"/>
                <a:ea typeface="Times New Roman" panose="02020603050405020304" pitchFamily="18" charset="0"/>
                <a:cs typeface="Arial" panose="020B0604020202020204" pitchFamily="34" charset="0"/>
              </a:rPr>
              <a:t>Expansion of the number of RV pads and campground spaces onsite.</a:t>
            </a:r>
          </a:p>
          <a:p>
            <a:pPr marL="171450" marR="0" lvl="0" indent="-171450" algn="just">
              <a:spcBef>
                <a:spcPts val="0"/>
              </a:spcBef>
              <a:spcAft>
                <a:spcPts val="0"/>
              </a:spcAft>
              <a:buFont typeface="Arial" panose="020B0604020202020204" pitchFamily="34" charset="0"/>
              <a:buChar char="•"/>
              <a:tabLst>
                <a:tab pos="457200" algn="l"/>
              </a:tabLst>
            </a:pP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gn="just">
              <a:spcBef>
                <a:spcPts val="0"/>
              </a:spcBef>
              <a:spcAft>
                <a:spcPts val="0"/>
              </a:spcAft>
              <a:buFont typeface="Arial" panose="020B0604020202020204" pitchFamily="34" charset="0"/>
              <a:buChar char="•"/>
              <a:tabLst>
                <a:tab pos="457200" algn="l"/>
              </a:tabLst>
            </a:pPr>
            <a:r>
              <a:rPr lang="en-US" sz="1200" dirty="0">
                <a:effectLst/>
                <a:latin typeface="Arial" panose="020B0604020202020204" pitchFamily="34" charset="0"/>
                <a:ea typeface="Times New Roman" panose="02020603050405020304" pitchFamily="18" charset="0"/>
                <a:cs typeface="Arial" panose="020B0604020202020204" pitchFamily="34" charset="0"/>
              </a:rPr>
              <a:t>Acquisition of RV park and campground facilities that will be branded with the Company’s name. </a:t>
            </a:r>
          </a:p>
          <a:p>
            <a:pPr marL="171450" marR="0" lvl="0" indent="-171450" algn="just">
              <a:spcBef>
                <a:spcPts val="0"/>
              </a:spcBef>
              <a:spcAft>
                <a:spcPts val="0"/>
              </a:spcAft>
              <a:buFont typeface="Arial" panose="020B0604020202020204" pitchFamily="34" charset="0"/>
              <a:buChar char="•"/>
              <a:tabLst>
                <a:tab pos="457200" algn="l"/>
              </a:tabLst>
            </a:pP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gn="just">
              <a:spcBef>
                <a:spcPts val="0"/>
              </a:spcBef>
              <a:spcAft>
                <a:spcPts val="0"/>
              </a:spcAft>
              <a:buFont typeface="Arial" panose="020B0604020202020204" pitchFamily="34" charset="0"/>
              <a:buChar char="•"/>
              <a:tabLst>
                <a:tab pos="457200" algn="l"/>
              </a:tabLst>
            </a:pPr>
            <a:r>
              <a:rPr lang="en-US" sz="1200" dirty="0">
                <a:effectLst/>
                <a:latin typeface="Arial" panose="020B0604020202020204" pitchFamily="34" charset="0"/>
                <a:ea typeface="Times New Roman" panose="02020603050405020304" pitchFamily="18" charset="0"/>
                <a:cs typeface="Arial" panose="020B0604020202020204" pitchFamily="34" charset="0"/>
              </a:rPr>
              <a:t>Acquisition of additional rounds of capital in order to further fuel the growth of the business. </a:t>
            </a:r>
          </a:p>
          <a:p>
            <a:pPr marL="0" marR="0" lvl="0" indent="0" algn="l" defTabSz="914400" rtl="0" eaLnBrk="0" fontAlgn="base" latinLnBrk="0" hangingPunct="0">
              <a:lnSpc>
                <a:spcPct val="100000"/>
              </a:lnSpc>
              <a:spcBef>
                <a:spcPct val="0"/>
              </a:spcBef>
              <a:spcAft>
                <a:spcPct val="0"/>
              </a:spcAft>
              <a:buClrTx/>
              <a:buSzTx/>
              <a:tabLst/>
            </a:pPr>
            <a:endParaRPr kumimoji="0" lang="en-US" altLang="en-US" sz="1200" b="0" i="0" u="none" strike="noStrike" cap="none" normalizeH="0" baseline="0" dirty="0">
              <a:ln>
                <a:noFill/>
              </a:ln>
              <a:solidFill>
                <a:schemeClr val="tx1"/>
              </a:solidFill>
              <a:effectLst/>
              <a:latin typeface="Arial" panose="020B0604020202020204" pitchFamily="34" charset="0"/>
              <a:ea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tabLst/>
            </a:pPr>
            <a:endParaRPr lang="en-US" altLang="en-US" sz="1000" dirty="0">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tabLst/>
            </a:pPr>
            <a:endParaRPr lang="en-US" altLang="en-US" sz="1000" dirty="0">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tabLst/>
            </a:pPr>
            <a:endParaRPr lang="en-US" altLang="en-US" sz="1000" dirty="0">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1" i="0" u="none" strike="noStrike" cap="none" normalizeH="0" baseline="0" dirty="0">
                <a:ln>
                  <a:noFill/>
                </a:ln>
                <a:solidFill>
                  <a:schemeClr val="tx1"/>
                </a:solidFill>
                <a:effectLst/>
                <a:latin typeface="Arial" panose="020B0604020202020204" pitchFamily="34" charset="0"/>
                <a:ea typeface="Times New Roman" panose="02020603050405020304" pitchFamily="18" charset="0"/>
              </a:rPr>
              <a:t>Threats</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000" b="0" i="0" u="none" strike="noStrike" cap="none" normalizeH="0" baseline="0" dirty="0">
              <a:ln>
                <a:noFill/>
              </a:ln>
              <a:solidFill>
                <a:schemeClr val="tx1"/>
              </a:solidFill>
              <a:effectLst/>
              <a:latin typeface="Arial" panose="020B0604020202020204" pitchFamily="34" charset="0"/>
            </a:endParaRPr>
          </a:p>
          <a:p>
            <a:pPr marL="342900" marR="0" lvl="0" indent="-342900" algn="just">
              <a:spcBef>
                <a:spcPts val="0"/>
              </a:spcBef>
              <a:spcAft>
                <a:spcPts val="0"/>
              </a:spcAft>
              <a:buFont typeface="Symbol" panose="05050102010706020507" pitchFamily="18" charset="2"/>
              <a:buChar char=""/>
              <a:tabLst>
                <a:tab pos="457200" algn="l"/>
              </a:tabLst>
            </a:pPr>
            <a:r>
              <a:rPr lang="en-US" sz="1200" dirty="0">
                <a:effectLst/>
                <a:latin typeface="Arial" panose="020B0604020202020204" pitchFamily="34" charset="0"/>
                <a:ea typeface="Times New Roman" panose="02020603050405020304" pitchFamily="18" charset="0"/>
                <a:cs typeface="Arial" panose="020B0604020202020204" pitchFamily="34" charset="0"/>
              </a:rPr>
              <a:t>Liabilities resulting from onsite client injury.  </a:t>
            </a:r>
          </a:p>
          <a:p>
            <a:pPr marL="228600" marR="0" algn="just">
              <a:spcBef>
                <a:spcPts val="0"/>
              </a:spcBef>
              <a:spcAft>
                <a:spcPts val="0"/>
              </a:spcAft>
            </a:pPr>
            <a:r>
              <a:rPr lang="en-US" sz="1200" dirty="0">
                <a:effectLst/>
                <a:latin typeface="Arial" panose="020B0604020202020204" pitchFamily="34" charset="0"/>
                <a:ea typeface="Times New Roman" panose="02020603050405020304" pitchFamily="18" charset="0"/>
                <a:cs typeface="Arial" panose="020B0604020202020204" pitchFamily="34" charset="0"/>
              </a:rPr>
              <a:t> </a:t>
            </a:r>
          </a:p>
          <a:p>
            <a:pPr marL="342900" marR="0" lvl="0" indent="-342900" algn="just">
              <a:spcBef>
                <a:spcPts val="0"/>
              </a:spcBef>
              <a:spcAft>
                <a:spcPts val="0"/>
              </a:spcAft>
              <a:buFont typeface="Symbol" panose="05050102010706020507" pitchFamily="18" charset="2"/>
              <a:buChar char=""/>
              <a:tabLst>
                <a:tab pos="457200" algn="l"/>
              </a:tabLst>
            </a:pPr>
            <a:r>
              <a:rPr lang="en-US" sz="1200" dirty="0">
                <a:effectLst/>
                <a:latin typeface="Arial" panose="020B0604020202020204" pitchFamily="34" charset="0"/>
                <a:ea typeface="Times New Roman" panose="02020603050405020304" pitchFamily="18" charset="0"/>
                <a:cs typeface="Arial" panose="020B0604020202020204" pitchFamily="34" charset="0"/>
              </a:rPr>
              <a:t>General uncertainty as a result of the COVID-19 pandemic (limited risk).</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9" name="Rectangle: Rounded Corners 8">
            <a:hlinkClick r:id="rId2" action="ppaction://hlinksldjump"/>
            <a:extLst>
              <a:ext uri="{FF2B5EF4-FFF2-40B4-BE49-F238E27FC236}">
                <a16:creationId xmlns:a16="http://schemas.microsoft.com/office/drawing/2014/main" id="{5B30F119-7112-46F8-ACC0-D323EF81B71A}"/>
              </a:ext>
            </a:extLst>
          </p:cNvPr>
          <p:cNvSpPr/>
          <p:nvPr/>
        </p:nvSpPr>
        <p:spPr>
          <a:xfrm>
            <a:off x="8184576" y="6256330"/>
            <a:ext cx="2381693" cy="256175"/>
          </a:xfrm>
          <a:prstGeom prst="roundRect">
            <a:avLst/>
          </a:prstGeom>
          <a:gradFill>
            <a:gsLst>
              <a:gs pos="0">
                <a:schemeClr val="accent1">
                  <a:lumMod val="5000"/>
                  <a:lumOff val="95000"/>
                </a:schemeClr>
              </a:gs>
              <a:gs pos="100000">
                <a:schemeClr val="bg1"/>
              </a:gs>
              <a:gs pos="70000">
                <a:srgbClr val="002060"/>
              </a:gs>
              <a:gs pos="40000">
                <a:srgbClr val="002060"/>
              </a:gs>
            </a:gsLst>
            <a:lin ang="12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Table of Contents</a:t>
            </a:r>
          </a:p>
        </p:txBody>
      </p:sp>
      <p:pic>
        <p:nvPicPr>
          <p:cNvPr id="4" name="Picture 3">
            <a:extLst>
              <a:ext uri="{FF2B5EF4-FFF2-40B4-BE49-F238E27FC236}">
                <a16:creationId xmlns:a16="http://schemas.microsoft.com/office/drawing/2014/main" id="{75485F6F-CD2E-8222-3097-DBA809892FA8}"/>
              </a:ext>
            </a:extLst>
          </p:cNvPr>
          <p:cNvPicPr>
            <a:picLocks noChangeAspect="1"/>
          </p:cNvPicPr>
          <p:nvPr/>
        </p:nvPicPr>
        <p:blipFill>
          <a:blip r:embed="rId3"/>
          <a:stretch>
            <a:fillRect/>
          </a:stretch>
        </p:blipFill>
        <p:spPr>
          <a:xfrm>
            <a:off x="0" y="0"/>
            <a:ext cx="482203" cy="6858000"/>
          </a:xfrm>
          <a:prstGeom prst="rect">
            <a:avLst/>
          </a:prstGeom>
        </p:spPr>
      </p:pic>
    </p:spTree>
    <p:extLst>
      <p:ext uri="{BB962C8B-B14F-4D97-AF65-F5344CB8AC3E}">
        <p14:creationId xmlns:p14="http://schemas.microsoft.com/office/powerpoint/2010/main" val="373767108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16">
            <a:extLst>
              <a:ext uri="{FF2B5EF4-FFF2-40B4-BE49-F238E27FC236}">
                <a16:creationId xmlns:a16="http://schemas.microsoft.com/office/drawing/2014/main" id="{7E03FCD5-CF10-3E6B-6247-2F2F893A4587}"/>
              </a:ext>
            </a:extLst>
          </p:cNvPr>
          <p:cNvPicPr>
            <a:picLocks noChangeAspect="1"/>
          </p:cNvPicPr>
          <p:nvPr/>
        </p:nvPicPr>
        <p:blipFill>
          <a:blip r:embed="rId2"/>
          <a:stretch>
            <a:fillRect/>
          </a:stretch>
        </p:blipFill>
        <p:spPr>
          <a:xfrm>
            <a:off x="5724582" y="0"/>
            <a:ext cx="6467418" cy="6858000"/>
          </a:xfrm>
          <a:prstGeom prst="rect">
            <a:avLst/>
          </a:prstGeom>
        </p:spPr>
      </p:pic>
      <p:sp>
        <p:nvSpPr>
          <p:cNvPr id="2" name="Title 1">
            <a:extLst>
              <a:ext uri="{FF2B5EF4-FFF2-40B4-BE49-F238E27FC236}">
                <a16:creationId xmlns:a16="http://schemas.microsoft.com/office/drawing/2014/main" id="{E911DE50-72A6-44BB-95AC-09FF3405656F}"/>
              </a:ext>
            </a:extLst>
          </p:cNvPr>
          <p:cNvSpPr>
            <a:spLocks noGrp="1"/>
          </p:cNvSpPr>
          <p:nvPr>
            <p:ph type="title"/>
          </p:nvPr>
        </p:nvSpPr>
        <p:spPr>
          <a:xfrm>
            <a:off x="548606" y="1320481"/>
            <a:ext cx="4678532" cy="847323"/>
          </a:xfrm>
        </p:spPr>
        <p:txBody>
          <a:bodyPr/>
          <a:lstStyle/>
          <a:p>
            <a:pPr algn="ctr"/>
            <a:r>
              <a:rPr lang="en-US" dirty="0"/>
              <a:t>Table of Contents</a:t>
            </a:r>
          </a:p>
        </p:txBody>
      </p:sp>
      <p:sp>
        <p:nvSpPr>
          <p:cNvPr id="10" name="Rectangle: Rounded Corners 9">
            <a:hlinkClick r:id="rId3" action="ppaction://hlinksldjump"/>
            <a:extLst>
              <a:ext uri="{FF2B5EF4-FFF2-40B4-BE49-F238E27FC236}">
                <a16:creationId xmlns:a16="http://schemas.microsoft.com/office/drawing/2014/main" id="{1A5E4704-50D5-4371-A26C-818776F8CD00}"/>
              </a:ext>
            </a:extLst>
          </p:cNvPr>
          <p:cNvSpPr/>
          <p:nvPr/>
        </p:nvSpPr>
        <p:spPr>
          <a:xfrm>
            <a:off x="6184775" y="1059072"/>
            <a:ext cx="2381693" cy="457089"/>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a:t>Executive Summary</a:t>
            </a:r>
          </a:p>
        </p:txBody>
      </p:sp>
      <p:sp>
        <p:nvSpPr>
          <p:cNvPr id="12" name="Rectangle: Rounded Corners 11">
            <a:hlinkClick r:id="rId4" action="ppaction://hlinksldjump"/>
            <a:extLst>
              <a:ext uri="{FF2B5EF4-FFF2-40B4-BE49-F238E27FC236}">
                <a16:creationId xmlns:a16="http://schemas.microsoft.com/office/drawing/2014/main" id="{3EFA21A5-BFA1-4230-9B1F-5413A30B0C78}"/>
              </a:ext>
            </a:extLst>
          </p:cNvPr>
          <p:cNvSpPr/>
          <p:nvPr/>
        </p:nvSpPr>
        <p:spPr>
          <a:xfrm>
            <a:off x="6184775" y="1728545"/>
            <a:ext cx="2381693" cy="457089"/>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a:t>The Financing</a:t>
            </a:r>
          </a:p>
        </p:txBody>
      </p:sp>
      <p:sp>
        <p:nvSpPr>
          <p:cNvPr id="13" name="Rectangle: Rounded Corners 12">
            <a:hlinkClick r:id="rId5" action="ppaction://hlinksldjump"/>
            <a:extLst>
              <a:ext uri="{FF2B5EF4-FFF2-40B4-BE49-F238E27FC236}">
                <a16:creationId xmlns:a16="http://schemas.microsoft.com/office/drawing/2014/main" id="{0A8C13EB-7F88-4819-9220-E74FA47BBF7A}"/>
              </a:ext>
            </a:extLst>
          </p:cNvPr>
          <p:cNvSpPr/>
          <p:nvPr/>
        </p:nvSpPr>
        <p:spPr>
          <a:xfrm>
            <a:off x="6184775" y="2398018"/>
            <a:ext cx="2381693" cy="457089"/>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a:t>Facility Operations</a:t>
            </a:r>
          </a:p>
        </p:txBody>
      </p:sp>
      <p:sp>
        <p:nvSpPr>
          <p:cNvPr id="14" name="Rectangle: Rounded Corners 13">
            <a:hlinkClick r:id="rId6" action="ppaction://hlinksldjump"/>
            <a:extLst>
              <a:ext uri="{FF2B5EF4-FFF2-40B4-BE49-F238E27FC236}">
                <a16:creationId xmlns:a16="http://schemas.microsoft.com/office/drawing/2014/main" id="{4FD807C3-1DEB-4FEF-A3DD-B49005FA3491}"/>
              </a:ext>
            </a:extLst>
          </p:cNvPr>
          <p:cNvSpPr/>
          <p:nvPr/>
        </p:nvSpPr>
        <p:spPr>
          <a:xfrm>
            <a:off x="6184775" y="3067491"/>
            <a:ext cx="2381693" cy="457089"/>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a:t>Market Research</a:t>
            </a:r>
          </a:p>
        </p:txBody>
      </p:sp>
      <p:sp>
        <p:nvSpPr>
          <p:cNvPr id="15" name="Rectangle: Rounded Corners 14">
            <a:hlinkClick r:id="rId7" action="ppaction://hlinksldjump"/>
            <a:extLst>
              <a:ext uri="{FF2B5EF4-FFF2-40B4-BE49-F238E27FC236}">
                <a16:creationId xmlns:a16="http://schemas.microsoft.com/office/drawing/2014/main" id="{F766DB5C-41E4-4DB9-A144-7C59AC1AE8A0}"/>
              </a:ext>
            </a:extLst>
          </p:cNvPr>
          <p:cNvSpPr/>
          <p:nvPr/>
        </p:nvSpPr>
        <p:spPr>
          <a:xfrm>
            <a:off x="6184775" y="3736964"/>
            <a:ext cx="2381693" cy="457089"/>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a:t>Marketing Operations</a:t>
            </a:r>
          </a:p>
        </p:txBody>
      </p:sp>
      <p:sp>
        <p:nvSpPr>
          <p:cNvPr id="16" name="Rectangle: Rounded Corners 15">
            <a:hlinkClick r:id="rId8" action="ppaction://hlinksldjump"/>
            <a:extLst>
              <a:ext uri="{FF2B5EF4-FFF2-40B4-BE49-F238E27FC236}">
                <a16:creationId xmlns:a16="http://schemas.microsoft.com/office/drawing/2014/main" id="{A7F254D0-6AB4-4AD8-B5B9-13B54B8BCF94}"/>
              </a:ext>
            </a:extLst>
          </p:cNvPr>
          <p:cNvSpPr/>
          <p:nvPr/>
        </p:nvSpPr>
        <p:spPr>
          <a:xfrm>
            <a:off x="6184775" y="4406437"/>
            <a:ext cx="2381693" cy="457089"/>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a:t>Personnel Plan</a:t>
            </a:r>
          </a:p>
        </p:txBody>
      </p:sp>
      <p:sp>
        <p:nvSpPr>
          <p:cNvPr id="19" name="Rectangle: Rounded Corners 18">
            <a:hlinkClick r:id="rId9" action="ppaction://hlinksldjump"/>
            <a:extLst>
              <a:ext uri="{FF2B5EF4-FFF2-40B4-BE49-F238E27FC236}">
                <a16:creationId xmlns:a16="http://schemas.microsoft.com/office/drawing/2014/main" id="{41DD48BF-8C46-40D2-BC2A-D2C27AB80F28}"/>
              </a:ext>
            </a:extLst>
          </p:cNvPr>
          <p:cNvSpPr/>
          <p:nvPr/>
        </p:nvSpPr>
        <p:spPr>
          <a:xfrm>
            <a:off x="6184775" y="5108773"/>
            <a:ext cx="2381693" cy="457089"/>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a:t>Financial Plan</a:t>
            </a:r>
          </a:p>
        </p:txBody>
      </p:sp>
      <p:sp>
        <p:nvSpPr>
          <p:cNvPr id="7" name="Title 1">
            <a:extLst>
              <a:ext uri="{FF2B5EF4-FFF2-40B4-BE49-F238E27FC236}">
                <a16:creationId xmlns:a16="http://schemas.microsoft.com/office/drawing/2014/main" id="{BBCFF338-688C-EDEB-E18A-1DADAF3DBFFC}"/>
              </a:ext>
            </a:extLst>
          </p:cNvPr>
          <p:cNvSpPr txBox="1">
            <a:spLocks/>
          </p:cNvSpPr>
          <p:nvPr/>
        </p:nvSpPr>
        <p:spPr>
          <a:xfrm>
            <a:off x="814014" y="2444594"/>
            <a:ext cx="4678532" cy="1714247"/>
          </a:xfrm>
          <a:prstGeom prst="rect">
            <a:avLst/>
          </a:prstGeom>
        </p:spPr>
        <p:txBody>
          <a:bodyPr vert="horz" lIns="91440" tIns="45720" rIns="91440" bIns="45720" rtlCol="0" anchor="ctr">
            <a:normAutofit fontScale="250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b="1" dirty="0"/>
              <a:t>RV Park, Inc.</a:t>
            </a:r>
          </a:p>
          <a:p>
            <a:endParaRPr lang="en-US" b="1" dirty="0"/>
          </a:p>
          <a:p>
            <a:r>
              <a:rPr lang="en-US" b="1" dirty="0"/>
              <a:t>Owner: John Doe</a:t>
            </a:r>
          </a:p>
          <a:p>
            <a:endParaRPr lang="en-US" b="1" dirty="0"/>
          </a:p>
          <a:p>
            <a:r>
              <a:rPr lang="en-US" b="1" dirty="0"/>
              <a:t>Address:</a:t>
            </a:r>
          </a:p>
          <a:p>
            <a:endParaRPr lang="en-US" b="1" dirty="0"/>
          </a:p>
          <a:p>
            <a:r>
              <a:rPr lang="en-US" b="1" dirty="0"/>
              <a:t>123 Main Street</a:t>
            </a:r>
          </a:p>
          <a:p>
            <a:r>
              <a:rPr lang="en-US" b="1" dirty="0"/>
              <a:t>Houston, Texas 70004</a:t>
            </a:r>
          </a:p>
          <a:p>
            <a:endParaRPr lang="en-US" b="1" dirty="0"/>
          </a:p>
          <a:p>
            <a:r>
              <a:rPr lang="en-US" b="1" dirty="0"/>
              <a:t>Phone:</a:t>
            </a:r>
          </a:p>
          <a:p>
            <a:r>
              <a:rPr lang="en-US" b="1" dirty="0"/>
              <a:t>(555) 555-5555</a:t>
            </a:r>
          </a:p>
          <a:p>
            <a:endParaRPr lang="en-US" b="1" dirty="0"/>
          </a:p>
          <a:p>
            <a:endParaRPr lang="en-US" b="1" dirty="0"/>
          </a:p>
          <a:p>
            <a:r>
              <a:rPr lang="en-US" b="1" dirty="0"/>
              <a:t>Email:</a:t>
            </a:r>
          </a:p>
          <a:p>
            <a:r>
              <a:rPr lang="en-US" b="1" dirty="0"/>
              <a:t>John@Email.com</a:t>
            </a:r>
          </a:p>
        </p:txBody>
      </p:sp>
      <p:sp>
        <p:nvSpPr>
          <p:cNvPr id="8" name="Oval 7">
            <a:hlinkClick r:id="rId3" action="ppaction://hlinksldjump"/>
            <a:extLst>
              <a:ext uri="{FF2B5EF4-FFF2-40B4-BE49-F238E27FC236}">
                <a16:creationId xmlns:a16="http://schemas.microsoft.com/office/drawing/2014/main" id="{4C7B72BD-D4F6-6C76-EE57-C636B3302F33}"/>
              </a:ext>
            </a:extLst>
          </p:cNvPr>
          <p:cNvSpPr/>
          <p:nvPr/>
        </p:nvSpPr>
        <p:spPr>
          <a:xfrm>
            <a:off x="5460424" y="1063208"/>
            <a:ext cx="536612" cy="457089"/>
          </a:xfrm>
          <a:prstGeom prst="ellipse">
            <a:avLst/>
          </a:prstGeom>
          <a:gradFill>
            <a:gsLst>
              <a:gs pos="55000">
                <a:schemeClr val="accent1">
                  <a:lumMod val="50000"/>
                </a:schemeClr>
              </a:gs>
              <a:gs pos="0">
                <a:schemeClr val="tx1">
                  <a:lumMod val="95000"/>
                  <a:lumOff val="5000"/>
                </a:schemeClr>
              </a:gs>
              <a:gs pos="0">
                <a:schemeClr val="bg1"/>
              </a:gs>
              <a:gs pos="100000">
                <a:schemeClr val="bg1"/>
              </a:gs>
            </a:gsLst>
            <a:lin ang="5400000" scaled="1"/>
          </a:gra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sp>
        <p:nvSpPr>
          <p:cNvPr id="37" name="Oval 36">
            <a:hlinkClick r:id="rId4" action="ppaction://hlinksldjump"/>
            <a:extLst>
              <a:ext uri="{FF2B5EF4-FFF2-40B4-BE49-F238E27FC236}">
                <a16:creationId xmlns:a16="http://schemas.microsoft.com/office/drawing/2014/main" id="{AAF76A15-1F23-0626-B74A-6F5E64B58191}"/>
              </a:ext>
            </a:extLst>
          </p:cNvPr>
          <p:cNvSpPr/>
          <p:nvPr/>
        </p:nvSpPr>
        <p:spPr>
          <a:xfrm>
            <a:off x="5427669" y="1737469"/>
            <a:ext cx="536612" cy="457089"/>
          </a:xfrm>
          <a:prstGeom prst="ellipse">
            <a:avLst/>
          </a:prstGeom>
          <a:gradFill>
            <a:gsLst>
              <a:gs pos="55000">
                <a:schemeClr val="accent1">
                  <a:lumMod val="50000"/>
                </a:schemeClr>
              </a:gs>
              <a:gs pos="0">
                <a:schemeClr val="tx1">
                  <a:lumMod val="95000"/>
                  <a:lumOff val="5000"/>
                </a:schemeClr>
              </a:gs>
              <a:gs pos="0">
                <a:schemeClr val="bg1"/>
              </a:gs>
              <a:gs pos="100000">
                <a:schemeClr val="bg1"/>
              </a:gs>
            </a:gsLst>
            <a:lin ang="5400000" scaled="1"/>
          </a:gra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2</a:t>
            </a:r>
            <a:endParaRPr lang="en-US" dirty="0"/>
          </a:p>
        </p:txBody>
      </p:sp>
      <p:sp>
        <p:nvSpPr>
          <p:cNvPr id="38" name="Oval 37">
            <a:hlinkClick r:id="rId5" action="ppaction://hlinksldjump"/>
            <a:extLst>
              <a:ext uri="{FF2B5EF4-FFF2-40B4-BE49-F238E27FC236}">
                <a16:creationId xmlns:a16="http://schemas.microsoft.com/office/drawing/2014/main" id="{DF329806-7562-8AEC-F372-514413621DB1}"/>
              </a:ext>
            </a:extLst>
          </p:cNvPr>
          <p:cNvSpPr/>
          <p:nvPr/>
        </p:nvSpPr>
        <p:spPr>
          <a:xfrm>
            <a:off x="5440771" y="2411730"/>
            <a:ext cx="536612" cy="457089"/>
          </a:xfrm>
          <a:prstGeom prst="ellipse">
            <a:avLst/>
          </a:prstGeom>
          <a:gradFill>
            <a:gsLst>
              <a:gs pos="55000">
                <a:schemeClr val="accent1">
                  <a:lumMod val="50000"/>
                </a:schemeClr>
              </a:gs>
              <a:gs pos="0">
                <a:schemeClr val="tx1">
                  <a:lumMod val="95000"/>
                  <a:lumOff val="5000"/>
                </a:schemeClr>
              </a:gs>
              <a:gs pos="0">
                <a:schemeClr val="bg1"/>
              </a:gs>
              <a:gs pos="100000">
                <a:schemeClr val="bg1"/>
              </a:gs>
            </a:gsLst>
            <a:lin ang="5400000" scaled="1"/>
          </a:gra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3</a:t>
            </a:r>
          </a:p>
        </p:txBody>
      </p:sp>
      <p:sp>
        <p:nvSpPr>
          <p:cNvPr id="39" name="Oval 38">
            <a:hlinkClick r:id="rId6" action="ppaction://hlinksldjump"/>
            <a:extLst>
              <a:ext uri="{FF2B5EF4-FFF2-40B4-BE49-F238E27FC236}">
                <a16:creationId xmlns:a16="http://schemas.microsoft.com/office/drawing/2014/main" id="{AC61753A-97D0-1AD3-D11F-A16F1E5AFE7D}"/>
              </a:ext>
            </a:extLst>
          </p:cNvPr>
          <p:cNvSpPr/>
          <p:nvPr/>
        </p:nvSpPr>
        <p:spPr>
          <a:xfrm>
            <a:off x="5447322" y="3085991"/>
            <a:ext cx="536612" cy="457089"/>
          </a:xfrm>
          <a:prstGeom prst="ellipse">
            <a:avLst/>
          </a:prstGeom>
          <a:gradFill>
            <a:gsLst>
              <a:gs pos="55000">
                <a:schemeClr val="accent1">
                  <a:lumMod val="50000"/>
                </a:schemeClr>
              </a:gs>
              <a:gs pos="0">
                <a:schemeClr val="tx1">
                  <a:lumMod val="95000"/>
                  <a:lumOff val="5000"/>
                </a:schemeClr>
              </a:gs>
              <a:gs pos="0">
                <a:schemeClr val="bg1"/>
              </a:gs>
              <a:gs pos="100000">
                <a:schemeClr val="bg1"/>
              </a:gs>
            </a:gsLst>
            <a:lin ang="5400000" scaled="1"/>
          </a:gra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4</a:t>
            </a:r>
          </a:p>
        </p:txBody>
      </p:sp>
      <p:sp>
        <p:nvSpPr>
          <p:cNvPr id="43" name="Oval 42">
            <a:hlinkClick r:id="rId7" action="ppaction://hlinksldjump"/>
            <a:extLst>
              <a:ext uri="{FF2B5EF4-FFF2-40B4-BE49-F238E27FC236}">
                <a16:creationId xmlns:a16="http://schemas.microsoft.com/office/drawing/2014/main" id="{1BE65D78-84FC-FAB4-FB7D-2F28E36737E1}"/>
              </a:ext>
            </a:extLst>
          </p:cNvPr>
          <p:cNvSpPr/>
          <p:nvPr/>
        </p:nvSpPr>
        <p:spPr>
          <a:xfrm>
            <a:off x="5466978" y="3760252"/>
            <a:ext cx="536612" cy="457089"/>
          </a:xfrm>
          <a:prstGeom prst="ellipse">
            <a:avLst/>
          </a:prstGeom>
          <a:gradFill>
            <a:gsLst>
              <a:gs pos="55000">
                <a:schemeClr val="accent1">
                  <a:lumMod val="50000"/>
                </a:schemeClr>
              </a:gs>
              <a:gs pos="0">
                <a:schemeClr val="tx1">
                  <a:lumMod val="95000"/>
                  <a:lumOff val="5000"/>
                </a:schemeClr>
              </a:gs>
              <a:gs pos="0">
                <a:schemeClr val="bg1"/>
              </a:gs>
              <a:gs pos="100000">
                <a:schemeClr val="bg1"/>
              </a:gs>
            </a:gsLst>
            <a:lin ang="5400000" scaled="1"/>
          </a:gra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5</a:t>
            </a:r>
          </a:p>
        </p:txBody>
      </p:sp>
      <p:sp>
        <p:nvSpPr>
          <p:cNvPr id="44" name="Oval 43">
            <a:hlinkClick r:id="rId8" action="ppaction://hlinksldjump"/>
            <a:extLst>
              <a:ext uri="{FF2B5EF4-FFF2-40B4-BE49-F238E27FC236}">
                <a16:creationId xmlns:a16="http://schemas.microsoft.com/office/drawing/2014/main" id="{2794EEF0-0B8D-2FA8-9CA8-CCD5D3670F98}"/>
              </a:ext>
            </a:extLst>
          </p:cNvPr>
          <p:cNvSpPr/>
          <p:nvPr/>
        </p:nvSpPr>
        <p:spPr>
          <a:xfrm>
            <a:off x="5434220" y="4434513"/>
            <a:ext cx="536612" cy="457089"/>
          </a:xfrm>
          <a:prstGeom prst="ellipse">
            <a:avLst/>
          </a:prstGeom>
          <a:gradFill>
            <a:gsLst>
              <a:gs pos="55000">
                <a:schemeClr val="accent1">
                  <a:lumMod val="50000"/>
                </a:schemeClr>
              </a:gs>
              <a:gs pos="0">
                <a:schemeClr val="tx1">
                  <a:lumMod val="95000"/>
                  <a:lumOff val="5000"/>
                </a:schemeClr>
              </a:gs>
              <a:gs pos="0">
                <a:schemeClr val="bg1"/>
              </a:gs>
              <a:gs pos="100000">
                <a:schemeClr val="bg1"/>
              </a:gs>
            </a:gsLst>
            <a:lin ang="5400000" scaled="1"/>
          </a:gra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6</a:t>
            </a:r>
          </a:p>
        </p:txBody>
      </p:sp>
      <p:sp>
        <p:nvSpPr>
          <p:cNvPr id="47" name="Oval 46">
            <a:hlinkClick r:id="rId9" action="ppaction://hlinksldjump"/>
            <a:extLst>
              <a:ext uri="{FF2B5EF4-FFF2-40B4-BE49-F238E27FC236}">
                <a16:creationId xmlns:a16="http://schemas.microsoft.com/office/drawing/2014/main" id="{C38B20BF-4EBD-6D22-A3F1-675848AC0F99}"/>
              </a:ext>
            </a:extLst>
          </p:cNvPr>
          <p:cNvSpPr/>
          <p:nvPr/>
        </p:nvSpPr>
        <p:spPr>
          <a:xfrm>
            <a:off x="5453873" y="5108773"/>
            <a:ext cx="536612" cy="457089"/>
          </a:xfrm>
          <a:prstGeom prst="ellipse">
            <a:avLst/>
          </a:prstGeom>
          <a:gradFill>
            <a:gsLst>
              <a:gs pos="55000">
                <a:schemeClr val="accent1">
                  <a:lumMod val="50000"/>
                </a:schemeClr>
              </a:gs>
              <a:gs pos="0">
                <a:schemeClr val="tx1">
                  <a:lumMod val="95000"/>
                  <a:lumOff val="5000"/>
                </a:schemeClr>
              </a:gs>
              <a:gs pos="0">
                <a:schemeClr val="bg1"/>
              </a:gs>
              <a:gs pos="100000">
                <a:schemeClr val="bg1"/>
              </a:gs>
            </a:gsLst>
            <a:lin ang="5400000" scaled="1"/>
          </a:gra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7</a:t>
            </a:r>
          </a:p>
        </p:txBody>
      </p:sp>
    </p:spTree>
    <p:extLst>
      <p:ext uri="{BB962C8B-B14F-4D97-AF65-F5344CB8AC3E}">
        <p14:creationId xmlns:p14="http://schemas.microsoft.com/office/powerpoint/2010/main" val="18678748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anim calcmode="lin" valueType="num">
                                      <p:cBhvr>
                                        <p:cTn id="18" dur="1000" fill="hold"/>
                                        <p:tgtEl>
                                          <p:spTgt spid="8"/>
                                        </p:tgtEl>
                                        <p:attrNameLst>
                                          <p:attrName>ppt_x</p:attrName>
                                        </p:attrNameLst>
                                      </p:cBhvr>
                                      <p:tavLst>
                                        <p:tav tm="0">
                                          <p:val>
                                            <p:strVal val="#ppt_x"/>
                                          </p:val>
                                        </p:tav>
                                        <p:tav tm="100000">
                                          <p:val>
                                            <p:strVal val="#ppt_x"/>
                                          </p:val>
                                        </p:tav>
                                      </p:tavLst>
                                    </p:anim>
                                    <p:anim calcmode="lin" valueType="num">
                                      <p:cBhvr>
                                        <p:cTn id="19" dur="1000" fill="hold"/>
                                        <p:tgtEl>
                                          <p:spTgt spid="8"/>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1000"/>
                                        <p:tgtEl>
                                          <p:spTgt spid="10"/>
                                        </p:tgtEl>
                                      </p:cBhvr>
                                    </p:animEffect>
                                    <p:anim calcmode="lin" valueType="num">
                                      <p:cBhvr>
                                        <p:cTn id="23" dur="1000" fill="hold"/>
                                        <p:tgtEl>
                                          <p:spTgt spid="10"/>
                                        </p:tgtEl>
                                        <p:attrNameLst>
                                          <p:attrName>ppt_x</p:attrName>
                                        </p:attrNameLst>
                                      </p:cBhvr>
                                      <p:tavLst>
                                        <p:tav tm="0">
                                          <p:val>
                                            <p:strVal val="#ppt_x"/>
                                          </p:val>
                                        </p:tav>
                                        <p:tav tm="100000">
                                          <p:val>
                                            <p:strVal val="#ppt_x"/>
                                          </p:val>
                                        </p:tav>
                                      </p:tavLst>
                                    </p:anim>
                                    <p:anim calcmode="lin" valueType="num">
                                      <p:cBhvr>
                                        <p:cTn id="24" dur="1000" fill="hold"/>
                                        <p:tgtEl>
                                          <p:spTgt spid="10"/>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37"/>
                                        </p:tgtEl>
                                        <p:attrNameLst>
                                          <p:attrName>style.visibility</p:attrName>
                                        </p:attrNameLst>
                                      </p:cBhvr>
                                      <p:to>
                                        <p:strVal val="visible"/>
                                      </p:to>
                                    </p:set>
                                    <p:animEffect transition="in" filter="fade">
                                      <p:cBhvr>
                                        <p:cTn id="27" dur="1000"/>
                                        <p:tgtEl>
                                          <p:spTgt spid="37"/>
                                        </p:tgtEl>
                                      </p:cBhvr>
                                    </p:animEffect>
                                    <p:anim calcmode="lin" valueType="num">
                                      <p:cBhvr>
                                        <p:cTn id="28" dur="1000" fill="hold"/>
                                        <p:tgtEl>
                                          <p:spTgt spid="37"/>
                                        </p:tgtEl>
                                        <p:attrNameLst>
                                          <p:attrName>ppt_x</p:attrName>
                                        </p:attrNameLst>
                                      </p:cBhvr>
                                      <p:tavLst>
                                        <p:tav tm="0">
                                          <p:val>
                                            <p:strVal val="#ppt_x"/>
                                          </p:val>
                                        </p:tav>
                                        <p:tav tm="100000">
                                          <p:val>
                                            <p:strVal val="#ppt_x"/>
                                          </p:val>
                                        </p:tav>
                                      </p:tavLst>
                                    </p:anim>
                                    <p:anim calcmode="lin" valueType="num">
                                      <p:cBhvr>
                                        <p:cTn id="29" dur="1000" fill="hold"/>
                                        <p:tgtEl>
                                          <p:spTgt spid="37"/>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fade">
                                      <p:cBhvr>
                                        <p:cTn id="32" dur="1000"/>
                                        <p:tgtEl>
                                          <p:spTgt spid="12"/>
                                        </p:tgtEl>
                                      </p:cBhvr>
                                    </p:animEffect>
                                    <p:anim calcmode="lin" valueType="num">
                                      <p:cBhvr>
                                        <p:cTn id="33" dur="1000" fill="hold"/>
                                        <p:tgtEl>
                                          <p:spTgt spid="12"/>
                                        </p:tgtEl>
                                        <p:attrNameLst>
                                          <p:attrName>ppt_x</p:attrName>
                                        </p:attrNameLst>
                                      </p:cBhvr>
                                      <p:tavLst>
                                        <p:tav tm="0">
                                          <p:val>
                                            <p:strVal val="#ppt_x"/>
                                          </p:val>
                                        </p:tav>
                                        <p:tav tm="100000">
                                          <p:val>
                                            <p:strVal val="#ppt_x"/>
                                          </p:val>
                                        </p:tav>
                                      </p:tavLst>
                                    </p:anim>
                                    <p:anim calcmode="lin" valueType="num">
                                      <p:cBhvr>
                                        <p:cTn id="34" dur="1000" fill="hold"/>
                                        <p:tgtEl>
                                          <p:spTgt spid="12"/>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38"/>
                                        </p:tgtEl>
                                        <p:attrNameLst>
                                          <p:attrName>style.visibility</p:attrName>
                                        </p:attrNameLst>
                                      </p:cBhvr>
                                      <p:to>
                                        <p:strVal val="visible"/>
                                      </p:to>
                                    </p:set>
                                    <p:animEffect transition="in" filter="fade">
                                      <p:cBhvr>
                                        <p:cTn id="37" dur="1000"/>
                                        <p:tgtEl>
                                          <p:spTgt spid="38"/>
                                        </p:tgtEl>
                                      </p:cBhvr>
                                    </p:animEffect>
                                    <p:anim calcmode="lin" valueType="num">
                                      <p:cBhvr>
                                        <p:cTn id="38" dur="1000" fill="hold"/>
                                        <p:tgtEl>
                                          <p:spTgt spid="38"/>
                                        </p:tgtEl>
                                        <p:attrNameLst>
                                          <p:attrName>ppt_x</p:attrName>
                                        </p:attrNameLst>
                                      </p:cBhvr>
                                      <p:tavLst>
                                        <p:tav tm="0">
                                          <p:val>
                                            <p:strVal val="#ppt_x"/>
                                          </p:val>
                                        </p:tav>
                                        <p:tav tm="100000">
                                          <p:val>
                                            <p:strVal val="#ppt_x"/>
                                          </p:val>
                                        </p:tav>
                                      </p:tavLst>
                                    </p:anim>
                                    <p:anim calcmode="lin" valueType="num">
                                      <p:cBhvr>
                                        <p:cTn id="39" dur="1000" fill="hold"/>
                                        <p:tgtEl>
                                          <p:spTgt spid="38"/>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fade">
                                      <p:cBhvr>
                                        <p:cTn id="42" dur="1000"/>
                                        <p:tgtEl>
                                          <p:spTgt spid="13"/>
                                        </p:tgtEl>
                                      </p:cBhvr>
                                    </p:animEffect>
                                    <p:anim calcmode="lin" valueType="num">
                                      <p:cBhvr>
                                        <p:cTn id="43" dur="1000" fill="hold"/>
                                        <p:tgtEl>
                                          <p:spTgt spid="13"/>
                                        </p:tgtEl>
                                        <p:attrNameLst>
                                          <p:attrName>ppt_x</p:attrName>
                                        </p:attrNameLst>
                                      </p:cBhvr>
                                      <p:tavLst>
                                        <p:tav tm="0">
                                          <p:val>
                                            <p:strVal val="#ppt_x"/>
                                          </p:val>
                                        </p:tav>
                                        <p:tav tm="100000">
                                          <p:val>
                                            <p:strVal val="#ppt_x"/>
                                          </p:val>
                                        </p:tav>
                                      </p:tavLst>
                                    </p:anim>
                                    <p:anim calcmode="lin" valueType="num">
                                      <p:cBhvr>
                                        <p:cTn id="44" dur="1000" fill="hold"/>
                                        <p:tgtEl>
                                          <p:spTgt spid="13"/>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39"/>
                                        </p:tgtEl>
                                        <p:attrNameLst>
                                          <p:attrName>style.visibility</p:attrName>
                                        </p:attrNameLst>
                                      </p:cBhvr>
                                      <p:to>
                                        <p:strVal val="visible"/>
                                      </p:to>
                                    </p:set>
                                    <p:animEffect transition="in" filter="fade">
                                      <p:cBhvr>
                                        <p:cTn id="47" dur="1000"/>
                                        <p:tgtEl>
                                          <p:spTgt spid="39"/>
                                        </p:tgtEl>
                                      </p:cBhvr>
                                    </p:animEffect>
                                    <p:anim calcmode="lin" valueType="num">
                                      <p:cBhvr>
                                        <p:cTn id="48" dur="1000" fill="hold"/>
                                        <p:tgtEl>
                                          <p:spTgt spid="39"/>
                                        </p:tgtEl>
                                        <p:attrNameLst>
                                          <p:attrName>ppt_x</p:attrName>
                                        </p:attrNameLst>
                                      </p:cBhvr>
                                      <p:tavLst>
                                        <p:tav tm="0">
                                          <p:val>
                                            <p:strVal val="#ppt_x"/>
                                          </p:val>
                                        </p:tav>
                                        <p:tav tm="100000">
                                          <p:val>
                                            <p:strVal val="#ppt_x"/>
                                          </p:val>
                                        </p:tav>
                                      </p:tavLst>
                                    </p:anim>
                                    <p:anim calcmode="lin" valueType="num">
                                      <p:cBhvr>
                                        <p:cTn id="49" dur="1000" fill="hold"/>
                                        <p:tgtEl>
                                          <p:spTgt spid="39"/>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fade">
                                      <p:cBhvr>
                                        <p:cTn id="52" dur="1000"/>
                                        <p:tgtEl>
                                          <p:spTgt spid="14"/>
                                        </p:tgtEl>
                                      </p:cBhvr>
                                    </p:animEffect>
                                    <p:anim calcmode="lin" valueType="num">
                                      <p:cBhvr>
                                        <p:cTn id="53" dur="1000" fill="hold"/>
                                        <p:tgtEl>
                                          <p:spTgt spid="14"/>
                                        </p:tgtEl>
                                        <p:attrNameLst>
                                          <p:attrName>ppt_x</p:attrName>
                                        </p:attrNameLst>
                                      </p:cBhvr>
                                      <p:tavLst>
                                        <p:tav tm="0">
                                          <p:val>
                                            <p:strVal val="#ppt_x"/>
                                          </p:val>
                                        </p:tav>
                                        <p:tav tm="100000">
                                          <p:val>
                                            <p:strVal val="#ppt_x"/>
                                          </p:val>
                                        </p:tav>
                                      </p:tavLst>
                                    </p:anim>
                                    <p:anim calcmode="lin" valueType="num">
                                      <p:cBhvr>
                                        <p:cTn id="54" dur="1000" fill="hold"/>
                                        <p:tgtEl>
                                          <p:spTgt spid="14"/>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43"/>
                                        </p:tgtEl>
                                        <p:attrNameLst>
                                          <p:attrName>style.visibility</p:attrName>
                                        </p:attrNameLst>
                                      </p:cBhvr>
                                      <p:to>
                                        <p:strVal val="visible"/>
                                      </p:to>
                                    </p:set>
                                    <p:animEffect transition="in" filter="fade">
                                      <p:cBhvr>
                                        <p:cTn id="57" dur="1000"/>
                                        <p:tgtEl>
                                          <p:spTgt spid="43"/>
                                        </p:tgtEl>
                                      </p:cBhvr>
                                    </p:animEffect>
                                    <p:anim calcmode="lin" valueType="num">
                                      <p:cBhvr>
                                        <p:cTn id="58" dur="1000" fill="hold"/>
                                        <p:tgtEl>
                                          <p:spTgt spid="43"/>
                                        </p:tgtEl>
                                        <p:attrNameLst>
                                          <p:attrName>ppt_x</p:attrName>
                                        </p:attrNameLst>
                                      </p:cBhvr>
                                      <p:tavLst>
                                        <p:tav tm="0">
                                          <p:val>
                                            <p:strVal val="#ppt_x"/>
                                          </p:val>
                                        </p:tav>
                                        <p:tav tm="100000">
                                          <p:val>
                                            <p:strVal val="#ppt_x"/>
                                          </p:val>
                                        </p:tav>
                                      </p:tavLst>
                                    </p:anim>
                                    <p:anim calcmode="lin" valueType="num">
                                      <p:cBhvr>
                                        <p:cTn id="59" dur="1000" fill="hold"/>
                                        <p:tgtEl>
                                          <p:spTgt spid="43"/>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15"/>
                                        </p:tgtEl>
                                        <p:attrNameLst>
                                          <p:attrName>style.visibility</p:attrName>
                                        </p:attrNameLst>
                                      </p:cBhvr>
                                      <p:to>
                                        <p:strVal val="visible"/>
                                      </p:to>
                                    </p:set>
                                    <p:animEffect transition="in" filter="fade">
                                      <p:cBhvr>
                                        <p:cTn id="62" dur="1000"/>
                                        <p:tgtEl>
                                          <p:spTgt spid="15"/>
                                        </p:tgtEl>
                                      </p:cBhvr>
                                    </p:animEffect>
                                    <p:anim calcmode="lin" valueType="num">
                                      <p:cBhvr>
                                        <p:cTn id="63" dur="1000" fill="hold"/>
                                        <p:tgtEl>
                                          <p:spTgt spid="15"/>
                                        </p:tgtEl>
                                        <p:attrNameLst>
                                          <p:attrName>ppt_x</p:attrName>
                                        </p:attrNameLst>
                                      </p:cBhvr>
                                      <p:tavLst>
                                        <p:tav tm="0">
                                          <p:val>
                                            <p:strVal val="#ppt_x"/>
                                          </p:val>
                                        </p:tav>
                                        <p:tav tm="100000">
                                          <p:val>
                                            <p:strVal val="#ppt_x"/>
                                          </p:val>
                                        </p:tav>
                                      </p:tavLst>
                                    </p:anim>
                                    <p:anim calcmode="lin" valueType="num">
                                      <p:cBhvr>
                                        <p:cTn id="64" dur="1000" fill="hold"/>
                                        <p:tgtEl>
                                          <p:spTgt spid="15"/>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44"/>
                                        </p:tgtEl>
                                        <p:attrNameLst>
                                          <p:attrName>style.visibility</p:attrName>
                                        </p:attrNameLst>
                                      </p:cBhvr>
                                      <p:to>
                                        <p:strVal val="visible"/>
                                      </p:to>
                                    </p:set>
                                    <p:animEffect transition="in" filter="fade">
                                      <p:cBhvr>
                                        <p:cTn id="67" dur="1000"/>
                                        <p:tgtEl>
                                          <p:spTgt spid="44"/>
                                        </p:tgtEl>
                                      </p:cBhvr>
                                    </p:animEffect>
                                    <p:anim calcmode="lin" valueType="num">
                                      <p:cBhvr>
                                        <p:cTn id="68" dur="1000" fill="hold"/>
                                        <p:tgtEl>
                                          <p:spTgt spid="44"/>
                                        </p:tgtEl>
                                        <p:attrNameLst>
                                          <p:attrName>ppt_x</p:attrName>
                                        </p:attrNameLst>
                                      </p:cBhvr>
                                      <p:tavLst>
                                        <p:tav tm="0">
                                          <p:val>
                                            <p:strVal val="#ppt_x"/>
                                          </p:val>
                                        </p:tav>
                                        <p:tav tm="100000">
                                          <p:val>
                                            <p:strVal val="#ppt_x"/>
                                          </p:val>
                                        </p:tav>
                                      </p:tavLst>
                                    </p:anim>
                                    <p:anim calcmode="lin" valueType="num">
                                      <p:cBhvr>
                                        <p:cTn id="69" dur="1000" fill="hold"/>
                                        <p:tgtEl>
                                          <p:spTgt spid="44"/>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0"/>
                                  </p:stCondLst>
                                  <p:childTnLst>
                                    <p:set>
                                      <p:cBhvr>
                                        <p:cTn id="71" dur="1" fill="hold">
                                          <p:stCondLst>
                                            <p:cond delay="0"/>
                                          </p:stCondLst>
                                        </p:cTn>
                                        <p:tgtEl>
                                          <p:spTgt spid="16"/>
                                        </p:tgtEl>
                                        <p:attrNameLst>
                                          <p:attrName>style.visibility</p:attrName>
                                        </p:attrNameLst>
                                      </p:cBhvr>
                                      <p:to>
                                        <p:strVal val="visible"/>
                                      </p:to>
                                    </p:set>
                                    <p:animEffect transition="in" filter="fade">
                                      <p:cBhvr>
                                        <p:cTn id="72" dur="1000"/>
                                        <p:tgtEl>
                                          <p:spTgt spid="16"/>
                                        </p:tgtEl>
                                      </p:cBhvr>
                                    </p:animEffect>
                                    <p:anim calcmode="lin" valueType="num">
                                      <p:cBhvr>
                                        <p:cTn id="73" dur="1000" fill="hold"/>
                                        <p:tgtEl>
                                          <p:spTgt spid="16"/>
                                        </p:tgtEl>
                                        <p:attrNameLst>
                                          <p:attrName>ppt_x</p:attrName>
                                        </p:attrNameLst>
                                      </p:cBhvr>
                                      <p:tavLst>
                                        <p:tav tm="0">
                                          <p:val>
                                            <p:strVal val="#ppt_x"/>
                                          </p:val>
                                        </p:tav>
                                        <p:tav tm="100000">
                                          <p:val>
                                            <p:strVal val="#ppt_x"/>
                                          </p:val>
                                        </p:tav>
                                      </p:tavLst>
                                    </p:anim>
                                    <p:anim calcmode="lin" valueType="num">
                                      <p:cBhvr>
                                        <p:cTn id="74" dur="1000" fill="hold"/>
                                        <p:tgtEl>
                                          <p:spTgt spid="16"/>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0"/>
                                  </p:stCondLst>
                                  <p:childTnLst>
                                    <p:set>
                                      <p:cBhvr>
                                        <p:cTn id="76" dur="1" fill="hold">
                                          <p:stCondLst>
                                            <p:cond delay="0"/>
                                          </p:stCondLst>
                                        </p:cTn>
                                        <p:tgtEl>
                                          <p:spTgt spid="47"/>
                                        </p:tgtEl>
                                        <p:attrNameLst>
                                          <p:attrName>style.visibility</p:attrName>
                                        </p:attrNameLst>
                                      </p:cBhvr>
                                      <p:to>
                                        <p:strVal val="visible"/>
                                      </p:to>
                                    </p:set>
                                    <p:animEffect transition="in" filter="fade">
                                      <p:cBhvr>
                                        <p:cTn id="77" dur="1000"/>
                                        <p:tgtEl>
                                          <p:spTgt spid="47"/>
                                        </p:tgtEl>
                                      </p:cBhvr>
                                    </p:animEffect>
                                    <p:anim calcmode="lin" valueType="num">
                                      <p:cBhvr>
                                        <p:cTn id="78" dur="1000" fill="hold"/>
                                        <p:tgtEl>
                                          <p:spTgt spid="47"/>
                                        </p:tgtEl>
                                        <p:attrNameLst>
                                          <p:attrName>ppt_x</p:attrName>
                                        </p:attrNameLst>
                                      </p:cBhvr>
                                      <p:tavLst>
                                        <p:tav tm="0">
                                          <p:val>
                                            <p:strVal val="#ppt_x"/>
                                          </p:val>
                                        </p:tav>
                                        <p:tav tm="100000">
                                          <p:val>
                                            <p:strVal val="#ppt_x"/>
                                          </p:val>
                                        </p:tav>
                                      </p:tavLst>
                                    </p:anim>
                                    <p:anim calcmode="lin" valueType="num">
                                      <p:cBhvr>
                                        <p:cTn id="79" dur="1000" fill="hold"/>
                                        <p:tgtEl>
                                          <p:spTgt spid="47"/>
                                        </p:tgtEl>
                                        <p:attrNameLst>
                                          <p:attrName>ppt_y</p:attrName>
                                        </p:attrNameLst>
                                      </p:cBhvr>
                                      <p:tavLst>
                                        <p:tav tm="0">
                                          <p:val>
                                            <p:strVal val="#ppt_y+.1"/>
                                          </p:val>
                                        </p:tav>
                                        <p:tav tm="100000">
                                          <p:val>
                                            <p:strVal val="#ppt_y"/>
                                          </p:val>
                                        </p:tav>
                                      </p:tavLst>
                                    </p:anim>
                                  </p:childTnLst>
                                </p:cTn>
                              </p:par>
                              <p:par>
                                <p:cTn id="80" presetID="42" presetClass="entr" presetSubtype="0" fill="hold" grpId="0" nodeType="withEffect">
                                  <p:stCondLst>
                                    <p:cond delay="0"/>
                                  </p:stCondLst>
                                  <p:childTnLst>
                                    <p:set>
                                      <p:cBhvr>
                                        <p:cTn id="81" dur="1" fill="hold">
                                          <p:stCondLst>
                                            <p:cond delay="0"/>
                                          </p:stCondLst>
                                        </p:cTn>
                                        <p:tgtEl>
                                          <p:spTgt spid="19"/>
                                        </p:tgtEl>
                                        <p:attrNameLst>
                                          <p:attrName>style.visibility</p:attrName>
                                        </p:attrNameLst>
                                      </p:cBhvr>
                                      <p:to>
                                        <p:strVal val="visible"/>
                                      </p:to>
                                    </p:set>
                                    <p:animEffect transition="in" filter="fade">
                                      <p:cBhvr>
                                        <p:cTn id="82" dur="1000"/>
                                        <p:tgtEl>
                                          <p:spTgt spid="19"/>
                                        </p:tgtEl>
                                      </p:cBhvr>
                                    </p:animEffect>
                                    <p:anim calcmode="lin" valueType="num">
                                      <p:cBhvr>
                                        <p:cTn id="83" dur="1000" fill="hold"/>
                                        <p:tgtEl>
                                          <p:spTgt spid="19"/>
                                        </p:tgtEl>
                                        <p:attrNameLst>
                                          <p:attrName>ppt_x</p:attrName>
                                        </p:attrNameLst>
                                      </p:cBhvr>
                                      <p:tavLst>
                                        <p:tav tm="0">
                                          <p:val>
                                            <p:strVal val="#ppt_x"/>
                                          </p:val>
                                        </p:tav>
                                        <p:tav tm="100000">
                                          <p:val>
                                            <p:strVal val="#ppt_x"/>
                                          </p:val>
                                        </p:tav>
                                      </p:tavLst>
                                    </p:anim>
                                    <p:anim calcmode="lin" valueType="num">
                                      <p:cBhvr>
                                        <p:cTn id="84"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 grpId="0"/>
      <p:bldP spid="12" grpId="0"/>
      <p:bldP spid="13" grpId="0"/>
      <p:bldP spid="14" grpId="0"/>
      <p:bldP spid="15" grpId="0"/>
      <p:bldP spid="16" grpId="0"/>
      <p:bldP spid="19" grpId="0"/>
      <p:bldP spid="7" grpId="0"/>
      <p:bldP spid="8" grpId="0" animBg="1"/>
      <p:bldP spid="37" grpId="0" animBg="1"/>
      <p:bldP spid="38" grpId="0" animBg="1"/>
      <p:bldP spid="39" grpId="0" animBg="1"/>
      <p:bldP spid="43" grpId="0" animBg="1"/>
      <p:bldP spid="44" grpId="0" animBg="1"/>
      <p:bldP spid="47"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39A169-AA56-45D6-A135-2613914AE2CA}"/>
              </a:ext>
            </a:extLst>
          </p:cNvPr>
          <p:cNvSpPr>
            <a:spLocks noGrp="1"/>
          </p:cNvSpPr>
          <p:nvPr>
            <p:ph type="title"/>
          </p:nvPr>
        </p:nvSpPr>
        <p:spPr>
          <a:xfrm>
            <a:off x="1315156" y="0"/>
            <a:ext cx="9561688" cy="559327"/>
          </a:xfrm>
        </p:spPr>
        <p:txBody>
          <a:bodyPr>
            <a:normAutofit fontScale="90000"/>
          </a:bodyPr>
          <a:lstStyle/>
          <a:p>
            <a:pPr algn="ctr"/>
            <a:r>
              <a:rPr lang="en-US" dirty="0"/>
              <a:t>Executive Summary</a:t>
            </a:r>
          </a:p>
        </p:txBody>
      </p:sp>
      <p:sp>
        <p:nvSpPr>
          <p:cNvPr id="5" name="Rectangle 1">
            <a:extLst>
              <a:ext uri="{FF2B5EF4-FFF2-40B4-BE49-F238E27FC236}">
                <a16:creationId xmlns:a16="http://schemas.microsoft.com/office/drawing/2014/main" id="{3D210CB5-C4AE-44B1-B8A9-61B62E9F86A4}"/>
              </a:ext>
            </a:extLst>
          </p:cNvPr>
          <p:cNvSpPr>
            <a:spLocks noGrp="1" noChangeArrowheads="1"/>
          </p:cNvSpPr>
          <p:nvPr>
            <p:ph idx="1"/>
          </p:nvPr>
        </p:nvSpPr>
        <p:spPr bwMode="auto">
          <a:xfrm rot="10800000" flipV="1">
            <a:off x="594803" y="592039"/>
            <a:ext cx="6109485" cy="58169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tabLst>
                <a:tab pos="457200" algn="r"/>
                <a:tab pos="2743200" algn="ctr"/>
                <a:tab pos="5486400" algn="r"/>
              </a:tabLst>
              <a:defRPr>
                <a:solidFill>
                  <a:schemeClr val="tx1"/>
                </a:solidFill>
                <a:latin typeface="Arial" panose="020B0604020202020204" pitchFamily="34" charset="0"/>
              </a:defRPr>
            </a:lvl1pPr>
            <a:lvl2pPr eaLnBrk="0" fontAlgn="base" hangingPunct="0">
              <a:spcBef>
                <a:spcPct val="0"/>
              </a:spcBef>
              <a:spcAft>
                <a:spcPct val="0"/>
              </a:spcAft>
              <a:tabLst>
                <a:tab pos="457200" algn="r"/>
                <a:tab pos="2743200" algn="ctr"/>
                <a:tab pos="5486400" algn="r"/>
              </a:tabLst>
              <a:defRPr>
                <a:solidFill>
                  <a:schemeClr val="tx1"/>
                </a:solidFill>
                <a:latin typeface="Arial" panose="020B0604020202020204" pitchFamily="34" charset="0"/>
              </a:defRPr>
            </a:lvl2pPr>
            <a:lvl3pPr eaLnBrk="0" fontAlgn="base" hangingPunct="0">
              <a:spcBef>
                <a:spcPct val="0"/>
              </a:spcBef>
              <a:spcAft>
                <a:spcPct val="0"/>
              </a:spcAft>
              <a:tabLst>
                <a:tab pos="457200" algn="r"/>
                <a:tab pos="2743200" algn="ctr"/>
                <a:tab pos="5486400" algn="r"/>
              </a:tabLst>
              <a:defRPr>
                <a:solidFill>
                  <a:schemeClr val="tx1"/>
                </a:solidFill>
                <a:latin typeface="Arial" panose="020B0604020202020204" pitchFamily="34" charset="0"/>
              </a:defRPr>
            </a:lvl3pPr>
            <a:lvl4pPr eaLnBrk="0" fontAlgn="base" hangingPunct="0">
              <a:spcBef>
                <a:spcPct val="0"/>
              </a:spcBef>
              <a:spcAft>
                <a:spcPct val="0"/>
              </a:spcAft>
              <a:tabLst>
                <a:tab pos="457200" algn="r"/>
                <a:tab pos="2743200" algn="ctr"/>
                <a:tab pos="5486400" algn="r"/>
              </a:tabLst>
              <a:defRPr>
                <a:solidFill>
                  <a:schemeClr val="tx1"/>
                </a:solidFill>
                <a:latin typeface="Arial" panose="020B0604020202020204" pitchFamily="34" charset="0"/>
              </a:defRPr>
            </a:lvl4pPr>
            <a:lvl5pPr eaLnBrk="0" fontAlgn="base" hangingPunct="0">
              <a:spcBef>
                <a:spcPct val="0"/>
              </a:spcBef>
              <a:spcAft>
                <a:spcPct val="0"/>
              </a:spcAft>
              <a:tabLst>
                <a:tab pos="457200" algn="r"/>
                <a:tab pos="2743200" algn="ctr"/>
                <a:tab pos="5486400" algn="r"/>
              </a:tabLst>
              <a:defRPr>
                <a:solidFill>
                  <a:schemeClr val="tx1"/>
                </a:solidFill>
                <a:latin typeface="Arial" panose="020B0604020202020204" pitchFamily="34" charset="0"/>
              </a:defRPr>
            </a:lvl5pPr>
            <a:lvl6pPr eaLnBrk="0" fontAlgn="base" hangingPunct="0">
              <a:spcBef>
                <a:spcPct val="0"/>
              </a:spcBef>
              <a:spcAft>
                <a:spcPct val="0"/>
              </a:spcAft>
              <a:tabLst>
                <a:tab pos="457200" algn="r"/>
                <a:tab pos="2743200" algn="ctr"/>
                <a:tab pos="5486400" algn="r"/>
              </a:tabLst>
              <a:defRPr>
                <a:solidFill>
                  <a:schemeClr val="tx1"/>
                </a:solidFill>
                <a:latin typeface="Arial" panose="020B0604020202020204" pitchFamily="34" charset="0"/>
              </a:defRPr>
            </a:lvl6pPr>
            <a:lvl7pPr eaLnBrk="0" fontAlgn="base" hangingPunct="0">
              <a:spcBef>
                <a:spcPct val="0"/>
              </a:spcBef>
              <a:spcAft>
                <a:spcPct val="0"/>
              </a:spcAft>
              <a:tabLst>
                <a:tab pos="457200" algn="r"/>
                <a:tab pos="2743200" algn="ctr"/>
                <a:tab pos="5486400" algn="r"/>
              </a:tabLst>
              <a:defRPr>
                <a:solidFill>
                  <a:schemeClr val="tx1"/>
                </a:solidFill>
                <a:latin typeface="Arial" panose="020B0604020202020204" pitchFamily="34" charset="0"/>
              </a:defRPr>
            </a:lvl7pPr>
            <a:lvl8pPr eaLnBrk="0" fontAlgn="base" hangingPunct="0">
              <a:spcBef>
                <a:spcPct val="0"/>
              </a:spcBef>
              <a:spcAft>
                <a:spcPct val="0"/>
              </a:spcAft>
              <a:tabLst>
                <a:tab pos="457200" algn="r"/>
                <a:tab pos="2743200" algn="ctr"/>
                <a:tab pos="5486400" algn="r"/>
              </a:tabLst>
              <a:defRPr>
                <a:solidFill>
                  <a:schemeClr val="tx1"/>
                </a:solidFill>
                <a:latin typeface="Arial" panose="020B0604020202020204" pitchFamily="34" charset="0"/>
              </a:defRPr>
            </a:lvl8pPr>
            <a:lvl9pPr eaLnBrk="0" fontAlgn="base" hangingPunct="0">
              <a:spcBef>
                <a:spcPct val="0"/>
              </a:spcBef>
              <a:spcAft>
                <a:spcPct val="0"/>
              </a:spcAft>
              <a:tabLst>
                <a:tab pos="457200" algn="r"/>
                <a:tab pos="2743200" algn="ctr"/>
                <a:tab pos="5486400" algn="r"/>
              </a:tabLst>
              <a:defRPr>
                <a:solidFill>
                  <a:schemeClr val="tx1"/>
                </a:solidFill>
                <a:latin typeface="Arial" panose="020B0604020202020204" pitchFamily="34" charset="0"/>
              </a:defRPr>
            </a:lvl9pPr>
          </a:lstStyle>
          <a:p>
            <a:pPr marL="0" marR="0" lvl="0" indent="0" algn="just" defTabSz="914400" rtl="0" eaLnBrk="0" fontAlgn="base" latinLnBrk="0" hangingPunct="0">
              <a:lnSpc>
                <a:spcPct val="100000"/>
              </a:lnSpc>
              <a:spcBef>
                <a:spcPct val="0"/>
              </a:spcBef>
              <a:spcAft>
                <a:spcPct val="0"/>
              </a:spcAft>
              <a:buClrTx/>
              <a:buSzTx/>
              <a:buFontTx/>
              <a:buNone/>
              <a:tabLst>
                <a:tab pos="457200" algn="r"/>
                <a:tab pos="2743200" algn="ctr"/>
                <a:tab pos="5486400" algn="r"/>
              </a:tabLst>
            </a:pPr>
            <a:r>
              <a:rPr kumimoji="0" lang="en-US" altLang="en-US" sz="1200" i="0" u="none" strike="noStrike" cap="none" normalizeH="0" baseline="0" dirty="0">
                <a:ln>
                  <a:noFill/>
                </a:ln>
                <a:solidFill>
                  <a:schemeClr val="tx1"/>
                </a:solidFill>
                <a:effectLst/>
                <a:latin typeface="Arial" panose="020B0604020202020204" pitchFamily="34" charset="0"/>
              </a:rPr>
              <a:t>The purpose of this business plan is to raise $</a:t>
            </a:r>
            <a:r>
              <a:rPr lang="en-US" altLang="en-US" sz="1200" dirty="0"/>
              <a:t>875</a:t>
            </a:r>
            <a:r>
              <a:rPr kumimoji="0" lang="en-US" altLang="en-US" sz="1200" i="0" u="none" strike="noStrike" cap="none" normalizeH="0" baseline="0" dirty="0">
                <a:ln>
                  <a:noFill/>
                </a:ln>
                <a:solidFill>
                  <a:schemeClr val="tx1"/>
                </a:solidFill>
                <a:effectLst/>
                <a:latin typeface="Arial" panose="020B0604020202020204" pitchFamily="34" charset="0"/>
              </a:rPr>
              <a:t>,500 for the acquisition of a RV park property while showcasing the expected financials and operations over the next three years. The RV Park, Inc. (“the Company”) is a Texas based corporation that will provide high quality rental spaces to RV owning tenants in its targeted market. The Company was founded by John Doe.</a:t>
            </a:r>
          </a:p>
          <a:p>
            <a:pPr marL="0" marR="0" lvl="0" indent="0" algn="just" defTabSz="914400" rtl="0" eaLnBrk="0" fontAlgn="base" latinLnBrk="0" hangingPunct="0">
              <a:lnSpc>
                <a:spcPct val="100000"/>
              </a:lnSpc>
              <a:spcBef>
                <a:spcPct val="0"/>
              </a:spcBef>
              <a:spcAft>
                <a:spcPct val="0"/>
              </a:spcAft>
              <a:buClrTx/>
              <a:buSzTx/>
              <a:buFontTx/>
              <a:buNone/>
              <a:tabLst>
                <a:tab pos="457200" algn="r"/>
                <a:tab pos="2743200" algn="ctr"/>
                <a:tab pos="5486400" algn="r"/>
              </a:tabLst>
            </a:pPr>
            <a:endParaRPr kumimoji="0" lang="en-US" altLang="en-US" sz="1200" i="0" u="none" strike="noStrike" cap="none" normalizeH="0" baseline="0" dirty="0">
              <a:ln>
                <a:noFill/>
              </a:ln>
              <a:solidFill>
                <a:schemeClr val="tx1"/>
              </a:solidFill>
              <a:effectLst/>
              <a:latin typeface="Arial" panose="020B0604020202020204"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tab pos="457200" algn="r"/>
                <a:tab pos="2743200" algn="ctr"/>
                <a:tab pos="5486400" algn="r"/>
              </a:tabLst>
            </a:pPr>
            <a:r>
              <a:rPr kumimoji="0" lang="en-US" altLang="en-US" sz="1200" b="1" i="0" u="none" strike="noStrike" cap="none" normalizeH="0" baseline="0" dirty="0">
                <a:ln>
                  <a:noFill/>
                </a:ln>
                <a:solidFill>
                  <a:schemeClr val="tx1"/>
                </a:solidFill>
                <a:effectLst/>
                <a:latin typeface="Arial" panose="020B0604020202020204" pitchFamily="34" charset="0"/>
              </a:rPr>
              <a:t>The Services</a:t>
            </a:r>
          </a:p>
          <a:p>
            <a:pPr marL="0" marR="0" lvl="0" indent="0" algn="just" defTabSz="914400" rtl="0" eaLnBrk="0" fontAlgn="base" latinLnBrk="0" hangingPunct="0">
              <a:lnSpc>
                <a:spcPct val="100000"/>
              </a:lnSpc>
              <a:spcBef>
                <a:spcPct val="0"/>
              </a:spcBef>
              <a:spcAft>
                <a:spcPct val="0"/>
              </a:spcAft>
              <a:buClrTx/>
              <a:buSzTx/>
              <a:buFontTx/>
              <a:buNone/>
              <a:tabLst>
                <a:tab pos="457200" algn="r"/>
                <a:tab pos="2743200" algn="ctr"/>
                <a:tab pos="5486400" algn="r"/>
              </a:tabLst>
            </a:pPr>
            <a:endParaRPr kumimoji="0" lang="en-US" altLang="en-US" sz="1200" i="0" u="none" strike="noStrike" cap="none" normalizeH="0" baseline="0" dirty="0">
              <a:ln>
                <a:noFill/>
              </a:ln>
              <a:solidFill>
                <a:schemeClr val="tx1"/>
              </a:solidFill>
              <a:effectLst/>
              <a:latin typeface="Arial" panose="020B0604020202020204"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tab pos="457200" algn="r"/>
                <a:tab pos="2743200" algn="ctr"/>
                <a:tab pos="5486400" algn="r"/>
              </a:tabLst>
            </a:pPr>
            <a:r>
              <a:rPr kumimoji="0" lang="en-US" altLang="en-US" sz="1200" i="0" u="none" strike="noStrike" cap="none" normalizeH="0" baseline="0" dirty="0">
                <a:ln>
                  <a:noFill/>
                </a:ln>
                <a:solidFill>
                  <a:schemeClr val="tx1"/>
                </a:solidFill>
                <a:effectLst/>
                <a:latin typeface="Arial" panose="020B0604020202020204" pitchFamily="34" charset="0"/>
              </a:rPr>
              <a:t>As stated above, the Company intends to launch its operations with the acquisition of an existing RV Park. The expected rent roll for this </a:t>
            </a:r>
            <a:r>
              <a:rPr lang="en-US" altLang="en-US" sz="1200" dirty="0"/>
              <a:t>60</a:t>
            </a:r>
            <a:r>
              <a:rPr kumimoji="0" lang="en-US" altLang="en-US" sz="1200" i="0" u="none" strike="noStrike" cap="none" normalizeH="0" baseline="0" dirty="0">
                <a:ln>
                  <a:noFill/>
                </a:ln>
                <a:solidFill>
                  <a:schemeClr val="tx1"/>
                </a:solidFill>
                <a:effectLst/>
                <a:latin typeface="Arial" panose="020B0604020202020204" pitchFamily="34" charset="0"/>
              </a:rPr>
              <a:t> lot RV park is $949,000 per year, which includes rental fees and other ancillary income including the facility’s onsite Laundromat. The RV Park will generate enough positive cash flow to cover both the interest and principal payments for the debt capital sought in this business plan. </a:t>
            </a:r>
          </a:p>
          <a:p>
            <a:pPr marL="0" marR="0" lvl="0" indent="0" algn="just" defTabSz="914400" rtl="0" eaLnBrk="0" fontAlgn="base" latinLnBrk="0" hangingPunct="0">
              <a:lnSpc>
                <a:spcPct val="100000"/>
              </a:lnSpc>
              <a:spcBef>
                <a:spcPct val="0"/>
              </a:spcBef>
              <a:spcAft>
                <a:spcPct val="0"/>
              </a:spcAft>
              <a:buClrTx/>
              <a:buSzTx/>
              <a:buFontTx/>
              <a:buNone/>
              <a:tabLst>
                <a:tab pos="457200" algn="r"/>
                <a:tab pos="2743200" algn="ctr"/>
                <a:tab pos="5486400" algn="r"/>
              </a:tabLst>
            </a:pPr>
            <a:endParaRPr kumimoji="0" lang="en-US" altLang="en-US" sz="1200" i="0" u="none" strike="noStrike" cap="none" normalizeH="0" baseline="0" dirty="0">
              <a:ln>
                <a:noFill/>
              </a:ln>
              <a:solidFill>
                <a:schemeClr val="tx1"/>
              </a:solidFill>
              <a:effectLst/>
              <a:latin typeface="Arial" panose="020B0604020202020204"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tab pos="457200" algn="r"/>
                <a:tab pos="2743200" algn="ctr"/>
                <a:tab pos="5486400" algn="r"/>
              </a:tabLst>
            </a:pPr>
            <a:r>
              <a:rPr kumimoji="0" lang="en-US" altLang="en-US" sz="1200" i="0" u="none" strike="noStrike" cap="none" normalizeH="0" baseline="0" dirty="0">
                <a:ln>
                  <a:noFill/>
                </a:ln>
                <a:solidFill>
                  <a:schemeClr val="tx1"/>
                </a:solidFill>
                <a:effectLst/>
                <a:latin typeface="Arial" panose="020B0604020202020204" pitchFamily="34" charset="0"/>
              </a:rPr>
              <a:t>The third section of the business plan will further describe the services offered by the RV Park.</a:t>
            </a:r>
          </a:p>
          <a:p>
            <a:pPr marL="0" marR="0" lvl="0" indent="0" algn="just" defTabSz="914400" rtl="0" eaLnBrk="0" fontAlgn="base" latinLnBrk="0" hangingPunct="0">
              <a:lnSpc>
                <a:spcPct val="100000"/>
              </a:lnSpc>
              <a:spcBef>
                <a:spcPct val="0"/>
              </a:spcBef>
              <a:spcAft>
                <a:spcPct val="0"/>
              </a:spcAft>
              <a:buClrTx/>
              <a:buSzTx/>
              <a:buFontTx/>
              <a:buNone/>
              <a:tabLst>
                <a:tab pos="457200" algn="r"/>
                <a:tab pos="2743200" algn="ctr"/>
                <a:tab pos="5486400" algn="r"/>
              </a:tabLst>
            </a:pPr>
            <a:endParaRPr kumimoji="0" lang="en-US" altLang="en-US" sz="1200" i="0" u="none" strike="noStrike" cap="none" normalizeH="0" baseline="0" dirty="0">
              <a:ln>
                <a:noFill/>
              </a:ln>
              <a:solidFill>
                <a:schemeClr val="tx1"/>
              </a:solidFill>
              <a:effectLst/>
              <a:latin typeface="Arial" panose="020B0604020202020204"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tab pos="457200" algn="r"/>
                <a:tab pos="2743200" algn="ctr"/>
                <a:tab pos="5486400" algn="r"/>
              </a:tabLst>
            </a:pPr>
            <a:r>
              <a:rPr kumimoji="0" lang="en-US" altLang="en-US" sz="1200" b="1" i="0" u="none" strike="noStrike" cap="none" normalizeH="0" baseline="0" dirty="0">
                <a:ln>
                  <a:noFill/>
                </a:ln>
                <a:solidFill>
                  <a:schemeClr val="tx1"/>
                </a:solidFill>
                <a:effectLst/>
                <a:latin typeface="Arial" panose="020B0604020202020204" pitchFamily="34" charset="0"/>
              </a:rPr>
              <a:t>Financing </a:t>
            </a:r>
          </a:p>
          <a:p>
            <a:pPr marL="0" marR="0" lvl="0" indent="0" algn="just" defTabSz="914400" rtl="0" eaLnBrk="0" fontAlgn="base" latinLnBrk="0" hangingPunct="0">
              <a:lnSpc>
                <a:spcPct val="100000"/>
              </a:lnSpc>
              <a:spcBef>
                <a:spcPct val="0"/>
              </a:spcBef>
              <a:spcAft>
                <a:spcPct val="0"/>
              </a:spcAft>
              <a:buClrTx/>
              <a:buSzTx/>
              <a:buFontTx/>
              <a:buNone/>
              <a:tabLst>
                <a:tab pos="457200" algn="r"/>
                <a:tab pos="2743200" algn="ctr"/>
                <a:tab pos="5486400" algn="r"/>
              </a:tabLst>
            </a:pPr>
            <a:endParaRPr kumimoji="0" lang="en-US" altLang="en-US" sz="1200" i="0" u="none" strike="noStrike" cap="none" normalizeH="0" baseline="0" dirty="0">
              <a:ln>
                <a:noFill/>
              </a:ln>
              <a:solidFill>
                <a:schemeClr val="tx1"/>
              </a:solidFill>
              <a:effectLst/>
              <a:latin typeface="Arial" panose="020B0604020202020204"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tab pos="457200" algn="r"/>
                <a:tab pos="2743200" algn="ctr"/>
                <a:tab pos="5486400" algn="r"/>
              </a:tabLst>
            </a:pPr>
            <a:r>
              <a:rPr kumimoji="0" lang="en-US" altLang="en-US" sz="1200" i="0" u="none" strike="noStrike" cap="none" normalizeH="0" baseline="0" dirty="0">
                <a:ln>
                  <a:noFill/>
                </a:ln>
                <a:solidFill>
                  <a:schemeClr val="tx1"/>
                </a:solidFill>
                <a:effectLst/>
                <a:latin typeface="Arial" panose="020B0604020202020204" pitchFamily="34" charset="0"/>
              </a:rPr>
              <a:t>Mr. Doe is seeking to raise $</a:t>
            </a:r>
            <a:r>
              <a:rPr lang="en-US" altLang="en-US" sz="1200" dirty="0"/>
              <a:t>875</a:t>
            </a:r>
            <a:r>
              <a:rPr kumimoji="0" lang="en-US" altLang="en-US" sz="1200" i="0" u="none" strike="noStrike" cap="none" normalizeH="0" baseline="0" dirty="0">
                <a:ln>
                  <a:noFill/>
                </a:ln>
                <a:solidFill>
                  <a:schemeClr val="tx1"/>
                </a:solidFill>
                <a:effectLst/>
                <a:latin typeface="Arial" panose="020B0604020202020204" pitchFamily="34" charset="0"/>
              </a:rPr>
              <a:t>,500 from as a bank loan. The interest rate and loan agreement are to be further discussed during negotiation. This business plan assumes that the business will receive a </a:t>
            </a:r>
            <a:r>
              <a:rPr lang="en-US" altLang="en-US" sz="1200" dirty="0"/>
              <a:t>20</a:t>
            </a:r>
            <a:r>
              <a:rPr kumimoji="0" lang="en-US" altLang="en-US" sz="1200" i="0" u="none" strike="noStrike" cap="none" normalizeH="0" baseline="0" dirty="0">
                <a:ln>
                  <a:noFill/>
                </a:ln>
                <a:solidFill>
                  <a:schemeClr val="tx1"/>
                </a:solidFill>
                <a:effectLst/>
                <a:latin typeface="Arial" panose="020B0604020202020204" pitchFamily="34" charset="0"/>
              </a:rPr>
              <a:t> year loan with a 6% fixed interest rate. The financing will be used for the following:</a:t>
            </a:r>
          </a:p>
          <a:p>
            <a:pPr marL="0" marR="0" lvl="0" indent="0" algn="just" defTabSz="914400" rtl="0" eaLnBrk="0" fontAlgn="base" latinLnBrk="0" hangingPunct="0">
              <a:lnSpc>
                <a:spcPct val="100000"/>
              </a:lnSpc>
              <a:spcBef>
                <a:spcPct val="0"/>
              </a:spcBef>
              <a:spcAft>
                <a:spcPct val="0"/>
              </a:spcAft>
              <a:buClrTx/>
              <a:buSzTx/>
              <a:buFontTx/>
              <a:buNone/>
              <a:tabLst>
                <a:tab pos="457200" algn="r"/>
                <a:tab pos="2743200" algn="ctr"/>
                <a:tab pos="5486400" algn="r"/>
              </a:tabLst>
            </a:pPr>
            <a:endParaRPr kumimoji="0" lang="en-US" altLang="en-US" sz="1200" i="0" u="none" strike="noStrike" cap="none" normalizeH="0" baseline="0" dirty="0">
              <a:ln>
                <a:noFill/>
              </a:ln>
              <a:solidFill>
                <a:schemeClr val="tx1"/>
              </a:solidFill>
              <a:effectLst/>
              <a:latin typeface="Arial" panose="020B0604020202020204"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tab pos="457200" algn="r"/>
                <a:tab pos="2743200" algn="ctr"/>
                <a:tab pos="5486400" algn="r"/>
              </a:tabLst>
            </a:pPr>
            <a:r>
              <a:rPr kumimoji="0" lang="en-US" altLang="en-US" sz="1200" i="0" u="none" strike="noStrike" cap="none" normalizeH="0" baseline="0" dirty="0">
                <a:ln>
                  <a:noFill/>
                </a:ln>
                <a:solidFill>
                  <a:schemeClr val="tx1"/>
                </a:solidFill>
                <a:effectLst/>
                <a:latin typeface="Arial" panose="020B0604020202020204" pitchFamily="34" charset="0"/>
              </a:rPr>
              <a:t>•	Acquisition of the Company’s RV Park.</a:t>
            </a:r>
          </a:p>
          <a:p>
            <a:pPr marL="0" marR="0" lvl="0" indent="0" algn="just" defTabSz="914400" rtl="0" eaLnBrk="0" fontAlgn="base" latinLnBrk="0" hangingPunct="0">
              <a:lnSpc>
                <a:spcPct val="100000"/>
              </a:lnSpc>
              <a:spcBef>
                <a:spcPct val="0"/>
              </a:spcBef>
              <a:spcAft>
                <a:spcPct val="0"/>
              </a:spcAft>
              <a:buClrTx/>
              <a:buSzTx/>
              <a:buFontTx/>
              <a:buNone/>
              <a:tabLst>
                <a:tab pos="457200" algn="r"/>
                <a:tab pos="2743200" algn="ctr"/>
                <a:tab pos="5486400" algn="r"/>
              </a:tabLst>
            </a:pPr>
            <a:r>
              <a:rPr kumimoji="0" lang="en-US" altLang="en-US" sz="1200" i="0" u="none" strike="noStrike" cap="none" normalizeH="0" baseline="0" dirty="0">
                <a:ln>
                  <a:noFill/>
                </a:ln>
                <a:solidFill>
                  <a:schemeClr val="tx1"/>
                </a:solidFill>
                <a:effectLst/>
                <a:latin typeface="Arial" panose="020B0604020202020204" pitchFamily="34" charset="0"/>
              </a:rPr>
              <a:t>•	Financing for the first six months of operation.</a:t>
            </a:r>
          </a:p>
          <a:p>
            <a:pPr marL="0" marR="0" lvl="0" indent="0" algn="just" defTabSz="914400" rtl="0" eaLnBrk="0" fontAlgn="base" latinLnBrk="0" hangingPunct="0">
              <a:lnSpc>
                <a:spcPct val="100000"/>
              </a:lnSpc>
              <a:spcBef>
                <a:spcPct val="0"/>
              </a:spcBef>
              <a:spcAft>
                <a:spcPct val="0"/>
              </a:spcAft>
              <a:buClrTx/>
              <a:buSzTx/>
              <a:buFontTx/>
              <a:buNone/>
              <a:tabLst>
                <a:tab pos="457200" algn="r"/>
                <a:tab pos="2743200" algn="ctr"/>
                <a:tab pos="5486400" algn="r"/>
              </a:tabLst>
            </a:pPr>
            <a:r>
              <a:rPr kumimoji="0" lang="en-US" altLang="en-US" sz="1200" i="0" u="none" strike="noStrike" cap="none" normalizeH="0" baseline="0" dirty="0">
                <a:ln>
                  <a:noFill/>
                </a:ln>
                <a:solidFill>
                  <a:schemeClr val="tx1"/>
                </a:solidFill>
                <a:effectLst/>
                <a:latin typeface="Arial" panose="020B0604020202020204" pitchFamily="34" charset="0"/>
              </a:rPr>
              <a:t>•	Development of the RV Park’s onsite office.</a:t>
            </a:r>
          </a:p>
          <a:p>
            <a:pPr marL="0" marR="0" lvl="0" indent="0" algn="just" defTabSz="914400" rtl="0" eaLnBrk="0" fontAlgn="base" latinLnBrk="0" hangingPunct="0">
              <a:lnSpc>
                <a:spcPct val="100000"/>
              </a:lnSpc>
              <a:spcBef>
                <a:spcPct val="0"/>
              </a:spcBef>
              <a:spcAft>
                <a:spcPct val="0"/>
              </a:spcAft>
              <a:buClrTx/>
              <a:buSzTx/>
              <a:buFontTx/>
              <a:buNone/>
              <a:tabLst>
                <a:tab pos="457200" algn="r"/>
                <a:tab pos="2743200" algn="ctr"/>
                <a:tab pos="5486400" algn="r"/>
              </a:tabLst>
            </a:pPr>
            <a:endParaRPr kumimoji="0" lang="en-US" altLang="en-US" sz="1200" i="0" u="none" strike="noStrike" cap="none" normalizeH="0" baseline="0" dirty="0">
              <a:ln>
                <a:noFill/>
              </a:ln>
              <a:solidFill>
                <a:schemeClr val="tx1"/>
              </a:solidFill>
              <a:effectLst/>
              <a:latin typeface="Arial" panose="020B0604020202020204"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tab pos="457200" algn="r"/>
                <a:tab pos="2743200" algn="ctr"/>
                <a:tab pos="5486400" algn="r"/>
              </a:tabLst>
            </a:pPr>
            <a:r>
              <a:rPr kumimoji="0" lang="en-US" altLang="en-US" sz="1200" i="0" u="none" strike="noStrike" cap="none" normalizeH="0" baseline="0" dirty="0">
                <a:ln>
                  <a:noFill/>
                </a:ln>
                <a:solidFill>
                  <a:schemeClr val="tx1"/>
                </a:solidFill>
                <a:effectLst/>
                <a:latin typeface="Arial" panose="020B0604020202020204" pitchFamily="34" charset="0"/>
              </a:rPr>
              <a:t>Mr. Doe will contribute $100,000 to the venture.</a:t>
            </a:r>
          </a:p>
          <a:p>
            <a:pPr marL="0" marR="0" lvl="0" indent="0" algn="just" defTabSz="914400" rtl="0" eaLnBrk="0" fontAlgn="base" latinLnBrk="0" hangingPunct="0">
              <a:lnSpc>
                <a:spcPct val="100000"/>
              </a:lnSpc>
              <a:spcBef>
                <a:spcPct val="0"/>
              </a:spcBef>
              <a:spcAft>
                <a:spcPct val="0"/>
              </a:spcAft>
              <a:buClrTx/>
              <a:buSzTx/>
              <a:buFontTx/>
              <a:buNone/>
              <a:tabLst>
                <a:tab pos="457200" algn="r"/>
                <a:tab pos="2743200" algn="ctr"/>
                <a:tab pos="5486400" algn="r"/>
              </a:tabLst>
            </a:pPr>
            <a:endParaRPr kumimoji="0" lang="en-US" altLang="en-US" sz="1200" i="0" u="none" strike="noStrike" cap="none" normalizeH="0" baseline="0" dirty="0">
              <a:ln>
                <a:noFill/>
              </a:ln>
              <a:solidFill>
                <a:schemeClr val="tx1"/>
              </a:solidFill>
              <a:effectLst/>
              <a:latin typeface="Arial" panose="020B0604020202020204" pitchFamily="34" charset="0"/>
            </a:endParaRPr>
          </a:p>
        </p:txBody>
      </p:sp>
      <p:sp>
        <p:nvSpPr>
          <p:cNvPr id="7" name="Rectangle: Rounded Corners 6">
            <a:hlinkClick r:id="rId2" action="ppaction://hlinksldjump"/>
            <a:extLst>
              <a:ext uri="{FF2B5EF4-FFF2-40B4-BE49-F238E27FC236}">
                <a16:creationId xmlns:a16="http://schemas.microsoft.com/office/drawing/2014/main" id="{A4D7BC21-D4A0-440B-8FC8-99E7369E2CDA}"/>
              </a:ext>
            </a:extLst>
          </p:cNvPr>
          <p:cNvSpPr/>
          <p:nvPr/>
        </p:nvSpPr>
        <p:spPr>
          <a:xfrm>
            <a:off x="8184575" y="6188596"/>
            <a:ext cx="2381693" cy="256175"/>
          </a:xfrm>
          <a:prstGeom prst="roundRect">
            <a:avLst/>
          </a:prstGeom>
          <a:gradFill>
            <a:gsLst>
              <a:gs pos="0">
                <a:schemeClr val="accent1">
                  <a:lumMod val="5000"/>
                  <a:lumOff val="95000"/>
                </a:schemeClr>
              </a:gs>
              <a:gs pos="100000">
                <a:schemeClr val="bg1"/>
              </a:gs>
              <a:gs pos="70000">
                <a:schemeClr val="accent1">
                  <a:lumMod val="50000"/>
                </a:schemeClr>
              </a:gs>
              <a:gs pos="40000">
                <a:schemeClr val="accent1">
                  <a:lumMod val="50000"/>
                </a:schemeClr>
              </a:gs>
            </a:gsLst>
            <a:lin ang="12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Table of Contents</a:t>
            </a:r>
          </a:p>
        </p:txBody>
      </p:sp>
      <p:pic>
        <p:nvPicPr>
          <p:cNvPr id="6" name="Picture 5">
            <a:extLst>
              <a:ext uri="{FF2B5EF4-FFF2-40B4-BE49-F238E27FC236}">
                <a16:creationId xmlns:a16="http://schemas.microsoft.com/office/drawing/2014/main" id="{D4073B52-F43B-BB1D-383D-6BFAF334A872}"/>
              </a:ext>
            </a:extLst>
          </p:cNvPr>
          <p:cNvPicPr>
            <a:picLocks noChangeAspect="1"/>
          </p:cNvPicPr>
          <p:nvPr/>
        </p:nvPicPr>
        <p:blipFill>
          <a:blip r:embed="rId3"/>
          <a:stretch>
            <a:fillRect/>
          </a:stretch>
        </p:blipFill>
        <p:spPr>
          <a:xfrm>
            <a:off x="0" y="0"/>
            <a:ext cx="482203" cy="6858000"/>
          </a:xfrm>
          <a:prstGeom prst="rect">
            <a:avLst/>
          </a:prstGeom>
        </p:spPr>
      </p:pic>
      <p:pic>
        <p:nvPicPr>
          <p:cNvPr id="4" name="Picture 3">
            <a:extLst>
              <a:ext uri="{FF2B5EF4-FFF2-40B4-BE49-F238E27FC236}">
                <a16:creationId xmlns:a16="http://schemas.microsoft.com/office/drawing/2014/main" id="{6A7A8A27-884F-AD82-0657-FC64C30A3E94}"/>
              </a:ext>
            </a:extLst>
          </p:cNvPr>
          <p:cNvPicPr>
            <a:picLocks noChangeAspect="1"/>
          </p:cNvPicPr>
          <p:nvPr/>
        </p:nvPicPr>
        <p:blipFill>
          <a:blip r:embed="rId4"/>
          <a:stretch>
            <a:fillRect/>
          </a:stretch>
        </p:blipFill>
        <p:spPr>
          <a:xfrm>
            <a:off x="6897950" y="1344128"/>
            <a:ext cx="5158261" cy="4169744"/>
          </a:xfrm>
          <a:prstGeom prst="rect">
            <a:avLst/>
          </a:prstGeom>
        </p:spPr>
      </p:pic>
    </p:spTree>
    <p:extLst>
      <p:ext uri="{BB962C8B-B14F-4D97-AF65-F5344CB8AC3E}">
        <p14:creationId xmlns:p14="http://schemas.microsoft.com/office/powerpoint/2010/main" val="848978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0AF1200-B31D-4195-94DC-E292877BDD02}"/>
              </a:ext>
            </a:extLst>
          </p:cNvPr>
          <p:cNvSpPr>
            <a:spLocks noGrp="1" noChangeArrowheads="1"/>
          </p:cNvSpPr>
          <p:nvPr>
            <p:ph idx="1"/>
          </p:nvPr>
        </p:nvSpPr>
        <p:spPr bwMode="auto">
          <a:xfrm>
            <a:off x="577049" y="870036"/>
            <a:ext cx="5609263" cy="53368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tabLst>
                <a:tab pos="457200" algn="r"/>
                <a:tab pos="2743200" algn="ctr"/>
                <a:tab pos="5486400" algn="r"/>
              </a:tabLst>
              <a:defRPr>
                <a:solidFill>
                  <a:schemeClr val="tx1"/>
                </a:solidFill>
                <a:latin typeface="Arial" panose="020B0604020202020204" pitchFamily="34" charset="0"/>
              </a:defRPr>
            </a:lvl1pPr>
            <a:lvl2pPr eaLnBrk="0" fontAlgn="base" hangingPunct="0">
              <a:spcBef>
                <a:spcPct val="0"/>
              </a:spcBef>
              <a:spcAft>
                <a:spcPct val="0"/>
              </a:spcAft>
              <a:tabLst>
                <a:tab pos="457200" algn="r"/>
                <a:tab pos="2743200" algn="ctr"/>
                <a:tab pos="5486400" algn="r"/>
              </a:tabLst>
              <a:defRPr>
                <a:solidFill>
                  <a:schemeClr val="tx1"/>
                </a:solidFill>
                <a:latin typeface="Arial" panose="020B0604020202020204" pitchFamily="34" charset="0"/>
              </a:defRPr>
            </a:lvl2pPr>
            <a:lvl3pPr eaLnBrk="0" fontAlgn="base" hangingPunct="0">
              <a:spcBef>
                <a:spcPct val="0"/>
              </a:spcBef>
              <a:spcAft>
                <a:spcPct val="0"/>
              </a:spcAft>
              <a:tabLst>
                <a:tab pos="457200" algn="r"/>
                <a:tab pos="2743200" algn="ctr"/>
                <a:tab pos="5486400" algn="r"/>
              </a:tabLst>
              <a:defRPr>
                <a:solidFill>
                  <a:schemeClr val="tx1"/>
                </a:solidFill>
                <a:latin typeface="Arial" panose="020B0604020202020204" pitchFamily="34" charset="0"/>
              </a:defRPr>
            </a:lvl3pPr>
            <a:lvl4pPr eaLnBrk="0" fontAlgn="base" hangingPunct="0">
              <a:spcBef>
                <a:spcPct val="0"/>
              </a:spcBef>
              <a:spcAft>
                <a:spcPct val="0"/>
              </a:spcAft>
              <a:tabLst>
                <a:tab pos="457200" algn="r"/>
                <a:tab pos="2743200" algn="ctr"/>
                <a:tab pos="5486400" algn="r"/>
              </a:tabLst>
              <a:defRPr>
                <a:solidFill>
                  <a:schemeClr val="tx1"/>
                </a:solidFill>
                <a:latin typeface="Arial" panose="020B0604020202020204" pitchFamily="34" charset="0"/>
              </a:defRPr>
            </a:lvl4pPr>
            <a:lvl5pPr eaLnBrk="0" fontAlgn="base" hangingPunct="0">
              <a:spcBef>
                <a:spcPct val="0"/>
              </a:spcBef>
              <a:spcAft>
                <a:spcPct val="0"/>
              </a:spcAft>
              <a:tabLst>
                <a:tab pos="457200" algn="r"/>
                <a:tab pos="2743200" algn="ctr"/>
                <a:tab pos="5486400" algn="r"/>
              </a:tabLst>
              <a:defRPr>
                <a:solidFill>
                  <a:schemeClr val="tx1"/>
                </a:solidFill>
                <a:latin typeface="Arial" panose="020B0604020202020204" pitchFamily="34" charset="0"/>
              </a:defRPr>
            </a:lvl5pPr>
            <a:lvl6pPr eaLnBrk="0" fontAlgn="base" hangingPunct="0">
              <a:spcBef>
                <a:spcPct val="0"/>
              </a:spcBef>
              <a:spcAft>
                <a:spcPct val="0"/>
              </a:spcAft>
              <a:tabLst>
                <a:tab pos="457200" algn="r"/>
                <a:tab pos="2743200" algn="ctr"/>
                <a:tab pos="5486400" algn="r"/>
              </a:tabLst>
              <a:defRPr>
                <a:solidFill>
                  <a:schemeClr val="tx1"/>
                </a:solidFill>
                <a:latin typeface="Arial" panose="020B0604020202020204" pitchFamily="34" charset="0"/>
              </a:defRPr>
            </a:lvl6pPr>
            <a:lvl7pPr eaLnBrk="0" fontAlgn="base" hangingPunct="0">
              <a:spcBef>
                <a:spcPct val="0"/>
              </a:spcBef>
              <a:spcAft>
                <a:spcPct val="0"/>
              </a:spcAft>
              <a:tabLst>
                <a:tab pos="457200" algn="r"/>
                <a:tab pos="2743200" algn="ctr"/>
                <a:tab pos="5486400" algn="r"/>
              </a:tabLst>
              <a:defRPr>
                <a:solidFill>
                  <a:schemeClr val="tx1"/>
                </a:solidFill>
                <a:latin typeface="Arial" panose="020B0604020202020204" pitchFamily="34" charset="0"/>
              </a:defRPr>
            </a:lvl7pPr>
            <a:lvl8pPr eaLnBrk="0" fontAlgn="base" hangingPunct="0">
              <a:spcBef>
                <a:spcPct val="0"/>
              </a:spcBef>
              <a:spcAft>
                <a:spcPct val="0"/>
              </a:spcAft>
              <a:tabLst>
                <a:tab pos="457200" algn="r"/>
                <a:tab pos="2743200" algn="ctr"/>
                <a:tab pos="5486400" algn="r"/>
              </a:tabLst>
              <a:defRPr>
                <a:solidFill>
                  <a:schemeClr val="tx1"/>
                </a:solidFill>
                <a:latin typeface="Arial" panose="020B0604020202020204" pitchFamily="34" charset="0"/>
              </a:defRPr>
            </a:lvl8pPr>
            <a:lvl9pPr eaLnBrk="0" fontAlgn="base" hangingPunct="0">
              <a:spcBef>
                <a:spcPct val="0"/>
              </a:spcBef>
              <a:spcAft>
                <a:spcPct val="0"/>
              </a:spcAft>
              <a:tabLst>
                <a:tab pos="457200" algn="r"/>
                <a:tab pos="2743200" algn="ctr"/>
                <a:tab pos="5486400" algn="r"/>
              </a:tabLst>
              <a:defRPr>
                <a:solidFill>
                  <a:schemeClr val="tx1"/>
                </a:solidFill>
                <a:latin typeface="Arial" panose="020B0604020202020204" pitchFamily="34" charset="0"/>
              </a:defRPr>
            </a:lvl9pPr>
          </a:lstStyle>
          <a:p>
            <a:pPr marL="0" marR="0" lvl="0" indent="0" defTabSz="914400" rtl="0" eaLnBrk="0" fontAlgn="base" latinLnBrk="0" hangingPunct="0">
              <a:lnSpc>
                <a:spcPct val="100000"/>
              </a:lnSpc>
              <a:spcBef>
                <a:spcPct val="0"/>
              </a:spcBef>
              <a:spcAft>
                <a:spcPct val="0"/>
              </a:spcAft>
              <a:buClrTx/>
              <a:buSzTx/>
              <a:buFontTx/>
              <a:buNone/>
              <a:tabLst>
                <a:tab pos="457200" algn="r"/>
                <a:tab pos="2743200" algn="ctr"/>
                <a:tab pos="5486400" algn="r"/>
              </a:tabLst>
            </a:pPr>
            <a:r>
              <a:rPr kumimoji="0" lang="en-US" altLang="en-US" sz="1200" b="1" i="0" u="none" strike="noStrike" cap="none" normalizeH="0" baseline="0" dirty="0">
                <a:ln>
                  <a:noFill/>
                </a:ln>
                <a:solidFill>
                  <a:schemeClr val="tx1"/>
                </a:solidFill>
                <a:effectLst/>
                <a:latin typeface="Arial" panose="020B0604020202020204" pitchFamily="34" charset="0"/>
              </a:rPr>
              <a:t>Mission Statement</a:t>
            </a:r>
          </a:p>
          <a:p>
            <a:pPr marL="0" marR="0" lvl="0" indent="0" algn="just" defTabSz="914400" rtl="0" eaLnBrk="0" fontAlgn="base" latinLnBrk="0" hangingPunct="0">
              <a:lnSpc>
                <a:spcPct val="100000"/>
              </a:lnSpc>
              <a:spcBef>
                <a:spcPct val="0"/>
              </a:spcBef>
              <a:spcAft>
                <a:spcPct val="0"/>
              </a:spcAft>
              <a:buClrTx/>
              <a:buSzTx/>
              <a:buFontTx/>
              <a:buNone/>
              <a:tabLst>
                <a:tab pos="457200" algn="r"/>
                <a:tab pos="2743200" algn="ctr"/>
                <a:tab pos="5486400" algn="r"/>
              </a:tabLst>
            </a:pPr>
            <a:endParaRPr lang="en-US" altLang="en-US" sz="1800" dirty="0"/>
          </a:p>
          <a:p>
            <a:pPr marL="0" indent="0" algn="just">
              <a:lnSpc>
                <a:spcPct val="100000"/>
              </a:lnSpc>
              <a:buNone/>
            </a:pPr>
            <a:r>
              <a:rPr lang="en-US" sz="1200" dirty="0">
                <a:effectLst/>
                <a:ea typeface="Times New Roman" panose="02020603050405020304" pitchFamily="18" charset="0"/>
                <a:cs typeface="Arial" panose="020B0604020202020204" pitchFamily="34" charset="0"/>
              </a:rPr>
              <a:t>It is the goal of the Company to create a business that provides customers with high quality and scenic parking spaces while providing a steady stream of operating and passive investment income for Mr. Doe. </a:t>
            </a:r>
          </a:p>
          <a:p>
            <a:pPr marL="0" indent="0" algn="just">
              <a:lnSpc>
                <a:spcPct val="100000"/>
              </a:lnSpc>
              <a:buNone/>
            </a:pPr>
            <a:endParaRPr kumimoji="0" lang="en-US" altLang="en-US" sz="1800" b="0" i="0" u="none" strike="noStrike" cap="none" normalizeH="0" baseline="0" dirty="0">
              <a:ln>
                <a:noFill/>
              </a:ln>
              <a:solidFill>
                <a:schemeClr val="tx1"/>
              </a:solidFill>
              <a:effectLst/>
              <a:latin typeface="Arial" panose="020B0604020202020204"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tab pos="457200" algn="r"/>
                <a:tab pos="2743200" algn="ctr"/>
                <a:tab pos="5486400" algn="r"/>
              </a:tabLst>
            </a:pPr>
            <a:r>
              <a:rPr lang="en-US" altLang="en-US" sz="1200" b="1" dirty="0"/>
              <a:t>Management Team</a:t>
            </a:r>
            <a:endParaRPr kumimoji="0" lang="en-US" altLang="en-US" sz="1200" b="1" i="0" u="none" strike="noStrike" cap="none" normalizeH="0" baseline="0" dirty="0">
              <a:ln>
                <a:noFill/>
              </a:ln>
              <a:solidFill>
                <a:schemeClr val="tx1"/>
              </a:solidFill>
              <a:effectLst/>
              <a:latin typeface="Arial" panose="020B0604020202020204"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tab pos="457200" algn="r"/>
                <a:tab pos="2743200" algn="ctr"/>
                <a:tab pos="5486400" algn="r"/>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a:p>
            <a:pPr marL="0" indent="0" algn="just">
              <a:lnSpc>
                <a:spcPct val="100000"/>
              </a:lnSpc>
              <a:buNone/>
            </a:pPr>
            <a:r>
              <a:rPr lang="en-US" sz="1200" dirty="0">
                <a:effectLst/>
                <a:ea typeface="Times New Roman" panose="02020603050405020304" pitchFamily="18" charset="0"/>
                <a:cs typeface="Arial" panose="020B0604020202020204" pitchFamily="34" charset="0"/>
              </a:rPr>
              <a:t>The Company was founded by John Doe. Mr. Doe has more than 10 years of experience in the real estate management industry. Through his expertise, he will be able to bring the operations of the business to profitability within its first year of operations.</a:t>
            </a:r>
          </a:p>
          <a:p>
            <a:pPr marL="0" indent="0" algn="just">
              <a:lnSpc>
                <a:spcPct val="100000"/>
              </a:lnSpc>
              <a:buNone/>
            </a:pPr>
            <a:endParaRPr lang="en-US" sz="1200" dirty="0">
              <a:ea typeface="Times New Roman" panose="02020603050405020304" pitchFamily="18" charset="0"/>
              <a:cs typeface="Arial" panose="020B0604020202020204" pitchFamily="34" charset="0"/>
            </a:endParaRPr>
          </a:p>
          <a:p>
            <a:pPr marL="0" indent="0" algn="just">
              <a:lnSpc>
                <a:spcPct val="100000"/>
              </a:lnSpc>
              <a:buNone/>
            </a:pPr>
            <a:r>
              <a:rPr lang="en-US" sz="1200" b="1" dirty="0">
                <a:effectLst/>
                <a:ea typeface="Times New Roman" panose="02020603050405020304" pitchFamily="18" charset="0"/>
                <a:cs typeface="Arial" panose="020B0604020202020204" pitchFamily="34" charset="0"/>
              </a:rPr>
              <a:t>Expansion Plan</a:t>
            </a:r>
          </a:p>
          <a:p>
            <a:pPr marL="0" marR="0" lvl="0" indent="0" algn="just" defTabSz="914400" rtl="0" eaLnBrk="0" fontAlgn="base" latinLnBrk="0" hangingPunct="0">
              <a:lnSpc>
                <a:spcPct val="100000"/>
              </a:lnSpc>
              <a:spcBef>
                <a:spcPct val="0"/>
              </a:spcBef>
              <a:spcAft>
                <a:spcPct val="0"/>
              </a:spcAft>
              <a:buClrTx/>
              <a:buSzTx/>
              <a:buFontTx/>
              <a:buNone/>
              <a:tabLst>
                <a:tab pos="457200" algn="r"/>
                <a:tab pos="2743200" algn="ctr"/>
                <a:tab pos="5486400" algn="r"/>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a:p>
            <a:pPr marL="0" marR="0" indent="0" algn="just">
              <a:spcBef>
                <a:spcPts val="0"/>
              </a:spcBef>
              <a:spcAft>
                <a:spcPts val="0"/>
              </a:spcAft>
              <a:buNone/>
              <a:tabLst>
                <a:tab pos="2743200" algn="ctr"/>
                <a:tab pos="5486400" algn="r"/>
                <a:tab pos="457200" algn="l"/>
              </a:tabLst>
            </a:pPr>
            <a:r>
              <a:rPr lang="en-US" sz="1200" dirty="0">
                <a:effectLst/>
                <a:ea typeface="Times New Roman" panose="02020603050405020304" pitchFamily="18" charset="0"/>
                <a:cs typeface="Arial" panose="020B0604020202020204" pitchFamily="34" charset="0"/>
              </a:rPr>
              <a:t>Management intends to expand its property base through reinvestment and several additional financings. This additional capital will be used to acquire and manage several other RV Park properties. </a:t>
            </a:r>
          </a:p>
          <a:p>
            <a:pPr marL="0" marR="0" indent="0" algn="just">
              <a:spcBef>
                <a:spcPts val="0"/>
              </a:spcBef>
              <a:spcAft>
                <a:spcPts val="0"/>
              </a:spcAft>
              <a:buNone/>
              <a:tabLst>
                <a:tab pos="2743200" algn="ctr"/>
                <a:tab pos="5486400" algn="r"/>
                <a:tab pos="457200" algn="l"/>
              </a:tabLst>
            </a:pPr>
            <a:endParaRPr lang="en-US" sz="1200" dirty="0">
              <a:effectLst/>
              <a:ea typeface="Times New Roman" panose="02020603050405020304" pitchFamily="18" charset="0"/>
              <a:cs typeface="Arial" panose="020B0604020202020204" pitchFamily="34" charset="0"/>
            </a:endParaRPr>
          </a:p>
          <a:p>
            <a:pPr marL="0" marR="0" indent="0" algn="just">
              <a:spcBef>
                <a:spcPts val="0"/>
              </a:spcBef>
              <a:spcAft>
                <a:spcPts val="0"/>
              </a:spcAft>
              <a:buNone/>
              <a:tabLst>
                <a:tab pos="2743200" algn="ctr"/>
                <a:tab pos="5486400" algn="r"/>
                <a:tab pos="457200" algn="l"/>
              </a:tabLst>
            </a:pPr>
            <a:r>
              <a:rPr lang="en-US" sz="1200" dirty="0">
                <a:effectLst/>
                <a:ea typeface="Times New Roman" panose="02020603050405020304" pitchFamily="18" charset="0"/>
                <a:cs typeface="Arial" panose="020B0604020202020204" pitchFamily="34" charset="0"/>
              </a:rPr>
              <a:t>The Company will also continued to engage a broad based marketing campaign within its target market in Texas in order to provide RV storage services to area residents that want to place their recreational vehicles at a third party facility. Many HOAs prohibit RV owners from having their recreational vehicles in their driveways, and as such, Mr. Doe sees a substantial opportunity to provide these services to the general public as well. </a:t>
            </a:r>
          </a:p>
          <a:p>
            <a:pPr marL="0" indent="0" algn="just">
              <a:lnSpc>
                <a:spcPct val="100000"/>
              </a:lnSpc>
              <a:buNone/>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15" name="Rectangle: Rounded Corners 14">
            <a:hlinkClick r:id="rId2" action="ppaction://hlinksldjump"/>
            <a:extLst>
              <a:ext uri="{FF2B5EF4-FFF2-40B4-BE49-F238E27FC236}">
                <a16:creationId xmlns:a16="http://schemas.microsoft.com/office/drawing/2014/main" id="{83F5FB73-0CE6-42A6-8759-18884584B563}"/>
              </a:ext>
            </a:extLst>
          </p:cNvPr>
          <p:cNvSpPr/>
          <p:nvPr/>
        </p:nvSpPr>
        <p:spPr>
          <a:xfrm>
            <a:off x="8184575" y="6188596"/>
            <a:ext cx="2381693" cy="256175"/>
          </a:xfrm>
          <a:prstGeom prst="roundRect">
            <a:avLst/>
          </a:prstGeom>
          <a:gradFill>
            <a:gsLst>
              <a:gs pos="0">
                <a:schemeClr val="accent1">
                  <a:lumMod val="5000"/>
                  <a:lumOff val="95000"/>
                </a:schemeClr>
              </a:gs>
              <a:gs pos="100000">
                <a:schemeClr val="bg1"/>
              </a:gs>
              <a:gs pos="70000">
                <a:schemeClr val="accent1">
                  <a:lumMod val="50000"/>
                </a:schemeClr>
              </a:gs>
              <a:gs pos="40000">
                <a:schemeClr val="accent1">
                  <a:lumMod val="50000"/>
                </a:schemeClr>
              </a:gs>
            </a:gsLst>
            <a:lin ang="12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Table of Contents</a:t>
            </a:r>
          </a:p>
        </p:txBody>
      </p:sp>
      <p:graphicFrame>
        <p:nvGraphicFramePr>
          <p:cNvPr id="7" name="Table 6">
            <a:extLst>
              <a:ext uri="{FF2B5EF4-FFF2-40B4-BE49-F238E27FC236}">
                <a16:creationId xmlns:a16="http://schemas.microsoft.com/office/drawing/2014/main" id="{2887079F-375E-FC29-1C19-55EA16346424}"/>
              </a:ext>
            </a:extLst>
          </p:cNvPr>
          <p:cNvGraphicFramePr>
            <a:graphicFrameLocks noGrp="1"/>
          </p:cNvGraphicFramePr>
          <p:nvPr>
            <p:extLst>
              <p:ext uri="{D42A27DB-BD31-4B8C-83A1-F6EECF244321}">
                <p14:modId xmlns:p14="http://schemas.microsoft.com/office/powerpoint/2010/main" val="3547582921"/>
              </p:ext>
            </p:extLst>
          </p:nvPr>
        </p:nvGraphicFramePr>
        <p:xfrm>
          <a:off x="6476630" y="870036"/>
          <a:ext cx="5257799" cy="1333500"/>
        </p:xfrm>
        <a:graphic>
          <a:graphicData uri="http://schemas.openxmlformats.org/drawingml/2006/table">
            <a:tbl>
              <a:tblPr/>
              <a:tblGrid>
                <a:gridCol w="1740972">
                  <a:extLst>
                    <a:ext uri="{9D8B030D-6E8A-4147-A177-3AD203B41FA5}">
                      <a16:colId xmlns:a16="http://schemas.microsoft.com/office/drawing/2014/main" val="2754704419"/>
                    </a:ext>
                  </a:extLst>
                </a:gridCol>
                <a:gridCol w="1217729">
                  <a:extLst>
                    <a:ext uri="{9D8B030D-6E8A-4147-A177-3AD203B41FA5}">
                      <a16:colId xmlns:a16="http://schemas.microsoft.com/office/drawing/2014/main" val="180509817"/>
                    </a:ext>
                  </a:extLst>
                </a:gridCol>
                <a:gridCol w="1014774">
                  <a:extLst>
                    <a:ext uri="{9D8B030D-6E8A-4147-A177-3AD203B41FA5}">
                      <a16:colId xmlns:a16="http://schemas.microsoft.com/office/drawing/2014/main" val="744777084"/>
                    </a:ext>
                  </a:extLst>
                </a:gridCol>
                <a:gridCol w="1284324">
                  <a:extLst>
                    <a:ext uri="{9D8B030D-6E8A-4147-A177-3AD203B41FA5}">
                      <a16:colId xmlns:a16="http://schemas.microsoft.com/office/drawing/2014/main" val="3188422082"/>
                    </a:ext>
                  </a:extLst>
                </a:gridCol>
              </a:tblGrid>
              <a:tr h="190500">
                <a:tc>
                  <a:txBody>
                    <a:bodyPr/>
                    <a:lstStyle/>
                    <a:p>
                      <a:pPr algn="l" fontAlgn="b"/>
                      <a:r>
                        <a:rPr lang="en-US" sz="1100" b="0" i="0" u="none" strike="noStrike">
                          <a:solidFill>
                            <a:srgbClr val="FFFFFF"/>
                          </a:solidFill>
                          <a:effectLst/>
                          <a:latin typeface="Calibri" panose="020F0502020204030204" pitchFamily="34" charset="0"/>
                        </a:rPr>
                        <a:t>Profit and Loss Statement</a:t>
                      </a:r>
                    </a:p>
                  </a:txBody>
                  <a:tcPr marL="9525" marR="9525" marT="9525" marB="0" anchor="b">
                    <a:lnL>
                      <a:noFill/>
                    </a:lnL>
                    <a:lnR>
                      <a:noFill/>
                    </a:lnR>
                    <a:lnT>
                      <a:noFill/>
                    </a:lnT>
                    <a:lnB w="6350" cap="flat" cmpd="sng" algn="ctr">
                      <a:solidFill>
                        <a:srgbClr val="000000"/>
                      </a:solidFill>
                      <a:prstDash val="solid"/>
                      <a:round/>
                      <a:headEnd type="none" w="med" len="med"/>
                      <a:tailEnd type="none" w="med" len="med"/>
                    </a:lnB>
                    <a:solidFill>
                      <a:srgbClr val="002060"/>
                    </a:solidFill>
                  </a:tcPr>
                </a:tc>
                <a:tc>
                  <a:txBody>
                    <a:bodyPr/>
                    <a:lstStyle/>
                    <a:p>
                      <a:pPr algn="l" fontAlgn="b"/>
                      <a:r>
                        <a:rPr lang="en-US" sz="1100" b="0" i="0" u="none" strike="noStrike">
                          <a:solidFill>
                            <a:srgbClr val="000000"/>
                          </a:solidFill>
                          <a:effectLst/>
                          <a:latin typeface="Calibri" panose="020F0502020204030204" pitchFamily="34" charset="0"/>
                        </a:rPr>
                        <a:t> </a:t>
                      </a:r>
                    </a:p>
                  </a:txBody>
                  <a:tcPr marL="9525" marR="9525" marT="9525" marB="0" anchor="b">
                    <a:lnL>
                      <a:noFill/>
                    </a:lnL>
                    <a:lnR>
                      <a:noFill/>
                    </a:lnR>
                    <a:lnT>
                      <a:noFill/>
                    </a:lnT>
                    <a:lnB w="6350" cap="flat" cmpd="sng" algn="ctr">
                      <a:solidFill>
                        <a:srgbClr val="000000"/>
                      </a:solidFill>
                      <a:prstDash val="solid"/>
                      <a:round/>
                      <a:headEnd type="none" w="med" len="med"/>
                      <a:tailEnd type="none" w="med" len="med"/>
                    </a:lnB>
                    <a:solidFill>
                      <a:srgbClr val="002060"/>
                    </a:solidFill>
                  </a:tcPr>
                </a:tc>
                <a:tc>
                  <a:txBody>
                    <a:bodyPr/>
                    <a:lstStyle/>
                    <a:p>
                      <a:pPr algn="l" fontAlgn="b"/>
                      <a:r>
                        <a:rPr lang="en-US" sz="1100" b="0" i="0" u="none" strike="noStrike">
                          <a:solidFill>
                            <a:srgbClr val="000000"/>
                          </a:solidFill>
                          <a:effectLst/>
                          <a:latin typeface="Calibri" panose="020F0502020204030204" pitchFamily="34" charset="0"/>
                        </a:rPr>
                        <a:t> </a:t>
                      </a:r>
                    </a:p>
                  </a:txBody>
                  <a:tcPr marL="9525" marR="9525" marT="9525" marB="0" anchor="b">
                    <a:lnL>
                      <a:noFill/>
                    </a:lnL>
                    <a:lnR>
                      <a:noFill/>
                    </a:lnR>
                    <a:lnT>
                      <a:noFill/>
                    </a:lnT>
                    <a:lnB w="6350" cap="flat" cmpd="sng" algn="ctr">
                      <a:solidFill>
                        <a:srgbClr val="000000"/>
                      </a:solidFill>
                      <a:prstDash val="solid"/>
                      <a:round/>
                      <a:headEnd type="none" w="med" len="med"/>
                      <a:tailEnd type="none" w="med" len="med"/>
                    </a:lnB>
                    <a:solidFill>
                      <a:srgbClr val="002060"/>
                    </a:solidFill>
                  </a:tcPr>
                </a:tc>
                <a:tc>
                  <a:txBody>
                    <a:bodyPr/>
                    <a:lstStyle/>
                    <a:p>
                      <a:pPr algn="l" fontAlgn="b"/>
                      <a:r>
                        <a:rPr lang="en-US" sz="1100" b="0" i="0" u="none" strike="noStrike">
                          <a:solidFill>
                            <a:srgbClr val="000000"/>
                          </a:solidFill>
                          <a:effectLst/>
                          <a:latin typeface="Calibri" panose="020F0502020204030204" pitchFamily="34" charset="0"/>
                        </a:rPr>
                        <a:t> </a:t>
                      </a:r>
                    </a:p>
                  </a:txBody>
                  <a:tcPr marL="9525" marR="9525" marT="9525" marB="0" anchor="b">
                    <a:lnL>
                      <a:noFill/>
                    </a:lnL>
                    <a:lnR>
                      <a:noFill/>
                    </a:lnR>
                    <a:lnT>
                      <a:noFill/>
                    </a:lnT>
                    <a:lnB w="6350" cap="flat" cmpd="sng" algn="ctr">
                      <a:solidFill>
                        <a:srgbClr val="000000"/>
                      </a:solidFill>
                      <a:prstDash val="solid"/>
                      <a:round/>
                      <a:headEnd type="none" w="med" len="med"/>
                      <a:tailEnd type="none" w="med" len="med"/>
                    </a:lnB>
                    <a:solidFill>
                      <a:srgbClr val="002060"/>
                    </a:solidFill>
                  </a:tcPr>
                </a:tc>
                <a:extLst>
                  <a:ext uri="{0D108BD9-81ED-4DB2-BD59-A6C34878D82A}">
                    <a16:rowId xmlns:a16="http://schemas.microsoft.com/office/drawing/2014/main" val="1071027235"/>
                  </a:ext>
                </a:extLst>
              </a:tr>
              <a:tr h="190500">
                <a:tc>
                  <a:txBody>
                    <a:bodyPr/>
                    <a:lstStyle/>
                    <a:p>
                      <a:pPr algn="l" fontAlgn="b"/>
                      <a:r>
                        <a:rPr lang="en-US" sz="1100" b="0" i="0" u="none" strike="noStrike">
                          <a:solidFill>
                            <a:srgbClr val="000000"/>
                          </a:solidFill>
                          <a:effectLst/>
                          <a:latin typeface="Calibri" panose="020F0502020204030204" pitchFamily="34" charset="0"/>
                        </a:rPr>
                        <a:t>Year</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0" i="0" u="none" strike="noStrike">
                          <a:solidFill>
                            <a:srgbClr val="000000"/>
                          </a:solidFill>
                          <a:effectLst/>
                          <a:latin typeface="Calibri" panose="020F0502020204030204" pitchFamily="34" charset="0"/>
                        </a:rPr>
                        <a:t>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0" i="0" u="none" strike="noStrike">
                          <a:solidFill>
                            <a:srgbClr val="000000"/>
                          </a:solidFill>
                          <a:effectLst/>
                          <a:latin typeface="Calibri" panose="020F0502020204030204" pitchFamily="34" charset="0"/>
                        </a:rPr>
                        <a:t>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0" i="0" u="none" strike="noStrike">
                          <a:solidFill>
                            <a:srgbClr val="000000"/>
                          </a:solidFill>
                          <a:effectLst/>
                          <a:latin typeface="Calibri" panose="020F0502020204030204" pitchFamily="34" charset="0"/>
                        </a:rPr>
                        <a:t>3</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83185500"/>
                  </a:ext>
                </a:extLst>
              </a:tr>
              <a:tr h="190500">
                <a:tc>
                  <a:txBody>
                    <a:bodyPr/>
                    <a:lstStyle/>
                    <a:p>
                      <a:pPr algn="l" fontAlgn="b"/>
                      <a:r>
                        <a:rPr lang="en-US" sz="1100" b="1" i="0" u="none" strike="noStrike">
                          <a:solidFill>
                            <a:srgbClr val="000000"/>
                          </a:solidFill>
                          <a:effectLst/>
                          <a:latin typeface="Calibri" panose="020F0502020204030204" pitchFamily="34" charset="0"/>
                        </a:rPr>
                        <a:t>Revenue</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r" fontAlgn="b"/>
                      <a:r>
                        <a:rPr lang="en-US" sz="1100" b="1" i="0" u="none" strike="noStrike">
                          <a:solidFill>
                            <a:srgbClr val="000000"/>
                          </a:solidFill>
                          <a:effectLst/>
                          <a:latin typeface="Calibri" panose="020F0502020204030204" pitchFamily="34" charset="0"/>
                        </a:rPr>
                        <a:t>$894,250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r" fontAlgn="b"/>
                      <a:r>
                        <a:rPr lang="en-US" sz="1100" b="1" i="0" u="none" strike="noStrike">
                          <a:solidFill>
                            <a:srgbClr val="000000"/>
                          </a:solidFill>
                          <a:effectLst/>
                          <a:latin typeface="Calibri" panose="020F0502020204030204" pitchFamily="34" charset="0"/>
                        </a:rPr>
                        <a:t>$1,028,388</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r" fontAlgn="b"/>
                      <a:r>
                        <a:rPr lang="en-US" sz="1100" b="1" i="0" u="none" strike="noStrike">
                          <a:solidFill>
                            <a:srgbClr val="000000"/>
                          </a:solidFill>
                          <a:effectLst/>
                          <a:latin typeface="Calibri" panose="020F0502020204030204" pitchFamily="34" charset="0"/>
                        </a:rPr>
                        <a:t>$1,131,226</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extLst>
                  <a:ext uri="{0D108BD9-81ED-4DB2-BD59-A6C34878D82A}">
                    <a16:rowId xmlns:a16="http://schemas.microsoft.com/office/drawing/2014/main" val="2003536871"/>
                  </a:ext>
                </a:extLst>
              </a:tr>
              <a:tr h="190500">
                <a:tc>
                  <a:txBody>
                    <a:bodyPr/>
                    <a:lstStyle/>
                    <a:p>
                      <a:pPr algn="l" fontAlgn="b"/>
                      <a:r>
                        <a:rPr lang="en-US" sz="1100" b="0" i="0" u="none" strike="noStrike">
                          <a:solidFill>
                            <a:srgbClr val="000000"/>
                          </a:solidFill>
                          <a:effectLst/>
                          <a:latin typeface="Calibri" panose="020F0502020204030204" pitchFamily="34" charset="0"/>
                        </a:rPr>
                        <a:t>Cost of Revenue</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1100" b="0" i="0" u="none" strike="noStrike">
                          <a:solidFill>
                            <a:srgbClr val="000000"/>
                          </a:solidFill>
                          <a:effectLst/>
                          <a:latin typeface="Calibri" panose="020F0502020204030204" pitchFamily="34" charset="0"/>
                        </a:rPr>
                        <a:t>$66,795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1100" b="0" i="0" u="none" strike="noStrike">
                          <a:solidFill>
                            <a:srgbClr val="000000"/>
                          </a:solidFill>
                          <a:effectLst/>
                          <a:latin typeface="Calibri" panose="020F0502020204030204" pitchFamily="34" charset="0"/>
                        </a:rPr>
                        <a:t>$76,814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1100" b="0" i="0" u="none" strike="noStrike">
                          <a:solidFill>
                            <a:srgbClr val="000000"/>
                          </a:solidFill>
                          <a:effectLst/>
                          <a:latin typeface="Calibri" panose="020F0502020204030204" pitchFamily="34" charset="0"/>
                        </a:rPr>
                        <a:t>$88,336</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009302864"/>
                  </a:ext>
                </a:extLst>
              </a:tr>
              <a:tr h="190500">
                <a:tc>
                  <a:txBody>
                    <a:bodyPr/>
                    <a:lstStyle/>
                    <a:p>
                      <a:pPr algn="l" fontAlgn="b"/>
                      <a:r>
                        <a:rPr lang="en-US" sz="1100" b="1" i="0" u="none" strike="noStrike">
                          <a:solidFill>
                            <a:srgbClr val="000000"/>
                          </a:solidFill>
                          <a:effectLst/>
                          <a:latin typeface="Calibri" panose="020F0502020204030204" pitchFamily="34" charset="0"/>
                        </a:rPr>
                        <a:t>Gross Profit</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r" fontAlgn="b"/>
                      <a:r>
                        <a:rPr lang="en-US" sz="1100" b="1" i="0" u="none" strike="noStrike">
                          <a:solidFill>
                            <a:srgbClr val="000000"/>
                          </a:solidFill>
                          <a:effectLst/>
                          <a:latin typeface="Calibri" panose="020F0502020204030204" pitchFamily="34" charset="0"/>
                        </a:rPr>
                        <a:t>$827,455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r" fontAlgn="b"/>
                      <a:r>
                        <a:rPr lang="en-US" sz="1100" b="1" i="0" u="none" strike="noStrike">
                          <a:solidFill>
                            <a:srgbClr val="000000"/>
                          </a:solidFill>
                          <a:effectLst/>
                          <a:latin typeface="Calibri" panose="020F0502020204030204" pitchFamily="34" charset="0"/>
                        </a:rPr>
                        <a:t>$951,573</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r" fontAlgn="b"/>
                      <a:r>
                        <a:rPr lang="en-US" sz="1100" b="1" i="0" u="none" strike="noStrike">
                          <a:solidFill>
                            <a:srgbClr val="000000"/>
                          </a:solidFill>
                          <a:effectLst/>
                          <a:latin typeface="Calibri" panose="020F0502020204030204" pitchFamily="34" charset="0"/>
                        </a:rPr>
                        <a:t>$1,042,890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extLst>
                  <a:ext uri="{0D108BD9-81ED-4DB2-BD59-A6C34878D82A}">
                    <a16:rowId xmlns:a16="http://schemas.microsoft.com/office/drawing/2014/main" val="3792948756"/>
                  </a:ext>
                </a:extLst>
              </a:tr>
              <a:tr h="190500">
                <a:tc>
                  <a:txBody>
                    <a:bodyPr/>
                    <a:lstStyle/>
                    <a:p>
                      <a:pPr algn="l" fontAlgn="b"/>
                      <a:r>
                        <a:rPr lang="en-US" sz="1100" b="1" i="0" u="none" strike="noStrike">
                          <a:solidFill>
                            <a:srgbClr val="000000"/>
                          </a:solidFill>
                          <a:effectLst/>
                          <a:latin typeface="Calibri" panose="020F0502020204030204" pitchFamily="34" charset="0"/>
                        </a:rPr>
                        <a:t>Expenses</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1100" b="1" i="0" u="none" strike="noStrike">
                          <a:solidFill>
                            <a:srgbClr val="000000"/>
                          </a:solidFill>
                          <a:effectLst/>
                          <a:latin typeface="Calibri" panose="020F0502020204030204" pitchFamily="34" charset="0"/>
                        </a:rPr>
                        <a:t>$292,521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1100" b="1" i="0" u="none" strike="noStrike">
                          <a:solidFill>
                            <a:srgbClr val="000000"/>
                          </a:solidFill>
                          <a:effectLst/>
                          <a:latin typeface="Calibri" panose="020F0502020204030204" pitchFamily="34" charset="0"/>
                        </a:rPr>
                        <a:t>$305,007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1100" b="1" i="0" u="none" strike="noStrike">
                          <a:solidFill>
                            <a:srgbClr val="000000"/>
                          </a:solidFill>
                          <a:effectLst/>
                          <a:latin typeface="Calibri" panose="020F0502020204030204" pitchFamily="34" charset="0"/>
                        </a:rPr>
                        <a:t>$318,238</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100544752"/>
                  </a:ext>
                </a:extLst>
              </a:tr>
              <a:tr h="190500">
                <a:tc>
                  <a:txBody>
                    <a:bodyPr/>
                    <a:lstStyle/>
                    <a:p>
                      <a:pPr algn="l" fontAlgn="b"/>
                      <a:r>
                        <a:rPr lang="en-US" sz="1100" b="1" i="0" u="none" strike="noStrike">
                          <a:solidFill>
                            <a:srgbClr val="000000"/>
                          </a:solidFill>
                          <a:effectLst/>
                          <a:latin typeface="Calibri" panose="020F0502020204030204" pitchFamily="34" charset="0"/>
                        </a:rPr>
                        <a:t>EBITDA</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9C9C9"/>
                    </a:solidFill>
                  </a:tcPr>
                </a:tc>
                <a:tc>
                  <a:txBody>
                    <a:bodyPr/>
                    <a:lstStyle/>
                    <a:p>
                      <a:pPr algn="r" fontAlgn="b"/>
                      <a:r>
                        <a:rPr lang="en-US" sz="1100" b="1" i="0" u="none" strike="noStrike" dirty="0">
                          <a:solidFill>
                            <a:srgbClr val="000000"/>
                          </a:solidFill>
                          <a:effectLst/>
                          <a:latin typeface="Calibri" panose="020F0502020204030204" pitchFamily="34" charset="0"/>
                        </a:rPr>
                        <a:t>$534,934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9C9C9"/>
                    </a:solidFill>
                  </a:tcPr>
                </a:tc>
                <a:tc>
                  <a:txBody>
                    <a:bodyPr/>
                    <a:lstStyle/>
                    <a:p>
                      <a:pPr algn="r" fontAlgn="b"/>
                      <a:r>
                        <a:rPr lang="en-US" sz="1100" b="1" i="0" u="none" strike="noStrike">
                          <a:solidFill>
                            <a:srgbClr val="000000"/>
                          </a:solidFill>
                          <a:effectLst/>
                          <a:latin typeface="Calibri" panose="020F0502020204030204" pitchFamily="34" charset="0"/>
                        </a:rPr>
                        <a:t>$646,566</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9C9C9"/>
                    </a:solidFill>
                  </a:tcPr>
                </a:tc>
                <a:tc>
                  <a:txBody>
                    <a:bodyPr/>
                    <a:lstStyle/>
                    <a:p>
                      <a:pPr algn="r" fontAlgn="b"/>
                      <a:r>
                        <a:rPr lang="en-US" sz="1100" b="1" i="0" u="none" strike="noStrike" dirty="0">
                          <a:solidFill>
                            <a:srgbClr val="000000"/>
                          </a:solidFill>
                          <a:effectLst/>
                          <a:latin typeface="Calibri" panose="020F0502020204030204" pitchFamily="34" charset="0"/>
                        </a:rPr>
                        <a:t>$724,652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9C9C9"/>
                    </a:solidFill>
                  </a:tcPr>
                </a:tc>
                <a:extLst>
                  <a:ext uri="{0D108BD9-81ED-4DB2-BD59-A6C34878D82A}">
                    <a16:rowId xmlns:a16="http://schemas.microsoft.com/office/drawing/2014/main" val="2332969938"/>
                  </a:ext>
                </a:extLst>
              </a:tr>
            </a:tbl>
          </a:graphicData>
        </a:graphic>
      </p:graphicFrame>
      <p:graphicFrame>
        <p:nvGraphicFramePr>
          <p:cNvPr id="8" name="Chart 7">
            <a:extLst>
              <a:ext uri="{FF2B5EF4-FFF2-40B4-BE49-F238E27FC236}">
                <a16:creationId xmlns:a16="http://schemas.microsoft.com/office/drawing/2014/main" id="{00000000-0008-0000-0300-000005000000}"/>
              </a:ext>
            </a:extLst>
          </p:cNvPr>
          <p:cNvGraphicFramePr>
            <a:graphicFrameLocks/>
          </p:cNvGraphicFramePr>
          <p:nvPr>
            <p:extLst>
              <p:ext uri="{D42A27DB-BD31-4B8C-83A1-F6EECF244321}">
                <p14:modId xmlns:p14="http://schemas.microsoft.com/office/powerpoint/2010/main" val="1132301843"/>
              </p:ext>
            </p:extLst>
          </p:nvPr>
        </p:nvGraphicFramePr>
        <p:xfrm>
          <a:off x="6567115" y="2483946"/>
          <a:ext cx="5167314" cy="3424239"/>
        </p:xfrm>
        <a:graphic>
          <a:graphicData uri="http://schemas.openxmlformats.org/drawingml/2006/chart">
            <c:chart xmlns:c="http://schemas.openxmlformats.org/drawingml/2006/chart" xmlns:r="http://schemas.openxmlformats.org/officeDocument/2006/relationships" r:id="rId3"/>
          </a:graphicData>
        </a:graphic>
      </p:graphicFrame>
      <p:pic>
        <p:nvPicPr>
          <p:cNvPr id="4" name="Picture 3">
            <a:extLst>
              <a:ext uri="{FF2B5EF4-FFF2-40B4-BE49-F238E27FC236}">
                <a16:creationId xmlns:a16="http://schemas.microsoft.com/office/drawing/2014/main" id="{06A23352-64AC-5FE6-A713-72998394E639}"/>
              </a:ext>
            </a:extLst>
          </p:cNvPr>
          <p:cNvPicPr>
            <a:picLocks noChangeAspect="1"/>
          </p:cNvPicPr>
          <p:nvPr/>
        </p:nvPicPr>
        <p:blipFill>
          <a:blip r:embed="rId4"/>
          <a:stretch>
            <a:fillRect/>
          </a:stretch>
        </p:blipFill>
        <p:spPr>
          <a:xfrm>
            <a:off x="0" y="0"/>
            <a:ext cx="482203" cy="6858000"/>
          </a:xfrm>
          <a:prstGeom prst="rect">
            <a:avLst/>
          </a:prstGeom>
        </p:spPr>
      </p:pic>
      <p:sp>
        <p:nvSpPr>
          <p:cNvPr id="5" name="Title 1">
            <a:extLst>
              <a:ext uri="{FF2B5EF4-FFF2-40B4-BE49-F238E27FC236}">
                <a16:creationId xmlns:a16="http://schemas.microsoft.com/office/drawing/2014/main" id="{01315F69-728B-7658-B938-DBACA5E09041}"/>
              </a:ext>
            </a:extLst>
          </p:cNvPr>
          <p:cNvSpPr>
            <a:spLocks noGrp="1"/>
          </p:cNvSpPr>
          <p:nvPr>
            <p:ph type="title"/>
          </p:nvPr>
        </p:nvSpPr>
        <p:spPr>
          <a:xfrm>
            <a:off x="1315156" y="0"/>
            <a:ext cx="9561688" cy="559327"/>
          </a:xfrm>
        </p:spPr>
        <p:txBody>
          <a:bodyPr>
            <a:normAutofit fontScale="90000"/>
          </a:bodyPr>
          <a:lstStyle/>
          <a:p>
            <a:pPr algn="ctr"/>
            <a:r>
              <a:rPr lang="en-US" dirty="0"/>
              <a:t>Executive Summary</a:t>
            </a:r>
          </a:p>
        </p:txBody>
      </p:sp>
    </p:spTree>
    <p:extLst>
      <p:ext uri="{BB962C8B-B14F-4D97-AF65-F5344CB8AC3E}">
        <p14:creationId xmlns:p14="http://schemas.microsoft.com/office/powerpoint/2010/main" val="9717205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1000"/>
                                        <p:tgtEl>
                                          <p:spTgt spid="8"/>
                                        </p:tgtEl>
                                      </p:cBhvr>
                                    </p:animEffect>
                                    <p:anim calcmode="lin" valueType="num">
                                      <p:cBhvr>
                                        <p:cTn id="13" dur="1000" fill="hold"/>
                                        <p:tgtEl>
                                          <p:spTgt spid="8"/>
                                        </p:tgtEl>
                                        <p:attrNameLst>
                                          <p:attrName>ppt_x</p:attrName>
                                        </p:attrNameLst>
                                      </p:cBhvr>
                                      <p:tavLst>
                                        <p:tav tm="0">
                                          <p:val>
                                            <p:strVal val="#ppt_x"/>
                                          </p:val>
                                        </p:tav>
                                        <p:tav tm="100000">
                                          <p:val>
                                            <p:strVal val="#ppt_x"/>
                                          </p:val>
                                        </p:tav>
                                      </p:tavLst>
                                    </p:anim>
                                    <p:anim calcmode="lin" valueType="num">
                                      <p:cBhvr>
                                        <p:cTn id="14"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8" grpId="0">
        <p:bldAsOne/>
      </p:bldGraphic>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DEC5B5-5BC4-4087-AA45-93C2F556E93A}"/>
              </a:ext>
            </a:extLst>
          </p:cNvPr>
          <p:cNvSpPr>
            <a:spLocks noGrp="1"/>
          </p:cNvSpPr>
          <p:nvPr>
            <p:ph type="title"/>
          </p:nvPr>
        </p:nvSpPr>
        <p:spPr>
          <a:xfrm>
            <a:off x="838200" y="-4895"/>
            <a:ext cx="10515600" cy="639586"/>
          </a:xfrm>
        </p:spPr>
        <p:txBody>
          <a:bodyPr>
            <a:normAutofit fontScale="90000"/>
          </a:bodyPr>
          <a:lstStyle/>
          <a:p>
            <a:pPr algn="ctr"/>
            <a:r>
              <a:rPr lang="en-US" dirty="0"/>
              <a:t>The Financing</a:t>
            </a:r>
          </a:p>
        </p:txBody>
      </p:sp>
      <p:sp>
        <p:nvSpPr>
          <p:cNvPr id="4" name="Rectangle 1">
            <a:extLst>
              <a:ext uri="{FF2B5EF4-FFF2-40B4-BE49-F238E27FC236}">
                <a16:creationId xmlns:a16="http://schemas.microsoft.com/office/drawing/2014/main" id="{E5949CC7-A3A7-408B-9BE3-2AAFBBDC6AD4}"/>
              </a:ext>
            </a:extLst>
          </p:cNvPr>
          <p:cNvSpPr>
            <a:spLocks noGrp="1" noChangeArrowheads="1"/>
          </p:cNvSpPr>
          <p:nvPr>
            <p:ph idx="1"/>
          </p:nvPr>
        </p:nvSpPr>
        <p:spPr bwMode="auto">
          <a:xfrm>
            <a:off x="6919386" y="966580"/>
            <a:ext cx="4761089" cy="50475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defTabSz="914400" rtl="0" eaLnBrk="0" fontAlgn="base" latinLnBrk="0" hangingPunct="0">
              <a:lnSpc>
                <a:spcPct val="100000"/>
              </a:lnSpc>
              <a:spcBef>
                <a:spcPct val="0"/>
              </a:spcBef>
              <a:spcAft>
                <a:spcPct val="0"/>
              </a:spcAft>
              <a:buClrTx/>
              <a:buSzTx/>
              <a:buFontTx/>
              <a:buNone/>
              <a:tabLst/>
            </a:pPr>
            <a:r>
              <a:rPr kumimoji="0" lang="en-US" altLang="en-US" sz="1200" b="1" i="0" u="none" strike="noStrike" cap="none" normalizeH="0" baseline="0" dirty="0" bmk="_Toc188031557">
                <a:ln>
                  <a:noFill/>
                </a:ln>
                <a:solidFill>
                  <a:schemeClr val="tx1"/>
                </a:solidFill>
                <a:effectLst/>
                <a:latin typeface="Arial" panose="020B0604020202020204" pitchFamily="34" charset="0"/>
                <a:ea typeface="Times New Roman" panose="02020603050405020304" pitchFamily="18" charset="0"/>
              </a:rPr>
              <a:t>Registered Name and Corporate Structure</a:t>
            </a:r>
          </a:p>
          <a:p>
            <a:pPr marL="0" marR="0" lvl="0" indent="0" algn="just" defTabSz="914400" rtl="0" eaLnBrk="0" fontAlgn="base" latinLnBrk="0" hangingPunct="0">
              <a:lnSpc>
                <a:spcPct val="100000"/>
              </a:lnSpc>
              <a:spcBef>
                <a:spcPct val="0"/>
              </a:spcBef>
              <a:spcAft>
                <a:spcPct val="0"/>
              </a:spcAft>
              <a:buClrTx/>
              <a:buSzTx/>
              <a:buFontTx/>
              <a:buNone/>
              <a:tabLst/>
            </a:pPr>
            <a:endParaRPr kumimoji="0" lang="en-US" altLang="en-US" sz="1000" b="0" i="0" u="none" strike="noStrike" cap="none" normalizeH="0" baseline="0" dirty="0">
              <a:ln>
                <a:noFill/>
              </a:ln>
              <a:solidFill>
                <a:schemeClr val="tx1"/>
              </a:solidFill>
              <a:effectLst/>
              <a:latin typeface="Arial" panose="020B0604020202020204"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en-US" altLang="en-US" sz="1200" b="0" i="0" u="none" strike="noStrike" cap="none" normalizeH="0" baseline="0" dirty="0">
                <a:ln>
                  <a:noFill/>
                </a:ln>
                <a:solidFill>
                  <a:schemeClr val="tx1"/>
                </a:solidFill>
                <a:effectLst/>
                <a:latin typeface="Arial" panose="020B0604020202020204" pitchFamily="34" charset="0"/>
                <a:ea typeface="Times New Roman" panose="02020603050405020304" pitchFamily="18" charset="0"/>
              </a:rPr>
              <a:t>RV Park, Inc. The Company is registered as a corporation in the State of Texas.</a:t>
            </a:r>
          </a:p>
          <a:p>
            <a:pPr marL="0" marR="0" lvl="0" indent="0" defTabSz="914400" rtl="0" eaLnBrk="0" fontAlgn="base" latinLnBrk="0" hangingPunct="0">
              <a:lnSpc>
                <a:spcPct val="100000"/>
              </a:lnSpc>
              <a:spcBef>
                <a:spcPct val="0"/>
              </a:spcBef>
              <a:spcAft>
                <a:spcPct val="0"/>
              </a:spcAft>
              <a:buClrTx/>
              <a:buSzTx/>
              <a:buFontTx/>
              <a:buNone/>
              <a:tabLst/>
            </a:pPr>
            <a:br>
              <a:rPr lang="en-US" altLang="en-US" sz="1200" dirty="0">
                <a:latin typeface="Arial" panose="020B0604020202020204" pitchFamily="34" charset="0"/>
                <a:ea typeface="Times New Roman" panose="02020603050405020304" pitchFamily="18" charset="0"/>
              </a:rPr>
            </a:br>
            <a:r>
              <a:rPr lang="en-US" altLang="en-US" sz="1200" b="1" dirty="0">
                <a:latin typeface="Arial" panose="020B0604020202020204" pitchFamily="34" charset="0"/>
                <a:ea typeface="Times New Roman" panose="02020603050405020304" pitchFamily="18" charset="0"/>
              </a:rPr>
              <a:t>Investor Equity</a:t>
            </a:r>
          </a:p>
          <a:p>
            <a:pPr marL="0" marR="0" lvl="0" indent="0" algn="just" defTabSz="914400" rtl="0" eaLnBrk="0" fontAlgn="base" latinLnBrk="0" hangingPunct="0">
              <a:lnSpc>
                <a:spcPct val="100000"/>
              </a:lnSpc>
              <a:spcBef>
                <a:spcPct val="0"/>
              </a:spcBef>
              <a:spcAft>
                <a:spcPct val="0"/>
              </a:spcAft>
              <a:buClrTx/>
              <a:buSzTx/>
              <a:buFontTx/>
              <a:buNone/>
              <a:tabLst/>
            </a:pPr>
            <a:endParaRPr kumimoji="0" lang="en-US" altLang="en-US" sz="1200" b="0" i="0" u="none" strike="noStrike" cap="none" normalizeH="0" baseline="0" dirty="0">
              <a:ln>
                <a:noFill/>
              </a:ln>
              <a:solidFill>
                <a:schemeClr val="tx1"/>
              </a:solidFill>
              <a:effectLst/>
              <a:latin typeface="Arial" panose="020B0604020202020204" pitchFamily="34" charset="0"/>
              <a:ea typeface="Times New Roman" panose="02020603050405020304"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lang="en-US" altLang="en-US" sz="1200" dirty="0">
                <a:latin typeface="Arial" panose="020B0604020202020204" pitchFamily="34" charset="0"/>
                <a:ea typeface="Times New Roman" panose="02020603050405020304" pitchFamily="18" charset="0"/>
              </a:rPr>
              <a:t>Mr. Doe is not seeking an equity investor at this time.</a:t>
            </a:r>
          </a:p>
          <a:p>
            <a:pPr marL="0" marR="0" lvl="0" indent="0" algn="just" defTabSz="914400" rtl="0" eaLnBrk="0" fontAlgn="base" latinLnBrk="0" hangingPunct="0">
              <a:lnSpc>
                <a:spcPct val="100000"/>
              </a:lnSpc>
              <a:spcBef>
                <a:spcPct val="0"/>
              </a:spcBef>
              <a:spcAft>
                <a:spcPct val="0"/>
              </a:spcAft>
              <a:buClrTx/>
              <a:buSzTx/>
              <a:buFontTx/>
              <a:buNone/>
              <a:tabLst/>
            </a:pPr>
            <a:endParaRPr kumimoji="0" lang="en-US" altLang="en-US" sz="1200" b="0" i="0" u="none" strike="noStrike" cap="none" normalizeH="0" baseline="0" dirty="0">
              <a:ln>
                <a:noFill/>
              </a:ln>
              <a:solidFill>
                <a:schemeClr val="tx1"/>
              </a:solidFill>
              <a:effectLst/>
              <a:latin typeface="Arial" panose="020B0604020202020204" pitchFamily="34" charset="0"/>
              <a:ea typeface="Times New Roman" panose="02020603050405020304"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en-US" altLang="en-US" sz="1200" b="1" i="0" u="none" strike="noStrike" cap="none" normalizeH="0" baseline="0" dirty="0">
                <a:ln>
                  <a:noFill/>
                </a:ln>
                <a:solidFill>
                  <a:schemeClr val="tx1"/>
                </a:solidFill>
                <a:effectLst/>
                <a:latin typeface="Arial" panose="020B0604020202020204" pitchFamily="34" charset="0"/>
                <a:ea typeface="Times New Roman" panose="02020603050405020304" pitchFamily="18" charset="0"/>
              </a:rPr>
              <a:t>Management Equity</a:t>
            </a:r>
          </a:p>
          <a:p>
            <a:pPr marL="0" marR="0" lvl="0" indent="0" algn="just" defTabSz="914400" rtl="0" eaLnBrk="0" fontAlgn="base" latinLnBrk="0" hangingPunct="0">
              <a:lnSpc>
                <a:spcPct val="100000"/>
              </a:lnSpc>
              <a:spcBef>
                <a:spcPct val="0"/>
              </a:spcBef>
              <a:spcAft>
                <a:spcPct val="0"/>
              </a:spcAft>
              <a:buClrTx/>
              <a:buSzTx/>
              <a:buFontTx/>
              <a:buNone/>
              <a:tabLst/>
            </a:pPr>
            <a:endParaRPr lang="en-US" altLang="en-US" sz="1200" dirty="0">
              <a:latin typeface="Arial" panose="020B0604020202020204" pitchFamily="34" charset="0"/>
              <a:ea typeface="Times New Roman" panose="02020603050405020304"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en-US" altLang="en-US" sz="1200" b="0" i="0" u="none" strike="noStrike" cap="none" normalizeH="0" baseline="0" dirty="0">
                <a:ln>
                  <a:noFill/>
                </a:ln>
                <a:solidFill>
                  <a:schemeClr val="tx1"/>
                </a:solidFill>
                <a:effectLst/>
                <a:latin typeface="Arial" panose="020B0604020202020204" pitchFamily="34" charset="0"/>
                <a:ea typeface="Times New Roman" panose="02020603050405020304" pitchFamily="18" charset="0"/>
              </a:rPr>
              <a:t>John Doe retains a 100% ownership interest in the business.</a:t>
            </a:r>
          </a:p>
          <a:p>
            <a:pPr marL="0" marR="0" lvl="0" indent="0" algn="just" defTabSz="914400" rtl="0" eaLnBrk="0" fontAlgn="base" latinLnBrk="0" hangingPunct="0">
              <a:lnSpc>
                <a:spcPct val="100000"/>
              </a:lnSpc>
              <a:spcBef>
                <a:spcPct val="0"/>
              </a:spcBef>
              <a:spcAft>
                <a:spcPct val="0"/>
              </a:spcAft>
              <a:buClrTx/>
              <a:buSzTx/>
              <a:buFontTx/>
              <a:buNone/>
              <a:tabLst/>
            </a:pPr>
            <a:endParaRPr lang="en-US" altLang="en-US" sz="1200" dirty="0">
              <a:latin typeface="Arial" panose="020B0604020202020204" pitchFamily="34" charset="0"/>
              <a:ea typeface="Times New Roman" panose="02020603050405020304"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en-US" altLang="en-US" sz="1200" b="1" i="0" u="none" strike="noStrike" cap="none" normalizeH="0" baseline="0" dirty="0">
                <a:ln>
                  <a:noFill/>
                </a:ln>
                <a:solidFill>
                  <a:schemeClr val="tx1"/>
                </a:solidFill>
                <a:effectLst/>
                <a:latin typeface="Arial" panose="020B0604020202020204" pitchFamily="34" charset="0"/>
                <a:ea typeface="Times New Roman" panose="02020603050405020304" pitchFamily="18" charset="0"/>
              </a:rPr>
              <a:t>Board of Directors</a:t>
            </a:r>
          </a:p>
          <a:p>
            <a:pPr marL="0" marR="0" lvl="0" indent="0" algn="just" defTabSz="914400" rtl="0" eaLnBrk="0" fontAlgn="base" latinLnBrk="0" hangingPunct="0">
              <a:lnSpc>
                <a:spcPct val="100000"/>
              </a:lnSpc>
              <a:spcBef>
                <a:spcPct val="0"/>
              </a:spcBef>
              <a:spcAft>
                <a:spcPct val="0"/>
              </a:spcAft>
              <a:buClrTx/>
              <a:buSzTx/>
              <a:buFontTx/>
              <a:buNone/>
              <a:tabLst/>
            </a:pPr>
            <a:endParaRPr lang="en-US" altLang="en-US" sz="1200" dirty="0">
              <a:latin typeface="Arial" panose="020B0604020202020204" pitchFamily="34" charset="0"/>
              <a:ea typeface="Times New Roman" panose="02020603050405020304"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lang="en-US" altLang="en-US" sz="1200" dirty="0">
                <a:latin typeface="Arial" panose="020B0604020202020204" pitchFamily="34" charset="0"/>
                <a:ea typeface="Times New Roman" panose="02020603050405020304" pitchFamily="18" charset="0"/>
              </a:rPr>
              <a:t>The above named owner will serve as the sole director of the Company.</a:t>
            </a:r>
          </a:p>
          <a:p>
            <a:pPr marL="0" marR="0" lvl="0" indent="0" algn="just" defTabSz="914400" rtl="0" eaLnBrk="0" fontAlgn="base" latinLnBrk="0" hangingPunct="0">
              <a:lnSpc>
                <a:spcPct val="100000"/>
              </a:lnSpc>
              <a:spcBef>
                <a:spcPct val="0"/>
              </a:spcBef>
              <a:spcAft>
                <a:spcPct val="0"/>
              </a:spcAft>
              <a:buClrTx/>
              <a:buSzTx/>
              <a:buFontTx/>
              <a:buNone/>
              <a:tabLst/>
            </a:pPr>
            <a:endParaRPr kumimoji="0" lang="en-US" altLang="en-US" sz="1200" b="0" i="0" u="none" strike="noStrike" cap="none" normalizeH="0" baseline="0" dirty="0">
              <a:ln>
                <a:noFill/>
              </a:ln>
              <a:solidFill>
                <a:schemeClr val="tx1"/>
              </a:solidFill>
              <a:effectLst/>
              <a:latin typeface="Arial" panose="020B0604020202020204" pitchFamily="34" charset="0"/>
              <a:ea typeface="Times New Roman" panose="02020603050405020304"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lang="en-US" altLang="en-US" sz="1200" b="1" dirty="0">
                <a:latin typeface="Arial" panose="020B0604020202020204" pitchFamily="34" charset="0"/>
                <a:ea typeface="Times New Roman" panose="02020603050405020304" pitchFamily="18" charset="0"/>
              </a:rPr>
              <a:t>Exit Strategies</a:t>
            </a:r>
            <a:endParaRPr kumimoji="0" lang="en-US" altLang="en-US" sz="1200" b="1" i="0" u="none" strike="noStrike" cap="none" normalizeH="0" baseline="0" dirty="0">
              <a:ln>
                <a:noFill/>
              </a:ln>
              <a:solidFill>
                <a:schemeClr val="tx1"/>
              </a:solidFill>
              <a:effectLst/>
              <a:latin typeface="Arial" panose="020B0604020202020204" pitchFamily="34" charset="0"/>
              <a:ea typeface="Times New Roman" panose="02020603050405020304"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a:p>
            <a:pPr marL="0" indent="0" algn="just" eaLnBrk="0" fontAlgn="base" hangingPunct="0">
              <a:lnSpc>
                <a:spcPct val="100000"/>
              </a:lnSpc>
              <a:spcBef>
                <a:spcPct val="0"/>
              </a:spcBef>
              <a:spcAft>
                <a:spcPct val="0"/>
              </a:spcAft>
              <a:buNone/>
            </a:pPr>
            <a:r>
              <a:rPr lang="en-US" sz="1200" dirty="0">
                <a:effectLst/>
                <a:latin typeface="Arial" panose="020B0604020202020204" pitchFamily="34" charset="0"/>
                <a:ea typeface="Times New Roman" panose="02020603050405020304" pitchFamily="18" charset="0"/>
                <a:cs typeface="Arial" panose="020B0604020202020204" pitchFamily="34" charset="0"/>
              </a:rPr>
              <a:t>In the event that Mr. Doe wishes to sell the RV Park to a third party, he will contract a real estate brokerage firm to market the property to potential buyers. Based on historical sales prices of RV parks, Mr. Doe expects that the property will appreciate to have a value in excess of $1,000,000 by the third year of operations.</a:t>
            </a:r>
          </a:p>
          <a:p>
            <a:pPr marL="0" marR="0" lvl="0" indent="0" algn="just"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6" name="TextBox 5">
            <a:extLst>
              <a:ext uri="{FF2B5EF4-FFF2-40B4-BE49-F238E27FC236}">
                <a16:creationId xmlns:a16="http://schemas.microsoft.com/office/drawing/2014/main" id="{2735ED91-441D-4779-914D-59A75CDC0698}"/>
              </a:ext>
            </a:extLst>
          </p:cNvPr>
          <p:cNvSpPr txBox="1"/>
          <p:nvPr/>
        </p:nvSpPr>
        <p:spPr>
          <a:xfrm>
            <a:off x="1600768" y="935302"/>
            <a:ext cx="3059289" cy="276999"/>
          </a:xfrm>
          <a:prstGeom prst="rect">
            <a:avLst/>
          </a:prstGeom>
          <a:noFill/>
        </p:spPr>
        <p:txBody>
          <a:bodyPr wrap="square" rtlCol="0">
            <a:spAutoFit/>
          </a:bodyPr>
          <a:lstStyle/>
          <a:p>
            <a:pPr algn="ctr"/>
            <a:r>
              <a:rPr lang="en-US" sz="1200" b="1" dirty="0">
                <a:latin typeface="Arial" panose="020B0604020202020204" pitchFamily="34" charset="0"/>
                <a:cs typeface="Arial" panose="020B0604020202020204" pitchFamily="34" charset="0"/>
              </a:rPr>
              <a:t>Use of Funds</a:t>
            </a:r>
          </a:p>
        </p:txBody>
      </p:sp>
      <p:sp>
        <p:nvSpPr>
          <p:cNvPr id="13" name="Rectangle: Rounded Corners 12">
            <a:hlinkClick r:id="rId2" action="ppaction://hlinksldjump"/>
            <a:extLst>
              <a:ext uri="{FF2B5EF4-FFF2-40B4-BE49-F238E27FC236}">
                <a16:creationId xmlns:a16="http://schemas.microsoft.com/office/drawing/2014/main" id="{09D4BC77-BB13-41EE-B9AC-067DF0E7D2AF}"/>
              </a:ext>
            </a:extLst>
          </p:cNvPr>
          <p:cNvSpPr/>
          <p:nvPr/>
        </p:nvSpPr>
        <p:spPr>
          <a:xfrm>
            <a:off x="8184575" y="6188596"/>
            <a:ext cx="2381693" cy="256175"/>
          </a:xfrm>
          <a:prstGeom prst="roundRect">
            <a:avLst/>
          </a:prstGeom>
          <a:gradFill>
            <a:gsLst>
              <a:gs pos="0">
                <a:schemeClr val="accent1">
                  <a:lumMod val="5000"/>
                  <a:lumOff val="95000"/>
                </a:schemeClr>
              </a:gs>
              <a:gs pos="100000">
                <a:schemeClr val="bg1"/>
              </a:gs>
              <a:gs pos="70000">
                <a:srgbClr val="002060"/>
              </a:gs>
              <a:gs pos="40000">
                <a:srgbClr val="002060"/>
              </a:gs>
            </a:gsLst>
            <a:lin ang="12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Table of Contents</a:t>
            </a:r>
          </a:p>
        </p:txBody>
      </p:sp>
      <p:graphicFrame>
        <p:nvGraphicFramePr>
          <p:cNvPr id="7" name="Table 6">
            <a:extLst>
              <a:ext uri="{FF2B5EF4-FFF2-40B4-BE49-F238E27FC236}">
                <a16:creationId xmlns:a16="http://schemas.microsoft.com/office/drawing/2014/main" id="{96B1EF9A-E932-D422-29A4-FBABC5CB94CE}"/>
              </a:ext>
            </a:extLst>
          </p:cNvPr>
          <p:cNvGraphicFramePr>
            <a:graphicFrameLocks noGrp="1"/>
          </p:cNvGraphicFramePr>
          <p:nvPr>
            <p:extLst>
              <p:ext uri="{D42A27DB-BD31-4B8C-83A1-F6EECF244321}">
                <p14:modId xmlns:p14="http://schemas.microsoft.com/office/powerpoint/2010/main" val="3431942647"/>
              </p:ext>
            </p:extLst>
          </p:nvPr>
        </p:nvGraphicFramePr>
        <p:xfrm>
          <a:off x="1522075" y="1504436"/>
          <a:ext cx="3750540" cy="2286000"/>
        </p:xfrm>
        <a:graphic>
          <a:graphicData uri="http://schemas.openxmlformats.org/drawingml/2006/table">
            <a:tbl>
              <a:tblPr/>
              <a:tblGrid>
                <a:gridCol w="2049053">
                  <a:extLst>
                    <a:ext uri="{9D8B030D-6E8A-4147-A177-3AD203B41FA5}">
                      <a16:colId xmlns:a16="http://schemas.microsoft.com/office/drawing/2014/main" val="2818586263"/>
                    </a:ext>
                  </a:extLst>
                </a:gridCol>
                <a:gridCol w="1701487">
                  <a:extLst>
                    <a:ext uri="{9D8B030D-6E8A-4147-A177-3AD203B41FA5}">
                      <a16:colId xmlns:a16="http://schemas.microsoft.com/office/drawing/2014/main" val="2329445950"/>
                    </a:ext>
                  </a:extLst>
                </a:gridCol>
              </a:tblGrid>
              <a:tr h="190500">
                <a:tc>
                  <a:txBody>
                    <a:bodyPr/>
                    <a:lstStyle/>
                    <a:p>
                      <a:pPr algn="l" fontAlgn="b"/>
                      <a:r>
                        <a:rPr lang="en-US" sz="1100" b="0" i="0" u="none" strike="noStrike" dirty="0">
                          <a:solidFill>
                            <a:srgbClr val="FFFFFF"/>
                          </a:solidFill>
                          <a:effectLst/>
                          <a:latin typeface="Calibri" panose="020F0502020204030204" pitchFamily="34" charset="0"/>
                        </a:rPr>
                        <a:t>Use of Funds</a:t>
                      </a:r>
                    </a:p>
                  </a:txBody>
                  <a:tcPr marL="9525" marR="9525" marT="9525" marB="0" anchor="b">
                    <a:lnL>
                      <a:noFill/>
                    </a:lnL>
                    <a:lnR>
                      <a:noFill/>
                    </a:lnR>
                    <a:lnT>
                      <a:noFill/>
                    </a:lnT>
                    <a:lnB w="6350" cap="flat" cmpd="sng" algn="ctr">
                      <a:solidFill>
                        <a:srgbClr val="000000"/>
                      </a:solidFill>
                      <a:prstDash val="solid"/>
                      <a:round/>
                      <a:headEnd type="none" w="med" len="med"/>
                      <a:tailEnd type="none" w="med" len="med"/>
                    </a:lnB>
                    <a:solidFill>
                      <a:srgbClr val="002060"/>
                    </a:solidFill>
                  </a:tcPr>
                </a:tc>
                <a:tc>
                  <a:txBody>
                    <a:bodyPr/>
                    <a:lstStyle/>
                    <a:p>
                      <a:pPr algn="l" fontAlgn="b"/>
                      <a:r>
                        <a:rPr lang="en-US" sz="1100" b="0" i="0" u="none" strike="noStrike">
                          <a:solidFill>
                            <a:srgbClr val="000000"/>
                          </a:solidFill>
                          <a:effectLst/>
                          <a:latin typeface="Calibri" panose="020F0502020204030204" pitchFamily="34" charset="0"/>
                        </a:rPr>
                        <a:t> </a:t>
                      </a:r>
                    </a:p>
                  </a:txBody>
                  <a:tcPr marL="9525" marR="9525" marT="9525" marB="0" anchor="b">
                    <a:lnL>
                      <a:noFill/>
                    </a:lnL>
                    <a:lnR>
                      <a:noFill/>
                    </a:lnR>
                    <a:lnT>
                      <a:noFill/>
                    </a:lnT>
                    <a:lnB w="6350" cap="flat" cmpd="sng" algn="ctr">
                      <a:solidFill>
                        <a:srgbClr val="000000"/>
                      </a:solidFill>
                      <a:prstDash val="solid"/>
                      <a:round/>
                      <a:headEnd type="none" w="med" len="med"/>
                      <a:tailEnd type="none" w="med" len="med"/>
                    </a:lnB>
                    <a:solidFill>
                      <a:srgbClr val="002060"/>
                    </a:solidFill>
                  </a:tcPr>
                </a:tc>
                <a:extLst>
                  <a:ext uri="{0D108BD9-81ED-4DB2-BD59-A6C34878D82A}">
                    <a16:rowId xmlns:a16="http://schemas.microsoft.com/office/drawing/2014/main" val="522613340"/>
                  </a:ext>
                </a:extLst>
              </a:tr>
              <a:tr h="190500">
                <a:tc>
                  <a:txBody>
                    <a:bodyPr/>
                    <a:lstStyle/>
                    <a:p>
                      <a:pPr algn="l" fontAlgn="b"/>
                      <a:r>
                        <a:rPr lang="en-US" sz="1100" b="0" i="0" u="none" strike="noStrike">
                          <a:solidFill>
                            <a:srgbClr val="000000"/>
                          </a:solidFill>
                          <a:effectLst/>
                          <a:latin typeface="Calibri" panose="020F0502020204030204" pitchFamily="34" charset="0"/>
                        </a:rPr>
                        <a:t>Land</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$500,000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5347329"/>
                  </a:ext>
                </a:extLst>
              </a:tr>
              <a:tr h="190500">
                <a:tc>
                  <a:txBody>
                    <a:bodyPr/>
                    <a:lstStyle/>
                    <a:p>
                      <a:pPr algn="l" fontAlgn="b"/>
                      <a:r>
                        <a:rPr lang="en-US" sz="1100" b="0" i="0" u="none" strike="noStrike">
                          <a:solidFill>
                            <a:srgbClr val="000000"/>
                          </a:solidFill>
                          <a:effectLst/>
                          <a:latin typeface="Calibri" panose="020F0502020204030204" pitchFamily="34" charset="0"/>
                        </a:rPr>
                        <a:t>Buildings</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$200,000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18414723"/>
                  </a:ext>
                </a:extLst>
              </a:tr>
              <a:tr h="190500">
                <a:tc>
                  <a:txBody>
                    <a:bodyPr/>
                    <a:lstStyle/>
                    <a:p>
                      <a:pPr algn="l" fontAlgn="b"/>
                      <a:r>
                        <a:rPr lang="en-US" sz="1100" b="0" i="0" u="none" strike="noStrike" dirty="0">
                          <a:solidFill>
                            <a:srgbClr val="000000"/>
                          </a:solidFill>
                          <a:effectLst/>
                          <a:latin typeface="Calibri" panose="020F0502020204030204" pitchFamily="34" charset="0"/>
                        </a:rPr>
                        <a:t>Working Capital</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$50,000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98640877"/>
                  </a:ext>
                </a:extLst>
              </a:tr>
              <a:tr h="190500">
                <a:tc>
                  <a:txBody>
                    <a:bodyPr/>
                    <a:lstStyle/>
                    <a:p>
                      <a:pPr algn="l" fontAlgn="b"/>
                      <a:r>
                        <a:rPr lang="en-US" sz="1100" b="0" i="0" u="none" strike="noStrike">
                          <a:solidFill>
                            <a:srgbClr val="000000"/>
                          </a:solidFill>
                          <a:effectLst/>
                          <a:latin typeface="Calibri" panose="020F0502020204030204" pitchFamily="34" charset="0"/>
                        </a:rPr>
                        <a:t>Furniture, Fixtures, and Equipment</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$25,000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12885459"/>
                  </a:ext>
                </a:extLst>
              </a:tr>
              <a:tr h="190500">
                <a:tc>
                  <a:txBody>
                    <a:bodyPr/>
                    <a:lstStyle/>
                    <a:p>
                      <a:pPr algn="l" fontAlgn="b"/>
                      <a:r>
                        <a:rPr lang="en-US" sz="1100" b="0" i="0" u="none" strike="noStrike">
                          <a:solidFill>
                            <a:srgbClr val="000000"/>
                          </a:solidFill>
                          <a:effectLst/>
                          <a:latin typeface="Calibri" panose="020F0502020204030204" pitchFamily="34" charset="0"/>
                        </a:rPr>
                        <a:t>Property Improvements</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$100,000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10632232"/>
                  </a:ext>
                </a:extLst>
              </a:tr>
              <a:tr h="190500">
                <a:tc>
                  <a:txBody>
                    <a:bodyPr/>
                    <a:lstStyle/>
                    <a:p>
                      <a:pPr algn="l" fontAlgn="b"/>
                      <a:r>
                        <a:rPr lang="en-US" sz="1100" b="0" i="0" u="none" strike="noStrike" dirty="0">
                          <a:solidFill>
                            <a:srgbClr val="000000"/>
                          </a:solidFill>
                          <a:effectLst/>
                          <a:latin typeface="Calibri" panose="020F0502020204030204" pitchFamily="34" charset="0"/>
                        </a:rPr>
                        <a:t>Security Deposits</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$35,000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85332319"/>
                  </a:ext>
                </a:extLst>
              </a:tr>
              <a:tr h="190500">
                <a:tc>
                  <a:txBody>
                    <a:bodyPr/>
                    <a:lstStyle/>
                    <a:p>
                      <a:pPr algn="l" fontAlgn="b"/>
                      <a:r>
                        <a:rPr lang="en-US" sz="1100" b="0" i="0" u="none" strike="noStrike" dirty="0">
                          <a:solidFill>
                            <a:srgbClr val="000000"/>
                          </a:solidFill>
                          <a:effectLst/>
                          <a:latin typeface="Calibri" panose="020F0502020204030204" pitchFamily="34" charset="0"/>
                        </a:rPr>
                        <a:t>Insurance</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$10,000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28082679"/>
                  </a:ext>
                </a:extLst>
              </a:tr>
              <a:tr h="190500">
                <a:tc>
                  <a:txBody>
                    <a:bodyPr/>
                    <a:lstStyle/>
                    <a:p>
                      <a:pPr algn="l" fontAlgn="b"/>
                      <a:r>
                        <a:rPr lang="en-US" sz="1100" b="0" i="0" u="none" strike="noStrike">
                          <a:solidFill>
                            <a:srgbClr val="000000"/>
                          </a:solidFill>
                          <a:effectLst/>
                          <a:latin typeface="Calibri" panose="020F0502020204030204" pitchFamily="34" charset="0"/>
                        </a:rPr>
                        <a:t>Professional Fees and Licensure</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$15,000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268042338"/>
                  </a:ext>
                </a:extLst>
              </a:tr>
              <a:tr h="190500">
                <a:tc>
                  <a:txBody>
                    <a:bodyPr/>
                    <a:lstStyle/>
                    <a:p>
                      <a:pPr algn="l" fontAlgn="b"/>
                      <a:r>
                        <a:rPr lang="en-US" sz="1100" b="0" i="0" u="none" strike="noStrike">
                          <a:solidFill>
                            <a:srgbClr val="000000"/>
                          </a:solidFill>
                          <a:effectLst/>
                          <a:latin typeface="Calibri" panose="020F0502020204030204" pitchFamily="34" charset="0"/>
                        </a:rPr>
                        <a:t>Marketing Budget</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$20,000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64195687"/>
                  </a:ext>
                </a:extLst>
              </a:tr>
              <a:tr h="190500">
                <a:tc>
                  <a:txBody>
                    <a:bodyPr/>
                    <a:lstStyle/>
                    <a:p>
                      <a:pPr algn="l" fontAlgn="b"/>
                      <a:r>
                        <a:rPr lang="en-US" sz="1100" b="0" i="0" u="none" strike="noStrike">
                          <a:solidFill>
                            <a:srgbClr val="000000"/>
                          </a:solidFill>
                          <a:effectLst/>
                          <a:latin typeface="Calibri" panose="020F0502020204030204" pitchFamily="34" charset="0"/>
                        </a:rPr>
                        <a:t>Misc. Costs</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$2,500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63230044"/>
                  </a:ext>
                </a:extLst>
              </a:tr>
              <a:tr h="190500">
                <a:tc>
                  <a:txBody>
                    <a:bodyPr/>
                    <a:lstStyle/>
                    <a:p>
                      <a:pPr algn="l" fontAlgn="b"/>
                      <a:r>
                        <a:rPr lang="en-US" sz="1100" b="1" i="0" u="none" strike="noStrike" dirty="0">
                          <a:solidFill>
                            <a:srgbClr val="000000"/>
                          </a:solidFill>
                          <a:effectLst/>
                          <a:latin typeface="Calibri" panose="020F0502020204030204" pitchFamily="34" charset="0"/>
                        </a:rPr>
                        <a:t>Total</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EA9DB"/>
                    </a:solidFill>
                  </a:tcPr>
                </a:tc>
                <a:tc>
                  <a:txBody>
                    <a:bodyPr/>
                    <a:lstStyle/>
                    <a:p>
                      <a:pPr algn="r" fontAlgn="b"/>
                      <a:r>
                        <a:rPr lang="en-US" sz="1100" b="1" i="0" u="none" strike="noStrike" dirty="0">
                          <a:solidFill>
                            <a:srgbClr val="000000"/>
                          </a:solidFill>
                          <a:effectLst/>
                          <a:latin typeface="Calibri" panose="020F0502020204030204" pitchFamily="34" charset="0"/>
                        </a:rPr>
                        <a:t>$957,500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EA9DB"/>
                    </a:solidFill>
                  </a:tcPr>
                </a:tc>
                <a:extLst>
                  <a:ext uri="{0D108BD9-81ED-4DB2-BD59-A6C34878D82A}">
                    <a16:rowId xmlns:a16="http://schemas.microsoft.com/office/drawing/2014/main" val="655480600"/>
                  </a:ext>
                </a:extLst>
              </a:tr>
            </a:tbl>
          </a:graphicData>
        </a:graphic>
      </p:graphicFrame>
      <p:graphicFrame>
        <p:nvGraphicFramePr>
          <p:cNvPr id="8" name="Chart 7">
            <a:extLst>
              <a:ext uri="{FF2B5EF4-FFF2-40B4-BE49-F238E27FC236}">
                <a16:creationId xmlns:a16="http://schemas.microsoft.com/office/drawing/2014/main" id="{BDD6E917-0382-B4DA-7DAC-647AFC7C6FD3}"/>
              </a:ext>
            </a:extLst>
          </p:cNvPr>
          <p:cNvGraphicFramePr>
            <a:graphicFrameLocks/>
          </p:cNvGraphicFramePr>
          <p:nvPr>
            <p:extLst>
              <p:ext uri="{D42A27DB-BD31-4B8C-83A1-F6EECF244321}">
                <p14:modId xmlns:p14="http://schemas.microsoft.com/office/powerpoint/2010/main" val="1308487608"/>
              </p:ext>
            </p:extLst>
          </p:nvPr>
        </p:nvGraphicFramePr>
        <p:xfrm>
          <a:off x="592572" y="4082572"/>
          <a:ext cx="6203845" cy="2362199"/>
        </p:xfrm>
        <a:graphic>
          <a:graphicData uri="http://schemas.openxmlformats.org/drawingml/2006/chart">
            <c:chart xmlns:c="http://schemas.openxmlformats.org/drawingml/2006/chart" xmlns:r="http://schemas.openxmlformats.org/officeDocument/2006/relationships" r:id="rId3"/>
          </a:graphicData>
        </a:graphic>
      </p:graphicFrame>
      <p:pic>
        <p:nvPicPr>
          <p:cNvPr id="3" name="Picture 2">
            <a:extLst>
              <a:ext uri="{FF2B5EF4-FFF2-40B4-BE49-F238E27FC236}">
                <a16:creationId xmlns:a16="http://schemas.microsoft.com/office/drawing/2014/main" id="{751F56FA-91BD-88FE-AF76-1575A918D33D}"/>
              </a:ext>
            </a:extLst>
          </p:cNvPr>
          <p:cNvPicPr>
            <a:picLocks noChangeAspect="1"/>
          </p:cNvPicPr>
          <p:nvPr/>
        </p:nvPicPr>
        <p:blipFill>
          <a:blip r:embed="rId4"/>
          <a:stretch>
            <a:fillRect/>
          </a:stretch>
        </p:blipFill>
        <p:spPr>
          <a:xfrm>
            <a:off x="0" y="0"/>
            <a:ext cx="482203" cy="6858000"/>
          </a:xfrm>
          <a:prstGeom prst="rect">
            <a:avLst/>
          </a:prstGeom>
        </p:spPr>
      </p:pic>
    </p:spTree>
    <p:extLst>
      <p:ext uri="{BB962C8B-B14F-4D97-AF65-F5344CB8AC3E}">
        <p14:creationId xmlns:p14="http://schemas.microsoft.com/office/powerpoint/2010/main" val="31018271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1000"/>
                                        <p:tgtEl>
                                          <p:spTgt spid="8"/>
                                        </p:tgtEl>
                                      </p:cBhvr>
                                    </p:animEffect>
                                    <p:anim calcmode="lin" valueType="num">
                                      <p:cBhvr>
                                        <p:cTn id="13" dur="1000" fill="hold"/>
                                        <p:tgtEl>
                                          <p:spTgt spid="8"/>
                                        </p:tgtEl>
                                        <p:attrNameLst>
                                          <p:attrName>ppt_x</p:attrName>
                                        </p:attrNameLst>
                                      </p:cBhvr>
                                      <p:tavLst>
                                        <p:tav tm="0">
                                          <p:val>
                                            <p:strVal val="#ppt_x"/>
                                          </p:val>
                                        </p:tav>
                                        <p:tav tm="100000">
                                          <p:val>
                                            <p:strVal val="#ppt_x"/>
                                          </p:val>
                                        </p:tav>
                                      </p:tavLst>
                                    </p:anim>
                                    <p:anim calcmode="lin" valueType="num">
                                      <p:cBhvr>
                                        <p:cTn id="14"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8" grpId="0">
        <p:bldAsOne/>
      </p:bldGraphic>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7C7985-AA86-46E4-A03B-F6D0A6A4ED6A}"/>
              </a:ext>
            </a:extLst>
          </p:cNvPr>
          <p:cNvSpPr>
            <a:spLocks noGrp="1"/>
          </p:cNvSpPr>
          <p:nvPr>
            <p:ph type="title"/>
          </p:nvPr>
        </p:nvSpPr>
        <p:spPr>
          <a:xfrm>
            <a:off x="838200" y="-8164"/>
            <a:ext cx="10515600" cy="842786"/>
          </a:xfrm>
        </p:spPr>
        <p:txBody>
          <a:bodyPr>
            <a:normAutofit/>
          </a:bodyPr>
          <a:lstStyle/>
          <a:p>
            <a:pPr algn="ctr"/>
            <a:r>
              <a:rPr lang="en-US" sz="4000" dirty="0"/>
              <a:t>Facility Operations</a:t>
            </a:r>
          </a:p>
        </p:txBody>
      </p:sp>
      <p:sp>
        <p:nvSpPr>
          <p:cNvPr id="3" name="Content Placeholder 2">
            <a:extLst>
              <a:ext uri="{FF2B5EF4-FFF2-40B4-BE49-F238E27FC236}">
                <a16:creationId xmlns:a16="http://schemas.microsoft.com/office/drawing/2014/main" id="{4486ED4C-B3D9-42FC-B260-E91236AF188A}"/>
              </a:ext>
            </a:extLst>
          </p:cNvPr>
          <p:cNvSpPr>
            <a:spLocks noGrp="1"/>
          </p:cNvSpPr>
          <p:nvPr>
            <p:ph idx="1"/>
          </p:nvPr>
        </p:nvSpPr>
        <p:spPr>
          <a:xfrm>
            <a:off x="550416" y="1150541"/>
            <a:ext cx="5827807" cy="3301371"/>
          </a:xfrm>
        </p:spPr>
        <p:txBody>
          <a:bodyPr>
            <a:normAutofit/>
          </a:bodyPr>
          <a:lstStyle/>
          <a:p>
            <a:pPr marL="0" marR="0" indent="0" algn="just">
              <a:buNone/>
            </a:pPr>
            <a:r>
              <a:rPr lang="en-US" sz="1200" b="1" dirty="0">
                <a:effectLst/>
                <a:latin typeface="Arial" panose="020B0604020202020204" pitchFamily="34" charset="0"/>
                <a:ea typeface="SimSun" panose="02010600030101010101" pitchFamily="2" charset="-122"/>
                <a:cs typeface="Arial" panose="020B0604020202020204" pitchFamily="34" charset="0"/>
              </a:rPr>
              <a:t>Rental of RV Spaces</a:t>
            </a:r>
            <a:endParaRPr lang="en-US" sz="1200" dirty="0">
              <a:effectLst/>
              <a:latin typeface="Arial" panose="020B0604020202020204" pitchFamily="34" charset="0"/>
              <a:ea typeface="SimSun" panose="02010600030101010101" pitchFamily="2" charset="-122"/>
              <a:cs typeface="Arial" panose="020B0604020202020204" pitchFamily="34" charset="0"/>
            </a:endParaRPr>
          </a:p>
          <a:p>
            <a:pPr marL="0" marR="0" indent="0" algn="just">
              <a:buNone/>
            </a:pPr>
            <a:r>
              <a:rPr lang="en-US" sz="1200" dirty="0">
                <a:latin typeface="Arial" panose="020B0604020202020204" pitchFamily="34" charset="0"/>
                <a:ea typeface="SimSun" panose="02010600030101010101" pitchFamily="2" charset="-122"/>
                <a:cs typeface="Arial" panose="020B0604020202020204" pitchFamily="34" charset="0"/>
              </a:rPr>
              <a:t>T</a:t>
            </a:r>
            <a:r>
              <a:rPr lang="en-US" sz="1200" dirty="0">
                <a:effectLst/>
                <a:latin typeface="Arial" panose="020B0604020202020204" pitchFamily="34" charset="0"/>
                <a:ea typeface="SimSun" panose="02010600030101010101" pitchFamily="2" charset="-122"/>
                <a:cs typeface="Arial" panose="020B0604020202020204" pitchFamily="34" charset="0"/>
              </a:rPr>
              <a:t>he primary source of revenue for the RV Park is the rental of the 25 units located on the property that Mr. Doe intends to acquire. Each of these units produces an approximately monthly income of $600 to $750. The Company will have an onsite manager that will be given a free of charge small home to live in and a $20,000 annual stipend. </a:t>
            </a:r>
          </a:p>
          <a:p>
            <a:pPr marL="0" marR="0" indent="0" algn="just">
              <a:buNone/>
            </a:pPr>
            <a:r>
              <a:rPr lang="en-US" sz="1200" dirty="0">
                <a:effectLst/>
                <a:latin typeface="Arial" panose="020B0604020202020204" pitchFamily="34" charset="0"/>
                <a:ea typeface="SimSun" panose="02010600030101010101" pitchFamily="2" charset="-122"/>
                <a:cs typeface="Arial" panose="020B0604020202020204" pitchFamily="34" charset="0"/>
              </a:rPr>
              <a:t>This onsite manager will oversee the general operations of the property while managing issues for people that want to rent the RV Park’s units. Mr. Doe will be in daily contact with this manager to ensure the proper operation of the property.</a:t>
            </a:r>
          </a:p>
          <a:p>
            <a:pPr marL="0" indent="0">
              <a:buNone/>
            </a:pPr>
            <a:endParaRPr lang="en-US" dirty="0"/>
          </a:p>
        </p:txBody>
      </p:sp>
      <p:sp>
        <p:nvSpPr>
          <p:cNvPr id="4" name="Content Placeholder 2">
            <a:extLst>
              <a:ext uri="{FF2B5EF4-FFF2-40B4-BE49-F238E27FC236}">
                <a16:creationId xmlns:a16="http://schemas.microsoft.com/office/drawing/2014/main" id="{154F151A-B92D-4023-95E9-5D7235F7CDCB}"/>
              </a:ext>
            </a:extLst>
          </p:cNvPr>
          <p:cNvSpPr txBox="1">
            <a:spLocks/>
          </p:cNvSpPr>
          <p:nvPr/>
        </p:nvSpPr>
        <p:spPr>
          <a:xfrm>
            <a:off x="6538185" y="4800683"/>
            <a:ext cx="5384525" cy="164408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indent="0" algn="just">
              <a:buNone/>
            </a:pPr>
            <a:r>
              <a:rPr lang="en-US" sz="1300" b="1" dirty="0">
                <a:effectLst/>
                <a:latin typeface="Arial" panose="020B0604020202020204" pitchFamily="34" charset="0"/>
                <a:ea typeface="SimSun" panose="02010600030101010101" pitchFamily="2" charset="-122"/>
                <a:cs typeface="Arial" panose="020B0604020202020204" pitchFamily="34" charset="0"/>
              </a:rPr>
              <a:t> Ancillary Fees and Income</a:t>
            </a:r>
            <a:endParaRPr lang="en-US" sz="1300" dirty="0">
              <a:effectLst/>
              <a:latin typeface="Arial" panose="020B0604020202020204" pitchFamily="34" charset="0"/>
              <a:ea typeface="SimSun" panose="02010600030101010101" pitchFamily="2" charset="-122"/>
              <a:cs typeface="Arial" panose="020B0604020202020204" pitchFamily="34" charset="0"/>
            </a:endParaRPr>
          </a:p>
          <a:p>
            <a:pPr marL="0" marR="0" indent="0" algn="just">
              <a:spcBef>
                <a:spcPts val="0"/>
              </a:spcBef>
              <a:spcAft>
                <a:spcPts val="0"/>
              </a:spcAft>
              <a:buNone/>
            </a:pPr>
            <a:endParaRPr lang="en-US" sz="1300" dirty="0">
              <a:effectLst/>
              <a:latin typeface="Arial" panose="020B0604020202020204" pitchFamily="34" charset="0"/>
              <a:ea typeface="Times New Roman" panose="02020603050405020304" pitchFamily="18" charset="0"/>
              <a:cs typeface="Arial" panose="020B0604020202020204" pitchFamily="34" charset="0"/>
            </a:endParaRPr>
          </a:p>
          <a:p>
            <a:pPr marL="0" marR="0" indent="0" algn="just">
              <a:spcBef>
                <a:spcPts val="0"/>
              </a:spcBef>
              <a:spcAft>
                <a:spcPts val="0"/>
              </a:spcAft>
              <a:buNone/>
            </a:pPr>
            <a:r>
              <a:rPr lang="en-US" sz="1300" dirty="0">
                <a:effectLst/>
                <a:latin typeface="Arial" panose="020B0604020202020204" pitchFamily="34" charset="0"/>
                <a:ea typeface="Times New Roman" panose="02020603050405020304" pitchFamily="18" charset="0"/>
                <a:cs typeface="Arial" panose="020B0604020202020204" pitchFamily="34" charset="0"/>
              </a:rPr>
              <a:t>The Company will also generate secondary revenues from late fees on rent and income from the Company’s onsite coin operated laundry center. Aggregately these two income streams will provide RV Park, Inc. with approximately 10% of its revenues.</a:t>
            </a:r>
          </a:p>
          <a:p>
            <a:pPr marL="0" indent="0">
              <a:buFont typeface="Arial" panose="020B0604020202020204" pitchFamily="34" charset="0"/>
              <a:buNone/>
            </a:pPr>
            <a:endParaRPr lang="en-US" sz="1200" dirty="0">
              <a:latin typeface="Arial" panose="020B0604020202020204" pitchFamily="34" charset="0"/>
              <a:ea typeface="Times New Roman" panose="02020603050405020304" pitchFamily="18" charset="0"/>
              <a:cs typeface="Arial" panose="020B0604020202020204" pitchFamily="34" charset="0"/>
            </a:endParaRPr>
          </a:p>
          <a:p>
            <a:pPr marL="0" indent="0">
              <a:buFont typeface="Arial" panose="020B0604020202020204" pitchFamily="34" charset="0"/>
              <a:buNone/>
            </a:pPr>
            <a:endParaRPr lang="en-US" sz="1200" dirty="0">
              <a:latin typeface="Arial" panose="020B0604020202020204" pitchFamily="34" charset="0"/>
              <a:ea typeface="Times New Roman" panose="02020603050405020304" pitchFamily="18" charset="0"/>
              <a:cs typeface="Arial" panose="020B0604020202020204" pitchFamily="34" charset="0"/>
            </a:endParaRPr>
          </a:p>
          <a:p>
            <a:pPr marL="0" indent="0">
              <a:buFont typeface="Arial" panose="020B0604020202020204" pitchFamily="34" charset="0"/>
              <a:buNone/>
            </a:pPr>
            <a:endParaRPr lang="en-US" dirty="0"/>
          </a:p>
        </p:txBody>
      </p:sp>
      <p:sp>
        <p:nvSpPr>
          <p:cNvPr id="17" name="Rectangle: Rounded Corners 16">
            <a:hlinkClick r:id="rId2" action="ppaction://hlinksldjump"/>
            <a:extLst>
              <a:ext uri="{FF2B5EF4-FFF2-40B4-BE49-F238E27FC236}">
                <a16:creationId xmlns:a16="http://schemas.microsoft.com/office/drawing/2014/main" id="{FDFC3240-96F4-4750-8B99-99061819C6F2}"/>
              </a:ext>
            </a:extLst>
          </p:cNvPr>
          <p:cNvSpPr/>
          <p:nvPr/>
        </p:nvSpPr>
        <p:spPr>
          <a:xfrm>
            <a:off x="8184575" y="6188596"/>
            <a:ext cx="2381693" cy="256175"/>
          </a:xfrm>
          <a:prstGeom prst="roundRect">
            <a:avLst/>
          </a:prstGeom>
          <a:gradFill>
            <a:gsLst>
              <a:gs pos="0">
                <a:schemeClr val="accent1">
                  <a:lumMod val="5000"/>
                  <a:lumOff val="95000"/>
                </a:schemeClr>
              </a:gs>
              <a:gs pos="100000">
                <a:schemeClr val="bg1"/>
              </a:gs>
              <a:gs pos="70000">
                <a:schemeClr val="accent1">
                  <a:lumMod val="50000"/>
                </a:schemeClr>
              </a:gs>
              <a:gs pos="40000">
                <a:schemeClr val="accent1">
                  <a:lumMod val="50000"/>
                </a:schemeClr>
              </a:gs>
            </a:gsLst>
            <a:lin ang="12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Table of Contents</a:t>
            </a:r>
          </a:p>
        </p:txBody>
      </p:sp>
      <p:pic>
        <p:nvPicPr>
          <p:cNvPr id="6" name="Picture 5">
            <a:extLst>
              <a:ext uri="{FF2B5EF4-FFF2-40B4-BE49-F238E27FC236}">
                <a16:creationId xmlns:a16="http://schemas.microsoft.com/office/drawing/2014/main" id="{76F911B6-ED32-F56D-ADB2-6D2DB7A8B502}"/>
              </a:ext>
            </a:extLst>
          </p:cNvPr>
          <p:cNvPicPr>
            <a:picLocks noChangeAspect="1"/>
          </p:cNvPicPr>
          <p:nvPr/>
        </p:nvPicPr>
        <p:blipFill>
          <a:blip r:embed="rId3"/>
          <a:stretch>
            <a:fillRect/>
          </a:stretch>
        </p:blipFill>
        <p:spPr>
          <a:xfrm>
            <a:off x="0" y="0"/>
            <a:ext cx="482203" cy="6858000"/>
          </a:xfrm>
          <a:prstGeom prst="rect">
            <a:avLst/>
          </a:prstGeom>
        </p:spPr>
      </p:pic>
      <p:pic>
        <p:nvPicPr>
          <p:cNvPr id="8" name="Picture 7">
            <a:extLst>
              <a:ext uri="{FF2B5EF4-FFF2-40B4-BE49-F238E27FC236}">
                <a16:creationId xmlns:a16="http://schemas.microsoft.com/office/drawing/2014/main" id="{30F9CF68-6C30-18F8-C3EC-B84E75A73DD9}"/>
              </a:ext>
            </a:extLst>
          </p:cNvPr>
          <p:cNvPicPr>
            <a:picLocks noChangeAspect="1"/>
          </p:cNvPicPr>
          <p:nvPr/>
        </p:nvPicPr>
        <p:blipFill>
          <a:blip r:embed="rId4"/>
          <a:stretch>
            <a:fillRect/>
          </a:stretch>
        </p:blipFill>
        <p:spPr>
          <a:xfrm>
            <a:off x="6645671" y="1044519"/>
            <a:ext cx="5384525" cy="3632828"/>
          </a:xfrm>
          <a:prstGeom prst="rect">
            <a:avLst/>
          </a:prstGeom>
        </p:spPr>
      </p:pic>
      <p:pic>
        <p:nvPicPr>
          <p:cNvPr id="10" name="Picture 9">
            <a:extLst>
              <a:ext uri="{FF2B5EF4-FFF2-40B4-BE49-F238E27FC236}">
                <a16:creationId xmlns:a16="http://schemas.microsoft.com/office/drawing/2014/main" id="{70B46B5F-0E91-047E-9181-3B03B55E0151}"/>
              </a:ext>
            </a:extLst>
          </p:cNvPr>
          <p:cNvPicPr>
            <a:picLocks noChangeAspect="1"/>
          </p:cNvPicPr>
          <p:nvPr/>
        </p:nvPicPr>
        <p:blipFill>
          <a:blip r:embed="rId5"/>
          <a:stretch>
            <a:fillRect/>
          </a:stretch>
        </p:blipFill>
        <p:spPr>
          <a:xfrm>
            <a:off x="550416" y="3008033"/>
            <a:ext cx="5681708" cy="3781194"/>
          </a:xfrm>
          <a:prstGeom prst="rect">
            <a:avLst/>
          </a:prstGeom>
        </p:spPr>
      </p:pic>
    </p:spTree>
    <p:extLst>
      <p:ext uri="{BB962C8B-B14F-4D97-AF65-F5344CB8AC3E}">
        <p14:creationId xmlns:p14="http://schemas.microsoft.com/office/powerpoint/2010/main" val="9254840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1000"/>
                                        <p:tgtEl>
                                          <p:spTgt spid="8"/>
                                        </p:tgtEl>
                                      </p:cBhvr>
                                    </p:animEffect>
                                    <p:anim calcmode="lin" valueType="num">
                                      <p:cBhvr>
                                        <p:cTn id="13" dur="1000" fill="hold"/>
                                        <p:tgtEl>
                                          <p:spTgt spid="8"/>
                                        </p:tgtEl>
                                        <p:attrNameLst>
                                          <p:attrName>ppt_x</p:attrName>
                                        </p:attrNameLst>
                                      </p:cBhvr>
                                      <p:tavLst>
                                        <p:tav tm="0">
                                          <p:val>
                                            <p:strVal val="#ppt_x"/>
                                          </p:val>
                                        </p:tav>
                                        <p:tav tm="100000">
                                          <p:val>
                                            <p:strVal val="#ppt_x"/>
                                          </p:val>
                                        </p:tav>
                                      </p:tavLst>
                                    </p:anim>
                                    <p:anim calcmode="lin" valueType="num">
                                      <p:cBhvr>
                                        <p:cTn id="14"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6743D3-C159-4141-9EEA-B946110C04BB}"/>
              </a:ext>
            </a:extLst>
          </p:cNvPr>
          <p:cNvSpPr>
            <a:spLocks noGrp="1"/>
          </p:cNvSpPr>
          <p:nvPr>
            <p:ph type="title"/>
          </p:nvPr>
        </p:nvSpPr>
        <p:spPr>
          <a:xfrm>
            <a:off x="838200" y="0"/>
            <a:ext cx="10515600" cy="707319"/>
          </a:xfrm>
        </p:spPr>
        <p:txBody>
          <a:bodyPr>
            <a:normAutofit/>
          </a:bodyPr>
          <a:lstStyle/>
          <a:p>
            <a:pPr algn="ctr"/>
            <a:r>
              <a:rPr lang="en-US" sz="4000" dirty="0"/>
              <a:t>Market and Industry Analysis</a:t>
            </a:r>
          </a:p>
        </p:txBody>
      </p:sp>
      <p:sp>
        <p:nvSpPr>
          <p:cNvPr id="3" name="Content Placeholder 2">
            <a:extLst>
              <a:ext uri="{FF2B5EF4-FFF2-40B4-BE49-F238E27FC236}">
                <a16:creationId xmlns:a16="http://schemas.microsoft.com/office/drawing/2014/main" id="{8FAB1981-484D-4771-8322-6ECFBFA5AE6A}"/>
              </a:ext>
            </a:extLst>
          </p:cNvPr>
          <p:cNvSpPr>
            <a:spLocks noGrp="1"/>
          </p:cNvSpPr>
          <p:nvPr>
            <p:ph idx="1"/>
          </p:nvPr>
        </p:nvSpPr>
        <p:spPr>
          <a:xfrm>
            <a:off x="665825" y="732198"/>
            <a:ext cx="4143023" cy="2356556"/>
          </a:xfrm>
        </p:spPr>
        <p:txBody>
          <a:bodyPr>
            <a:normAutofit/>
          </a:bodyPr>
          <a:lstStyle/>
          <a:p>
            <a:pPr marL="0" indent="0">
              <a:buNone/>
            </a:pPr>
            <a:r>
              <a:rPr lang="en-US" sz="1200" b="1" dirty="0">
                <a:latin typeface="Arial" panose="020B0604020202020204" pitchFamily="34" charset="0"/>
                <a:cs typeface="Arial" panose="020B0604020202020204" pitchFamily="34" charset="0"/>
              </a:rPr>
              <a:t>Economic Analysis</a:t>
            </a:r>
          </a:p>
        </p:txBody>
      </p:sp>
      <p:sp>
        <p:nvSpPr>
          <p:cNvPr id="7" name="TextBox 6">
            <a:extLst>
              <a:ext uri="{FF2B5EF4-FFF2-40B4-BE49-F238E27FC236}">
                <a16:creationId xmlns:a16="http://schemas.microsoft.com/office/drawing/2014/main" id="{0482B247-D139-4D7D-8BF6-0F2E3B81102F}"/>
              </a:ext>
            </a:extLst>
          </p:cNvPr>
          <p:cNvSpPr txBox="1"/>
          <p:nvPr/>
        </p:nvSpPr>
        <p:spPr>
          <a:xfrm>
            <a:off x="665825" y="1102246"/>
            <a:ext cx="5734975" cy="2862322"/>
          </a:xfrm>
          <a:prstGeom prst="rect">
            <a:avLst/>
          </a:prstGeom>
          <a:noFill/>
        </p:spPr>
        <p:txBody>
          <a:bodyPr wrap="square">
            <a:spAutoFit/>
          </a:bodyPr>
          <a:lstStyle/>
          <a:p>
            <a:pPr marL="0" marR="0" algn="just">
              <a:spcBef>
                <a:spcPts val="0"/>
              </a:spcBef>
              <a:spcAft>
                <a:spcPts val="0"/>
              </a:spcAft>
            </a:pPr>
            <a:r>
              <a:rPr lang="en-US" sz="1200" dirty="0">
                <a:effectLst/>
                <a:latin typeface="Arial" panose="020B0604020202020204" pitchFamily="34" charset="0"/>
                <a:ea typeface="Times New Roman" panose="02020603050405020304" pitchFamily="18" charset="0"/>
                <a:cs typeface="Arial" panose="020B0604020202020204" pitchFamily="34" charset="0"/>
              </a:rPr>
              <a:t>This section of the analysis will detail the economic climate, the RV park industry, the customer profile, and the competition that the business will face as it progresses through its business operations.</a:t>
            </a:r>
          </a:p>
          <a:p>
            <a:pPr marL="0" marR="0" algn="just">
              <a:spcBef>
                <a:spcPts val="0"/>
              </a:spcBef>
              <a:spcAft>
                <a:spcPts val="0"/>
              </a:spcAft>
            </a:pPr>
            <a:r>
              <a:rPr lang="en-US" sz="1200" dirty="0">
                <a:effectLst/>
                <a:latin typeface="Arial" panose="020B0604020202020204" pitchFamily="34" charset="0"/>
                <a:ea typeface="Times New Roman" panose="02020603050405020304" pitchFamily="18" charset="0"/>
                <a:cs typeface="Arial" panose="020B0604020202020204" pitchFamily="34" charset="0"/>
              </a:rPr>
              <a:t> </a:t>
            </a:r>
          </a:p>
          <a:p>
            <a:pPr marL="0" marR="0" algn="just">
              <a:spcBef>
                <a:spcPts val="0"/>
              </a:spcBef>
              <a:spcAft>
                <a:spcPts val="0"/>
              </a:spcAft>
            </a:pPr>
            <a:r>
              <a:rPr lang="en-US" sz="1200" dirty="0">
                <a:effectLst/>
                <a:latin typeface="Arial" panose="020B0604020202020204" pitchFamily="34" charset="0"/>
                <a:ea typeface="Times New Roman" panose="02020603050405020304" pitchFamily="18" charset="0"/>
                <a:cs typeface="Arial" panose="020B0604020202020204" pitchFamily="34" charset="0"/>
              </a:rPr>
              <a:t>Currently the economic climate in the United States is moderate. The fallout from the COVID-19 pandemic has been resolved. Interest rates have risen substantially over the past twelve months as the US Federal Reserve has taken measures to control inflation. It is expected that ongoing interest rate hikes will be done on a measured basis as inflation rates have begun to decrease. </a:t>
            </a:r>
          </a:p>
          <a:p>
            <a:pPr marL="0" marR="0" algn="just">
              <a:spcBef>
                <a:spcPts val="0"/>
              </a:spcBef>
              <a:spcAft>
                <a:spcPts val="0"/>
              </a:spcAft>
            </a:pPr>
            <a:r>
              <a:rPr lang="en-US" sz="1200" dirty="0">
                <a:effectLst/>
                <a:latin typeface="Arial" panose="020B0604020202020204" pitchFamily="34" charset="0"/>
                <a:ea typeface="Times New Roman" panose="02020603050405020304" pitchFamily="18" charset="0"/>
                <a:cs typeface="Arial" panose="020B0604020202020204" pitchFamily="34" charset="0"/>
              </a:rPr>
              <a:t> </a:t>
            </a:r>
          </a:p>
          <a:p>
            <a:pPr marL="0" marR="0" algn="just">
              <a:spcBef>
                <a:spcPts val="0"/>
              </a:spcBef>
              <a:spcAft>
                <a:spcPts val="0"/>
              </a:spcAft>
            </a:pPr>
            <a:r>
              <a:rPr lang="en-US" sz="1200" dirty="0">
                <a:effectLst/>
                <a:latin typeface="Arial" panose="020B0604020202020204" pitchFamily="34" charset="0"/>
                <a:ea typeface="Times New Roman" panose="02020603050405020304" pitchFamily="18" charset="0"/>
                <a:cs typeface="Arial" panose="020B0604020202020204" pitchFamily="34" charset="0"/>
              </a:rPr>
              <a:t>However, the demand for RV park usage is expected to climb over the next 12 to 24 months. As people have becoming more concerned with social distancing, families may seek to do road-based vacations in order to avoid travel on airplanes. As such, the RV Park will be able to operate profitably and with a positive cash flow at all times. </a:t>
            </a:r>
          </a:p>
        </p:txBody>
      </p:sp>
      <p:sp>
        <p:nvSpPr>
          <p:cNvPr id="9" name="TextBox 8">
            <a:extLst>
              <a:ext uri="{FF2B5EF4-FFF2-40B4-BE49-F238E27FC236}">
                <a16:creationId xmlns:a16="http://schemas.microsoft.com/office/drawing/2014/main" id="{FCB95839-9B2E-4339-B8C7-274A9D9BCFC3}"/>
              </a:ext>
            </a:extLst>
          </p:cNvPr>
          <p:cNvSpPr txBox="1"/>
          <p:nvPr/>
        </p:nvSpPr>
        <p:spPr>
          <a:xfrm>
            <a:off x="665825" y="4119432"/>
            <a:ext cx="4402667" cy="276999"/>
          </a:xfrm>
          <a:prstGeom prst="rect">
            <a:avLst/>
          </a:prstGeom>
          <a:noFill/>
        </p:spPr>
        <p:txBody>
          <a:bodyPr wrap="square">
            <a:spAutoFit/>
          </a:bodyPr>
          <a:lstStyle/>
          <a:p>
            <a:pPr marL="0" indent="0">
              <a:buNone/>
            </a:pPr>
            <a:r>
              <a:rPr lang="en-US" sz="1200" b="1" dirty="0">
                <a:latin typeface="Arial" panose="020B0604020202020204" pitchFamily="34" charset="0"/>
                <a:cs typeface="Arial" panose="020B0604020202020204" pitchFamily="34" charset="0"/>
              </a:rPr>
              <a:t>Client Profile</a:t>
            </a:r>
          </a:p>
        </p:txBody>
      </p:sp>
      <p:sp>
        <p:nvSpPr>
          <p:cNvPr id="11" name="TextBox 10">
            <a:extLst>
              <a:ext uri="{FF2B5EF4-FFF2-40B4-BE49-F238E27FC236}">
                <a16:creationId xmlns:a16="http://schemas.microsoft.com/office/drawing/2014/main" id="{954AD2EF-73D0-48DA-9393-27E43CD096DA}"/>
              </a:ext>
            </a:extLst>
          </p:cNvPr>
          <p:cNvSpPr txBox="1"/>
          <p:nvPr/>
        </p:nvSpPr>
        <p:spPr>
          <a:xfrm>
            <a:off x="665825" y="4514359"/>
            <a:ext cx="5707224" cy="1200329"/>
          </a:xfrm>
          <a:prstGeom prst="rect">
            <a:avLst/>
          </a:prstGeom>
          <a:noFill/>
        </p:spPr>
        <p:txBody>
          <a:bodyPr wrap="square">
            <a:spAutoFit/>
          </a:bodyPr>
          <a:lstStyle/>
          <a:p>
            <a:pPr marL="0" marR="0" algn="just">
              <a:spcBef>
                <a:spcPts val="0"/>
              </a:spcBef>
              <a:spcAft>
                <a:spcPts val="0"/>
              </a:spcAft>
            </a:pPr>
            <a:r>
              <a:rPr lang="en-US" sz="1200" dirty="0">
                <a:effectLst/>
                <a:latin typeface="Arial" panose="020B0604020202020204" pitchFamily="34" charset="0"/>
                <a:ea typeface="Times New Roman" panose="02020603050405020304" pitchFamily="18" charset="0"/>
                <a:cs typeface="Arial" panose="020B0604020202020204" pitchFamily="34" charset="0"/>
              </a:rPr>
              <a:t>Management expects the following demographics of tenants that will continue to rent from the RV Park:</a:t>
            </a:r>
          </a:p>
          <a:p>
            <a:pPr marL="0" marR="0" algn="just">
              <a:spcBef>
                <a:spcPts val="0"/>
              </a:spcBef>
              <a:spcAft>
                <a:spcPts val="0"/>
              </a:spcAft>
            </a:pPr>
            <a:r>
              <a:rPr lang="en-US" sz="1200" dirty="0">
                <a:effectLst/>
                <a:latin typeface="Arial" panose="020B0604020202020204" pitchFamily="34" charset="0"/>
                <a:ea typeface="Times New Roman" panose="02020603050405020304" pitchFamily="18" charset="0"/>
                <a:cs typeface="Arial" panose="020B0604020202020204" pitchFamily="34" charset="0"/>
              </a:rPr>
              <a:t> </a:t>
            </a:r>
          </a:p>
          <a:p>
            <a:pPr marL="342900" marR="0" lvl="0" indent="-342900" algn="just">
              <a:spcBef>
                <a:spcPts val="0"/>
              </a:spcBef>
              <a:spcAft>
                <a:spcPts val="0"/>
              </a:spcAft>
              <a:buFont typeface="Symbol" panose="05050102010706020507" pitchFamily="18" charset="2"/>
              <a:buChar char=""/>
              <a:tabLst>
                <a:tab pos="457200" algn="l"/>
              </a:tabLst>
            </a:pPr>
            <a:r>
              <a:rPr lang="en-US" sz="1200" dirty="0">
                <a:effectLst/>
                <a:latin typeface="Arial" panose="020B0604020202020204" pitchFamily="34" charset="0"/>
                <a:ea typeface="Times New Roman" panose="02020603050405020304" pitchFamily="18" charset="0"/>
                <a:cs typeface="Arial" panose="020B0604020202020204" pitchFamily="34" charset="0"/>
              </a:rPr>
              <a:t>Household income exceeding $45,000.</a:t>
            </a:r>
          </a:p>
          <a:p>
            <a:pPr marL="342900" marR="0" lvl="0" indent="-342900" algn="just">
              <a:spcBef>
                <a:spcPts val="0"/>
              </a:spcBef>
              <a:spcAft>
                <a:spcPts val="0"/>
              </a:spcAft>
              <a:buFont typeface="Symbol" panose="05050102010706020507" pitchFamily="18" charset="2"/>
              <a:buChar char=""/>
              <a:tabLst>
                <a:tab pos="457200" algn="l"/>
              </a:tabLst>
            </a:pPr>
            <a:r>
              <a:rPr lang="en-US" sz="1200" dirty="0">
                <a:effectLst/>
                <a:latin typeface="Arial" panose="020B0604020202020204" pitchFamily="34" charset="0"/>
                <a:ea typeface="Times New Roman" panose="02020603050405020304" pitchFamily="18" charset="0"/>
                <a:cs typeface="Arial" panose="020B0604020202020204" pitchFamily="34" charset="0"/>
              </a:rPr>
              <a:t>Between the ages of 21 and 65</a:t>
            </a:r>
          </a:p>
          <a:p>
            <a:pPr marL="342900" marR="0" lvl="0" indent="-342900" algn="just">
              <a:spcBef>
                <a:spcPts val="0"/>
              </a:spcBef>
              <a:spcAft>
                <a:spcPts val="0"/>
              </a:spcAft>
              <a:buFont typeface="Symbol" panose="05050102010706020507" pitchFamily="18" charset="2"/>
              <a:buChar char=""/>
              <a:tabLst>
                <a:tab pos="457200" algn="l"/>
              </a:tabLst>
            </a:pPr>
            <a:r>
              <a:rPr lang="en-US" sz="1200" dirty="0">
                <a:effectLst/>
                <a:latin typeface="Arial" panose="020B0604020202020204" pitchFamily="34" charset="0"/>
                <a:ea typeface="Times New Roman" panose="02020603050405020304" pitchFamily="18" charset="0"/>
                <a:cs typeface="Arial" panose="020B0604020202020204" pitchFamily="34" charset="0"/>
              </a:rPr>
              <a:t>Will spend five to ten days at the RV park facility on average.</a:t>
            </a:r>
          </a:p>
        </p:txBody>
      </p:sp>
      <p:sp>
        <p:nvSpPr>
          <p:cNvPr id="16" name="Rectangle: Rounded Corners 15">
            <a:hlinkClick r:id="rId2" action="ppaction://hlinksldjump"/>
            <a:extLst>
              <a:ext uri="{FF2B5EF4-FFF2-40B4-BE49-F238E27FC236}">
                <a16:creationId xmlns:a16="http://schemas.microsoft.com/office/drawing/2014/main" id="{E1B4F9B5-8B1F-4722-8ED7-D2F9401D35F1}"/>
              </a:ext>
            </a:extLst>
          </p:cNvPr>
          <p:cNvSpPr/>
          <p:nvPr/>
        </p:nvSpPr>
        <p:spPr>
          <a:xfrm>
            <a:off x="8184575" y="6188596"/>
            <a:ext cx="2381693" cy="256175"/>
          </a:xfrm>
          <a:prstGeom prst="roundRect">
            <a:avLst/>
          </a:prstGeom>
          <a:gradFill>
            <a:gsLst>
              <a:gs pos="0">
                <a:schemeClr val="accent1">
                  <a:lumMod val="5000"/>
                  <a:lumOff val="95000"/>
                </a:schemeClr>
              </a:gs>
              <a:gs pos="100000">
                <a:schemeClr val="bg1"/>
              </a:gs>
              <a:gs pos="70000">
                <a:srgbClr val="002060"/>
              </a:gs>
              <a:gs pos="40000">
                <a:srgbClr val="002060"/>
              </a:gs>
            </a:gsLst>
            <a:lin ang="12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Table of Contents</a:t>
            </a:r>
          </a:p>
        </p:txBody>
      </p:sp>
      <p:pic>
        <p:nvPicPr>
          <p:cNvPr id="5" name="Picture 4">
            <a:extLst>
              <a:ext uri="{FF2B5EF4-FFF2-40B4-BE49-F238E27FC236}">
                <a16:creationId xmlns:a16="http://schemas.microsoft.com/office/drawing/2014/main" id="{A69E6F10-748F-0621-456D-23D368E64DF3}"/>
              </a:ext>
            </a:extLst>
          </p:cNvPr>
          <p:cNvPicPr>
            <a:picLocks noChangeAspect="1"/>
          </p:cNvPicPr>
          <p:nvPr/>
        </p:nvPicPr>
        <p:blipFill>
          <a:blip r:embed="rId3"/>
          <a:stretch>
            <a:fillRect/>
          </a:stretch>
        </p:blipFill>
        <p:spPr>
          <a:xfrm>
            <a:off x="0" y="0"/>
            <a:ext cx="482203" cy="6858000"/>
          </a:xfrm>
          <a:prstGeom prst="rect">
            <a:avLst/>
          </a:prstGeom>
        </p:spPr>
      </p:pic>
      <p:sp>
        <p:nvSpPr>
          <p:cNvPr id="8" name="TextBox 7">
            <a:extLst>
              <a:ext uri="{FF2B5EF4-FFF2-40B4-BE49-F238E27FC236}">
                <a16:creationId xmlns:a16="http://schemas.microsoft.com/office/drawing/2014/main" id="{AA82FB3A-AB92-29A9-794E-755A9DE26232}"/>
              </a:ext>
            </a:extLst>
          </p:cNvPr>
          <p:cNvSpPr txBox="1"/>
          <p:nvPr/>
        </p:nvSpPr>
        <p:spPr>
          <a:xfrm>
            <a:off x="6373049" y="853295"/>
            <a:ext cx="5734975" cy="3046988"/>
          </a:xfrm>
          <a:prstGeom prst="rect">
            <a:avLst/>
          </a:prstGeom>
          <a:noFill/>
        </p:spPr>
        <p:txBody>
          <a:bodyPr wrap="square">
            <a:spAutoFit/>
          </a:bodyPr>
          <a:lstStyle/>
          <a:p>
            <a:pPr marL="0" marR="0" lvl="0" indent="0" algn="just" defTabSz="914400" rtl="0" eaLnBrk="0" fontAlgn="base" latinLnBrk="0" hangingPunct="0">
              <a:lnSpc>
                <a:spcPct val="100000"/>
              </a:lnSpc>
              <a:spcBef>
                <a:spcPct val="0"/>
              </a:spcBef>
              <a:spcAft>
                <a:spcPct val="0"/>
              </a:spcAft>
              <a:buClrTx/>
              <a:buSzTx/>
              <a:buFontTx/>
              <a:buNone/>
              <a:tabLst/>
            </a:pPr>
            <a:r>
              <a:rPr kumimoji="0" lang="en-US" altLang="en-US" sz="1200" b="1" i="0" u="none" strike="noStrike" cap="none" normalizeH="0" baseline="0" dirty="0">
                <a:ln>
                  <a:noFill/>
                </a:ln>
                <a:solidFill>
                  <a:schemeClr val="tx1"/>
                </a:solidFill>
                <a:effectLst/>
                <a:latin typeface="Arial" panose="020B0604020202020204" pitchFamily="34" charset="0"/>
                <a:ea typeface="Times New Roman" panose="02020603050405020304" pitchFamily="18" charset="0"/>
              </a:rPr>
              <a:t>Industry Overview</a:t>
            </a:r>
          </a:p>
          <a:p>
            <a:pPr marL="0" marR="0" lvl="0" indent="0" algn="just" defTabSz="914400" rtl="0" eaLnBrk="0" fontAlgn="base" latinLnBrk="0" hangingPunct="0">
              <a:lnSpc>
                <a:spcPct val="100000"/>
              </a:lnSpc>
              <a:spcBef>
                <a:spcPct val="0"/>
              </a:spcBef>
              <a:spcAft>
                <a:spcPct val="0"/>
              </a:spcAft>
              <a:buClrTx/>
              <a:buSzTx/>
              <a:buFontTx/>
              <a:buNone/>
              <a:tabLst/>
            </a:pPr>
            <a:endParaRPr kumimoji="0" lang="en-US" altLang="en-US" sz="1200" b="0" i="0" u="none" strike="noStrike" cap="none" normalizeH="0" baseline="0" dirty="0">
              <a:ln>
                <a:noFill/>
              </a:ln>
              <a:solidFill>
                <a:schemeClr val="tx1"/>
              </a:solidFill>
              <a:effectLst/>
              <a:latin typeface="Arial" panose="020B0604020202020204" pitchFamily="34" charset="0"/>
              <a:ea typeface="Times New Roman" panose="02020603050405020304"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en-US" altLang="en-US" sz="1200" b="0" i="0" u="none" strike="noStrike" cap="none" normalizeH="0" baseline="0" dirty="0">
                <a:ln>
                  <a:noFill/>
                </a:ln>
                <a:solidFill>
                  <a:schemeClr val="tx1"/>
                </a:solidFill>
                <a:effectLst/>
                <a:latin typeface="Arial" panose="020B0604020202020204" pitchFamily="34" charset="0"/>
                <a:ea typeface="Times New Roman" panose="02020603050405020304" pitchFamily="18" charset="0"/>
              </a:rPr>
              <a:t>In the United States, there are 19,000 companies that operate in a real estate investment capacity by sourcing funds from private investors/banks with the intent to engage in real estate related activities. Each year, these companies aggregately generate $22.8 billion dollars per year and provide jobs for more than 20,000 Americans. Payrolls for these employees have exceeded $1.3 billion dollars year during the last five years.</a:t>
            </a:r>
          </a:p>
          <a:p>
            <a:pPr marL="0" marR="0" lvl="0" indent="0" algn="just" defTabSz="914400" rtl="0" eaLnBrk="0" fontAlgn="base" latinLnBrk="0" hangingPunct="0">
              <a:lnSpc>
                <a:spcPct val="100000"/>
              </a:lnSpc>
              <a:spcBef>
                <a:spcPct val="0"/>
              </a:spcBef>
              <a:spcAft>
                <a:spcPct val="0"/>
              </a:spcAft>
              <a:buClrTx/>
              <a:buSzTx/>
              <a:buFontTx/>
              <a:buNone/>
              <a:tabLst/>
            </a:pPr>
            <a:endParaRPr kumimoji="0" lang="en-US" altLang="en-US" sz="1200" b="0" i="0" u="none" strike="noStrike" cap="none" normalizeH="0" baseline="0" dirty="0">
              <a:ln>
                <a:noFill/>
              </a:ln>
              <a:solidFill>
                <a:schemeClr val="tx1"/>
              </a:solidFill>
              <a:effectLst/>
              <a:latin typeface="Arial" panose="020B0604020202020204" pitchFamily="34" charset="0"/>
              <a:ea typeface="Times New Roman" panose="02020603050405020304"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en-US" altLang="en-US" sz="1200" b="0" i="0" u="none" strike="noStrike" cap="none" normalizeH="0" baseline="0" dirty="0">
                <a:ln>
                  <a:noFill/>
                </a:ln>
                <a:solidFill>
                  <a:schemeClr val="tx1"/>
                </a:solidFill>
                <a:effectLst/>
                <a:latin typeface="Arial" panose="020B0604020202020204" pitchFamily="34" charset="0"/>
                <a:ea typeface="Times New Roman" panose="02020603050405020304" pitchFamily="18" charset="0"/>
              </a:rPr>
              <a:t>Specifically among RV (and mobile home) parks, aggregate rental and fee income in each of the last five years have exceeded $3 billion dollars.</a:t>
            </a:r>
          </a:p>
          <a:p>
            <a:pPr marL="0" marR="0" lvl="0" indent="0" algn="just" defTabSz="914400" rtl="0" eaLnBrk="0" fontAlgn="base" latinLnBrk="0" hangingPunct="0">
              <a:lnSpc>
                <a:spcPct val="100000"/>
              </a:lnSpc>
              <a:spcBef>
                <a:spcPct val="0"/>
              </a:spcBef>
              <a:spcAft>
                <a:spcPct val="0"/>
              </a:spcAft>
              <a:buClrTx/>
              <a:buSzTx/>
              <a:buFontTx/>
              <a:buNone/>
              <a:tabLst/>
            </a:pPr>
            <a:endParaRPr kumimoji="0" lang="en-US" altLang="en-US" sz="1200" b="0" i="0" u="none" strike="noStrike" cap="none" normalizeH="0" baseline="0" dirty="0">
              <a:ln>
                <a:noFill/>
              </a:ln>
              <a:solidFill>
                <a:schemeClr val="tx1"/>
              </a:solidFill>
              <a:effectLst/>
              <a:latin typeface="Arial" panose="020B0604020202020204" pitchFamily="34" charset="0"/>
              <a:ea typeface="Times New Roman" panose="02020603050405020304"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en-US" altLang="en-US" sz="1200" b="0" i="0" u="none" strike="noStrike" cap="none" normalizeH="0" baseline="0" dirty="0">
                <a:ln>
                  <a:noFill/>
                </a:ln>
                <a:solidFill>
                  <a:schemeClr val="tx1"/>
                </a:solidFill>
                <a:effectLst/>
                <a:latin typeface="Arial" panose="020B0604020202020204" pitchFamily="34" charset="0"/>
                <a:ea typeface="Times New Roman" panose="02020603050405020304" pitchFamily="18" charset="0"/>
              </a:rPr>
              <a:t>During the next six months to two years, Management expects that the number of agents in this market will remain stable. Certainly some market agents will close (due to poor investments during the boom cycle), but others will enter the market with fresh cash to acquire undervalued properties and RV parks. </a:t>
            </a:r>
          </a:p>
        </p:txBody>
      </p:sp>
      <p:pic>
        <p:nvPicPr>
          <p:cNvPr id="10" name="Picture 9">
            <a:extLst>
              <a:ext uri="{FF2B5EF4-FFF2-40B4-BE49-F238E27FC236}">
                <a16:creationId xmlns:a16="http://schemas.microsoft.com/office/drawing/2014/main" id="{ADA3638E-A994-3500-4B92-5FD803349E0F}"/>
              </a:ext>
            </a:extLst>
          </p:cNvPr>
          <p:cNvPicPr>
            <a:picLocks noChangeAspect="1"/>
          </p:cNvPicPr>
          <p:nvPr/>
        </p:nvPicPr>
        <p:blipFill>
          <a:blip r:embed="rId4"/>
          <a:stretch>
            <a:fillRect/>
          </a:stretch>
        </p:blipFill>
        <p:spPr>
          <a:xfrm>
            <a:off x="6378459" y="3783787"/>
            <a:ext cx="5551353" cy="2469094"/>
          </a:xfrm>
          <a:prstGeom prst="rect">
            <a:avLst/>
          </a:prstGeom>
        </p:spPr>
      </p:pic>
    </p:spTree>
    <p:extLst>
      <p:ext uri="{BB962C8B-B14F-4D97-AF65-F5344CB8AC3E}">
        <p14:creationId xmlns:p14="http://schemas.microsoft.com/office/powerpoint/2010/main" val="204712115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2679DF-7A84-41A7-90D2-C8470E4F461E}"/>
              </a:ext>
            </a:extLst>
          </p:cNvPr>
          <p:cNvSpPr>
            <a:spLocks noGrp="1"/>
          </p:cNvSpPr>
          <p:nvPr>
            <p:ph type="title"/>
          </p:nvPr>
        </p:nvSpPr>
        <p:spPr>
          <a:xfrm>
            <a:off x="838200" y="0"/>
            <a:ext cx="10515600" cy="802126"/>
          </a:xfrm>
        </p:spPr>
        <p:txBody>
          <a:bodyPr>
            <a:normAutofit/>
          </a:bodyPr>
          <a:lstStyle/>
          <a:p>
            <a:pPr algn="ctr"/>
            <a:r>
              <a:rPr lang="en-US" sz="4000" dirty="0"/>
              <a:t>Marketing Operations</a:t>
            </a:r>
          </a:p>
        </p:txBody>
      </p:sp>
      <p:sp>
        <p:nvSpPr>
          <p:cNvPr id="9" name="TextBox 8">
            <a:extLst>
              <a:ext uri="{FF2B5EF4-FFF2-40B4-BE49-F238E27FC236}">
                <a16:creationId xmlns:a16="http://schemas.microsoft.com/office/drawing/2014/main" id="{CD7A23F2-10DA-4604-9B79-D130EACCBB01}"/>
              </a:ext>
            </a:extLst>
          </p:cNvPr>
          <p:cNvSpPr txBox="1"/>
          <p:nvPr/>
        </p:nvSpPr>
        <p:spPr>
          <a:xfrm>
            <a:off x="621437" y="802126"/>
            <a:ext cx="5826024" cy="5170646"/>
          </a:xfrm>
          <a:prstGeom prst="rect">
            <a:avLst/>
          </a:prstGeom>
          <a:noFill/>
        </p:spPr>
        <p:txBody>
          <a:bodyPr wrap="square">
            <a:spAutoFit/>
          </a:bodyPr>
          <a:lstStyle/>
          <a:p>
            <a:pPr marL="0" marR="0">
              <a:spcBef>
                <a:spcPts val="0"/>
              </a:spcBef>
              <a:spcAft>
                <a:spcPts val="0"/>
              </a:spcAft>
            </a:pPr>
            <a:r>
              <a:rPr lang="en-US" sz="1200" b="1" dirty="0">
                <a:effectLst/>
                <a:latin typeface="Arial" panose="020B0604020202020204" pitchFamily="34" charset="0"/>
                <a:ea typeface="Times New Roman" panose="02020603050405020304" pitchFamily="18" charset="0"/>
                <a:cs typeface="Arial" panose="020B0604020202020204" pitchFamily="34" charset="0"/>
              </a:rPr>
              <a:t>Marketing Objectives</a:t>
            </a: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p>
            <a:pPr marL="0" marR="0" algn="just">
              <a:spcBef>
                <a:spcPts val="0"/>
              </a:spcBef>
              <a:spcAft>
                <a:spcPts val="0"/>
              </a:spcAft>
            </a:pPr>
            <a:r>
              <a:rPr lang="en-US" sz="1200" b="1" dirty="0">
                <a:effectLst/>
                <a:latin typeface="Arial" panose="020B0604020202020204" pitchFamily="34" charset="0"/>
                <a:ea typeface="Times New Roman" panose="02020603050405020304" pitchFamily="18" charset="0"/>
                <a:cs typeface="Arial" panose="020B0604020202020204" pitchFamily="34" charset="0"/>
              </a:rPr>
              <a:t> </a:t>
            </a: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p>
            <a:pPr marL="342900" marR="0" lvl="0" indent="-342900" algn="just">
              <a:spcBef>
                <a:spcPts val="0"/>
              </a:spcBef>
              <a:spcAft>
                <a:spcPts val="0"/>
              </a:spcAft>
              <a:buFont typeface="Symbol" panose="05050102010706020507" pitchFamily="18" charset="2"/>
              <a:buChar char=""/>
              <a:tabLst>
                <a:tab pos="457200" algn="l"/>
              </a:tabLst>
            </a:pPr>
            <a:r>
              <a:rPr lang="en-US" sz="1200" dirty="0">
                <a:effectLst/>
                <a:latin typeface="Arial" panose="020B0604020202020204" pitchFamily="34" charset="0"/>
                <a:ea typeface="Times New Roman" panose="02020603050405020304" pitchFamily="18" charset="0"/>
                <a:cs typeface="Arial" panose="020B0604020202020204" pitchFamily="34" charset="0"/>
              </a:rPr>
              <a:t>Established connections with lenders, banks, and investors.</a:t>
            </a:r>
          </a:p>
          <a:p>
            <a:pPr marL="342900" marR="0" lvl="0" indent="-342900" algn="just">
              <a:spcBef>
                <a:spcPts val="0"/>
              </a:spcBef>
              <a:spcAft>
                <a:spcPts val="0"/>
              </a:spcAft>
              <a:buFont typeface="Symbol" panose="05050102010706020507" pitchFamily="18" charset="2"/>
              <a:buChar char=""/>
              <a:tabLst>
                <a:tab pos="457200" algn="l"/>
              </a:tabLst>
            </a:pPr>
            <a:r>
              <a:rPr lang="en-US" sz="1200" dirty="0">
                <a:effectLst/>
                <a:latin typeface="Arial" panose="020B0604020202020204" pitchFamily="34" charset="0"/>
                <a:ea typeface="Times New Roman" panose="02020603050405020304" pitchFamily="18" charset="0"/>
                <a:cs typeface="Arial" panose="020B0604020202020204" pitchFamily="34" charset="0"/>
              </a:rPr>
              <a:t>Develop relationships with vacation rental websites that will showcase the RV Park.</a:t>
            </a:r>
          </a:p>
          <a:p>
            <a:pPr marL="342900" marR="0" lvl="0" indent="-342900" algn="just">
              <a:spcBef>
                <a:spcPts val="0"/>
              </a:spcBef>
              <a:spcAft>
                <a:spcPts val="0"/>
              </a:spcAft>
              <a:buFont typeface="Symbol" panose="05050102010706020507" pitchFamily="18" charset="2"/>
              <a:buChar char=""/>
              <a:tabLst>
                <a:tab pos="457200" algn="l"/>
              </a:tabLst>
            </a:pPr>
            <a:r>
              <a:rPr lang="en-US" sz="1200" dirty="0">
                <a:effectLst/>
                <a:latin typeface="Arial" panose="020B0604020202020204" pitchFamily="34" charset="0"/>
                <a:ea typeface="Times New Roman" panose="02020603050405020304" pitchFamily="18" charset="0"/>
                <a:cs typeface="Arial" panose="020B0604020202020204" pitchFamily="34" charset="0"/>
              </a:rPr>
              <a:t>Maintain an expansive web presence so that reservations can be taken directly over the internet. </a:t>
            </a:r>
          </a:p>
          <a:p>
            <a:pPr marL="0" marR="0" algn="just">
              <a:spcBef>
                <a:spcPts val="0"/>
              </a:spcBef>
              <a:spcAft>
                <a:spcPts val="0"/>
              </a:spcAft>
            </a:pPr>
            <a:endParaRPr lang="en-US" sz="1200" b="1" dirty="0">
              <a:effectLst/>
              <a:latin typeface="Arial" panose="020B0604020202020204" pitchFamily="34" charset="0"/>
              <a:ea typeface="Times New Roman" panose="02020603050405020304" pitchFamily="18" charset="0"/>
              <a:cs typeface="Arial" panose="020B0604020202020204" pitchFamily="34" charset="0"/>
            </a:endParaRPr>
          </a:p>
          <a:p>
            <a:pPr marL="0" marR="0" algn="just">
              <a:spcBef>
                <a:spcPts val="0"/>
              </a:spcBef>
              <a:spcAft>
                <a:spcPts val="0"/>
              </a:spcAft>
            </a:pPr>
            <a:r>
              <a:rPr lang="en-US" sz="1200" b="1" dirty="0">
                <a:effectLst/>
                <a:latin typeface="Arial" panose="020B0604020202020204" pitchFamily="34" charset="0"/>
                <a:ea typeface="Times New Roman" panose="02020603050405020304" pitchFamily="18" charset="0"/>
                <a:cs typeface="Arial" panose="020B0604020202020204" pitchFamily="34" charset="0"/>
              </a:rPr>
              <a:t>Marketing Strategies</a:t>
            </a: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p>
            <a:pPr marL="0" marR="0" algn="just">
              <a:spcBef>
                <a:spcPts val="0"/>
              </a:spcBef>
              <a:spcAft>
                <a:spcPts val="0"/>
              </a:spcAft>
            </a:pPr>
            <a:r>
              <a:rPr lang="en-US" sz="1200" b="1" dirty="0">
                <a:effectLst/>
                <a:latin typeface="Times New Roman" panose="02020603050405020304" pitchFamily="18" charset="0"/>
                <a:ea typeface="Times New Roman" panose="02020603050405020304" pitchFamily="18" charset="0"/>
              </a:rPr>
              <a:t> </a:t>
            </a:r>
          </a:p>
          <a:p>
            <a:pPr marL="0" marR="0" algn="just">
              <a:spcBef>
                <a:spcPts val="0"/>
              </a:spcBef>
              <a:spcAft>
                <a:spcPts val="0"/>
              </a:spcAft>
            </a:pPr>
            <a:r>
              <a:rPr lang="en-US" sz="1100" dirty="0">
                <a:effectLst/>
                <a:latin typeface="Arial" panose="020B0604020202020204" pitchFamily="34" charset="0"/>
                <a:ea typeface="Times New Roman" panose="02020603050405020304" pitchFamily="18" charset="0"/>
                <a:cs typeface="Arial" panose="020B0604020202020204" pitchFamily="34" charset="0"/>
              </a:rPr>
              <a:t>Management intends to place a number of traditional advertisements in RV magazines so that individuals that are traveling near the Company’s facilities will be able to know where to stop, the costs associated with renting an RV rental space, and how to contact the business for more information regarding the Company’s facilities. </a:t>
            </a:r>
          </a:p>
          <a:p>
            <a:pPr marL="0" marR="0" algn="just">
              <a:spcBef>
                <a:spcPts val="0"/>
              </a:spcBef>
              <a:spcAft>
                <a:spcPts val="0"/>
              </a:spcAft>
            </a:pPr>
            <a:endParaRPr lang="en-US" sz="1100" dirty="0">
              <a:effectLst/>
              <a:latin typeface="Arial" panose="020B0604020202020204" pitchFamily="34" charset="0"/>
              <a:ea typeface="Times New Roman" panose="02020603050405020304" pitchFamily="18" charset="0"/>
              <a:cs typeface="Arial" panose="020B0604020202020204" pitchFamily="34" charset="0"/>
            </a:endParaRPr>
          </a:p>
          <a:p>
            <a:pPr marL="0" marR="0" algn="just">
              <a:spcBef>
                <a:spcPts val="0"/>
              </a:spcBef>
              <a:spcAft>
                <a:spcPts val="0"/>
              </a:spcAft>
            </a:pPr>
            <a:r>
              <a:rPr lang="en-US" sz="1100" dirty="0">
                <a:effectLst/>
                <a:latin typeface="Arial" panose="020B0604020202020204" pitchFamily="34" charset="0"/>
                <a:ea typeface="Times New Roman" panose="02020603050405020304" pitchFamily="18" charset="0"/>
                <a:cs typeface="Arial" panose="020B0604020202020204" pitchFamily="34" charset="0"/>
              </a:rPr>
              <a:t>The internet has become a very popular platform for property sellers, real estate brokers, and real estate developers to showcase their developed (including RV parks) properties to the general public. </a:t>
            </a:r>
          </a:p>
          <a:p>
            <a:pPr marL="0" marR="0" algn="just">
              <a:spcBef>
                <a:spcPts val="0"/>
              </a:spcBef>
              <a:spcAft>
                <a:spcPts val="0"/>
              </a:spcAft>
            </a:pPr>
            <a:endParaRPr lang="en-US" sz="1100" dirty="0">
              <a:effectLst/>
              <a:latin typeface="Arial" panose="020B0604020202020204" pitchFamily="34" charset="0"/>
              <a:ea typeface="Times New Roman" panose="02020603050405020304" pitchFamily="18" charset="0"/>
              <a:cs typeface="Arial" panose="020B0604020202020204" pitchFamily="34" charset="0"/>
            </a:endParaRPr>
          </a:p>
          <a:p>
            <a:pPr marL="0" marR="0" algn="just">
              <a:spcBef>
                <a:spcPts val="0"/>
              </a:spcBef>
              <a:spcAft>
                <a:spcPts val="0"/>
              </a:spcAft>
            </a:pPr>
            <a:r>
              <a:rPr lang="en-US" sz="1100" dirty="0">
                <a:effectLst/>
                <a:latin typeface="Arial" panose="020B0604020202020204" pitchFamily="34" charset="0"/>
                <a:ea typeface="Times New Roman" panose="02020603050405020304" pitchFamily="18" charset="0"/>
                <a:cs typeface="Arial" panose="020B0604020202020204" pitchFamily="34" charset="0"/>
              </a:rPr>
              <a:t>Management intends to use the full marketing capability of electronic advertising to generate sales among the Company’s RV space units. The Company will use major internet vacation databases to showcase the RV park to potential customers that will be traveling within the Company’s target market. </a:t>
            </a:r>
          </a:p>
          <a:p>
            <a:pPr marL="0" marR="0" algn="just">
              <a:spcBef>
                <a:spcPts val="0"/>
              </a:spcBef>
              <a:spcAft>
                <a:spcPts val="0"/>
              </a:spcAft>
            </a:pPr>
            <a:endParaRPr lang="en-US" sz="1100" dirty="0">
              <a:effectLst/>
              <a:latin typeface="Arial" panose="020B0604020202020204" pitchFamily="34" charset="0"/>
              <a:ea typeface="Times New Roman" panose="02020603050405020304" pitchFamily="18" charset="0"/>
              <a:cs typeface="Arial" panose="020B0604020202020204" pitchFamily="34" charset="0"/>
            </a:endParaRPr>
          </a:p>
          <a:p>
            <a:pPr marL="0" marR="0" algn="just">
              <a:spcBef>
                <a:spcPts val="0"/>
              </a:spcBef>
              <a:spcAft>
                <a:spcPts val="0"/>
              </a:spcAft>
            </a:pPr>
            <a:r>
              <a:rPr lang="en-US" sz="1100" dirty="0">
                <a:effectLst/>
                <a:latin typeface="Arial" panose="020B0604020202020204" pitchFamily="34" charset="0"/>
                <a:ea typeface="Times New Roman" panose="02020603050405020304" pitchFamily="18" charset="0"/>
                <a:cs typeface="Arial" panose="020B0604020202020204" pitchFamily="34" charset="0"/>
              </a:rPr>
              <a:t>In this section, you should expand on how you intend to implement your marketing. List publications, local newspapers, radio, and other outlets that you will use to promote your business. Discuss how much money you intend to spending on marketing.</a:t>
            </a:r>
          </a:p>
          <a:p>
            <a:pPr marL="0" marR="0" algn="just">
              <a:spcBef>
                <a:spcPts val="0"/>
              </a:spcBef>
              <a:spcAft>
                <a:spcPts val="0"/>
              </a:spcAft>
            </a:pPr>
            <a:endParaRPr lang="en-US" sz="1100" dirty="0">
              <a:effectLst/>
              <a:latin typeface="Arial" panose="020B0604020202020204" pitchFamily="34" charset="0"/>
              <a:ea typeface="Times New Roman" panose="02020603050405020304" pitchFamily="18" charset="0"/>
              <a:cs typeface="Arial" panose="020B0604020202020204" pitchFamily="34" charset="0"/>
            </a:endParaRPr>
          </a:p>
          <a:p>
            <a:pPr marL="0" marR="0" algn="just">
              <a:spcBef>
                <a:spcPts val="0"/>
              </a:spcBef>
              <a:spcAft>
                <a:spcPts val="0"/>
              </a:spcAft>
            </a:pPr>
            <a:endParaRPr lang="en-US" sz="1200" dirty="0">
              <a:effectLst/>
              <a:latin typeface="Times New Roman" panose="02020603050405020304" pitchFamily="18" charset="0"/>
              <a:ea typeface="Times New Roman" panose="02020603050405020304" pitchFamily="18" charset="0"/>
            </a:endParaRPr>
          </a:p>
        </p:txBody>
      </p:sp>
      <p:sp>
        <p:nvSpPr>
          <p:cNvPr id="11" name="TextBox 10">
            <a:extLst>
              <a:ext uri="{FF2B5EF4-FFF2-40B4-BE49-F238E27FC236}">
                <a16:creationId xmlns:a16="http://schemas.microsoft.com/office/drawing/2014/main" id="{DE9C9327-1D98-4C0E-8C18-D736B2140FDF}"/>
              </a:ext>
            </a:extLst>
          </p:cNvPr>
          <p:cNvSpPr txBox="1"/>
          <p:nvPr/>
        </p:nvSpPr>
        <p:spPr>
          <a:xfrm>
            <a:off x="621437" y="5675330"/>
            <a:ext cx="5826024" cy="769441"/>
          </a:xfrm>
          <a:prstGeom prst="rect">
            <a:avLst/>
          </a:prstGeom>
          <a:noFill/>
        </p:spPr>
        <p:txBody>
          <a:bodyPr wrap="square">
            <a:spAutoFit/>
          </a:bodyPr>
          <a:lstStyle/>
          <a:p>
            <a:pPr algn="just"/>
            <a:r>
              <a:rPr lang="en-US" sz="1100" dirty="0">
                <a:latin typeface="Arial" panose="020B0604020202020204" pitchFamily="34" charset="0"/>
                <a:ea typeface="Times New Roman" panose="02020603050405020304" pitchFamily="18" charset="0"/>
                <a:cs typeface="Arial" panose="020B0604020202020204" pitchFamily="34" charset="0"/>
              </a:rPr>
              <a:t>Management will also become a member of a number of professional and civic organizations. The business will provide donations and financial support to local charities and positive community causes. This will create additional awareness. These donations will be made on an ongoing basis. </a:t>
            </a:r>
          </a:p>
        </p:txBody>
      </p:sp>
      <p:sp>
        <p:nvSpPr>
          <p:cNvPr id="14" name="Rectangle: Rounded Corners 13">
            <a:hlinkClick r:id="rId2" action="ppaction://hlinksldjump"/>
            <a:extLst>
              <a:ext uri="{FF2B5EF4-FFF2-40B4-BE49-F238E27FC236}">
                <a16:creationId xmlns:a16="http://schemas.microsoft.com/office/drawing/2014/main" id="{F6CBA1D5-9FCA-4B23-BF7B-59AEB72E3E77}"/>
              </a:ext>
            </a:extLst>
          </p:cNvPr>
          <p:cNvSpPr/>
          <p:nvPr/>
        </p:nvSpPr>
        <p:spPr>
          <a:xfrm>
            <a:off x="8184575" y="6188596"/>
            <a:ext cx="2381693" cy="256175"/>
          </a:xfrm>
          <a:prstGeom prst="roundRect">
            <a:avLst/>
          </a:prstGeom>
          <a:gradFill>
            <a:gsLst>
              <a:gs pos="0">
                <a:schemeClr val="accent1">
                  <a:lumMod val="5000"/>
                  <a:lumOff val="95000"/>
                </a:schemeClr>
              </a:gs>
              <a:gs pos="100000">
                <a:schemeClr val="bg1"/>
              </a:gs>
              <a:gs pos="70000">
                <a:srgbClr val="002060"/>
              </a:gs>
              <a:gs pos="40000">
                <a:srgbClr val="002060"/>
              </a:gs>
            </a:gsLst>
            <a:lin ang="12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Table of Contents</a:t>
            </a:r>
          </a:p>
        </p:txBody>
      </p:sp>
      <p:graphicFrame>
        <p:nvGraphicFramePr>
          <p:cNvPr id="5" name="Table 4">
            <a:extLst>
              <a:ext uri="{FF2B5EF4-FFF2-40B4-BE49-F238E27FC236}">
                <a16:creationId xmlns:a16="http://schemas.microsoft.com/office/drawing/2014/main" id="{D810CA4A-C069-CE67-62CF-8692E0BC4069}"/>
              </a:ext>
            </a:extLst>
          </p:cNvPr>
          <p:cNvGraphicFramePr>
            <a:graphicFrameLocks noGrp="1"/>
          </p:cNvGraphicFramePr>
          <p:nvPr>
            <p:extLst>
              <p:ext uri="{D42A27DB-BD31-4B8C-83A1-F6EECF244321}">
                <p14:modId xmlns:p14="http://schemas.microsoft.com/office/powerpoint/2010/main" val="3013032197"/>
              </p:ext>
            </p:extLst>
          </p:nvPr>
        </p:nvGraphicFramePr>
        <p:xfrm>
          <a:off x="6968771" y="802126"/>
          <a:ext cx="4813300" cy="2476500"/>
        </p:xfrm>
        <a:graphic>
          <a:graphicData uri="http://schemas.openxmlformats.org/drawingml/2006/table">
            <a:tbl>
              <a:tblPr/>
              <a:tblGrid>
                <a:gridCol w="1396079">
                  <a:extLst>
                    <a:ext uri="{9D8B030D-6E8A-4147-A177-3AD203B41FA5}">
                      <a16:colId xmlns:a16="http://schemas.microsoft.com/office/drawing/2014/main" val="1528606022"/>
                    </a:ext>
                  </a:extLst>
                </a:gridCol>
                <a:gridCol w="1170803">
                  <a:extLst>
                    <a:ext uri="{9D8B030D-6E8A-4147-A177-3AD203B41FA5}">
                      <a16:colId xmlns:a16="http://schemas.microsoft.com/office/drawing/2014/main" val="1797079767"/>
                    </a:ext>
                  </a:extLst>
                </a:gridCol>
                <a:gridCol w="1078788">
                  <a:extLst>
                    <a:ext uri="{9D8B030D-6E8A-4147-A177-3AD203B41FA5}">
                      <a16:colId xmlns:a16="http://schemas.microsoft.com/office/drawing/2014/main" val="252580042"/>
                    </a:ext>
                  </a:extLst>
                </a:gridCol>
                <a:gridCol w="1167630">
                  <a:extLst>
                    <a:ext uri="{9D8B030D-6E8A-4147-A177-3AD203B41FA5}">
                      <a16:colId xmlns:a16="http://schemas.microsoft.com/office/drawing/2014/main" val="3271408273"/>
                    </a:ext>
                  </a:extLst>
                </a:gridCol>
              </a:tblGrid>
              <a:tr h="190500">
                <a:tc>
                  <a:txBody>
                    <a:bodyPr/>
                    <a:lstStyle/>
                    <a:p>
                      <a:pPr algn="l" fontAlgn="b"/>
                      <a:r>
                        <a:rPr lang="en-US" sz="1100" b="0" i="0" u="none" strike="noStrike">
                          <a:solidFill>
                            <a:srgbClr val="FFFFFF"/>
                          </a:solidFill>
                          <a:effectLst/>
                          <a:latin typeface="Calibri" panose="020F0502020204030204" pitchFamily="34" charset="0"/>
                        </a:rPr>
                        <a:t>Revenue Overview</a:t>
                      </a:r>
                    </a:p>
                  </a:txBody>
                  <a:tcPr marL="9525" marR="9525" marT="9525" marB="0" anchor="b">
                    <a:lnL>
                      <a:noFill/>
                    </a:lnL>
                    <a:lnR>
                      <a:noFill/>
                    </a:lnR>
                    <a:lnT>
                      <a:noFill/>
                    </a:lnT>
                    <a:lnB w="6350" cap="flat" cmpd="sng" algn="ctr">
                      <a:solidFill>
                        <a:srgbClr val="000000"/>
                      </a:solidFill>
                      <a:prstDash val="solid"/>
                      <a:round/>
                      <a:headEnd type="none" w="med" len="med"/>
                      <a:tailEnd type="none" w="med" len="med"/>
                    </a:lnB>
                    <a:solidFill>
                      <a:srgbClr val="002060"/>
                    </a:solidFill>
                  </a:tcPr>
                </a:tc>
                <a:tc>
                  <a:txBody>
                    <a:bodyPr/>
                    <a:lstStyle/>
                    <a:p>
                      <a:pPr algn="l" fontAlgn="b"/>
                      <a:r>
                        <a:rPr lang="en-US" sz="1100" b="0" i="0" u="none" strike="noStrike">
                          <a:solidFill>
                            <a:srgbClr val="000000"/>
                          </a:solidFill>
                          <a:effectLst/>
                          <a:latin typeface="Calibri" panose="020F0502020204030204" pitchFamily="34" charset="0"/>
                        </a:rPr>
                        <a:t> </a:t>
                      </a:r>
                    </a:p>
                  </a:txBody>
                  <a:tcPr marL="9525" marR="9525" marT="9525" marB="0" anchor="b">
                    <a:lnL>
                      <a:noFill/>
                    </a:lnL>
                    <a:lnR>
                      <a:noFill/>
                    </a:lnR>
                    <a:lnT>
                      <a:noFill/>
                    </a:lnT>
                    <a:lnB w="6350" cap="flat" cmpd="sng" algn="ctr">
                      <a:solidFill>
                        <a:srgbClr val="000000"/>
                      </a:solidFill>
                      <a:prstDash val="solid"/>
                      <a:round/>
                      <a:headEnd type="none" w="med" len="med"/>
                      <a:tailEnd type="none" w="med" len="med"/>
                    </a:lnB>
                    <a:solidFill>
                      <a:srgbClr val="002060"/>
                    </a:solidFill>
                  </a:tcPr>
                </a:tc>
                <a:tc>
                  <a:txBody>
                    <a:bodyPr/>
                    <a:lstStyle/>
                    <a:p>
                      <a:pPr algn="l" fontAlgn="b"/>
                      <a:r>
                        <a:rPr lang="en-US" sz="1100" b="0" i="0" u="none" strike="noStrike">
                          <a:solidFill>
                            <a:srgbClr val="000000"/>
                          </a:solidFill>
                          <a:effectLst/>
                          <a:latin typeface="Calibri" panose="020F0502020204030204" pitchFamily="34" charset="0"/>
                        </a:rPr>
                        <a:t> </a:t>
                      </a:r>
                    </a:p>
                  </a:txBody>
                  <a:tcPr marL="9525" marR="9525" marT="9525" marB="0" anchor="b">
                    <a:lnL>
                      <a:noFill/>
                    </a:lnL>
                    <a:lnR>
                      <a:noFill/>
                    </a:lnR>
                    <a:lnT>
                      <a:noFill/>
                    </a:lnT>
                    <a:lnB w="6350" cap="flat" cmpd="sng" algn="ctr">
                      <a:solidFill>
                        <a:srgbClr val="000000"/>
                      </a:solidFill>
                      <a:prstDash val="solid"/>
                      <a:round/>
                      <a:headEnd type="none" w="med" len="med"/>
                      <a:tailEnd type="none" w="med" len="med"/>
                    </a:lnB>
                    <a:solidFill>
                      <a:srgbClr val="002060"/>
                    </a:solidFill>
                  </a:tcPr>
                </a:tc>
                <a:tc>
                  <a:txBody>
                    <a:bodyPr/>
                    <a:lstStyle/>
                    <a:p>
                      <a:pPr algn="l" fontAlgn="b"/>
                      <a:r>
                        <a:rPr lang="en-US" sz="1100" b="0" i="0" u="none" strike="noStrike">
                          <a:solidFill>
                            <a:srgbClr val="000000"/>
                          </a:solidFill>
                          <a:effectLst/>
                          <a:latin typeface="Calibri" panose="020F0502020204030204" pitchFamily="34" charset="0"/>
                        </a:rPr>
                        <a:t> </a:t>
                      </a:r>
                    </a:p>
                  </a:txBody>
                  <a:tcPr marL="9525" marR="9525" marT="9525" marB="0" anchor="b">
                    <a:lnL>
                      <a:noFill/>
                    </a:lnL>
                    <a:lnR>
                      <a:noFill/>
                    </a:lnR>
                    <a:lnT>
                      <a:noFill/>
                    </a:lnT>
                    <a:lnB w="6350" cap="flat" cmpd="sng" algn="ctr">
                      <a:solidFill>
                        <a:srgbClr val="000000"/>
                      </a:solidFill>
                      <a:prstDash val="solid"/>
                      <a:round/>
                      <a:headEnd type="none" w="med" len="med"/>
                      <a:tailEnd type="none" w="med" len="med"/>
                    </a:lnB>
                    <a:solidFill>
                      <a:srgbClr val="002060"/>
                    </a:solidFill>
                  </a:tcPr>
                </a:tc>
                <a:extLst>
                  <a:ext uri="{0D108BD9-81ED-4DB2-BD59-A6C34878D82A}">
                    <a16:rowId xmlns:a16="http://schemas.microsoft.com/office/drawing/2014/main" val="3149703276"/>
                  </a:ext>
                </a:extLst>
              </a:tr>
              <a:tr h="190500">
                <a:tc>
                  <a:txBody>
                    <a:bodyPr/>
                    <a:lstStyle/>
                    <a:p>
                      <a:pPr algn="l" fontAlgn="b"/>
                      <a:r>
                        <a:rPr lang="en-US" sz="1100" b="0" i="0" u="none" strike="noStrike">
                          <a:solidFill>
                            <a:srgbClr val="000000"/>
                          </a:solidFill>
                          <a:effectLst/>
                          <a:latin typeface="Calibri" panose="020F0502020204030204" pitchFamily="34" charset="0"/>
                        </a:rPr>
                        <a:t>Year</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ctr" fontAlgn="b"/>
                      <a:r>
                        <a:rPr lang="en-US" sz="1100" b="0" i="0" u="none" strike="noStrike">
                          <a:solidFill>
                            <a:srgbClr val="000000"/>
                          </a:solidFill>
                          <a:effectLst/>
                          <a:latin typeface="Calibri" panose="020F0502020204030204" pitchFamily="34" charset="0"/>
                        </a:rPr>
                        <a:t>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ctr" fontAlgn="b"/>
                      <a:r>
                        <a:rPr lang="en-US" sz="1100" b="0" i="0" u="none" strike="noStrike">
                          <a:solidFill>
                            <a:srgbClr val="000000"/>
                          </a:solidFill>
                          <a:effectLst/>
                          <a:latin typeface="Calibri" panose="020F0502020204030204" pitchFamily="34" charset="0"/>
                        </a:rPr>
                        <a:t>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ctr" fontAlgn="b"/>
                      <a:r>
                        <a:rPr lang="en-US" sz="1100" b="0" i="0" u="none" strike="noStrike">
                          <a:solidFill>
                            <a:srgbClr val="000000"/>
                          </a:solidFill>
                          <a:effectLst/>
                          <a:latin typeface="Calibri" panose="020F0502020204030204" pitchFamily="34" charset="0"/>
                        </a:rPr>
                        <a:t>3</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extLst>
                  <a:ext uri="{0D108BD9-81ED-4DB2-BD59-A6C34878D82A}">
                    <a16:rowId xmlns:a16="http://schemas.microsoft.com/office/drawing/2014/main" val="154739898"/>
                  </a:ext>
                </a:extLst>
              </a:tr>
              <a:tr h="190500">
                <a:tc>
                  <a:txBody>
                    <a:bodyPr/>
                    <a:lstStyle/>
                    <a:p>
                      <a:pPr algn="l" fontAlgn="b"/>
                      <a:r>
                        <a:rPr lang="en-US" sz="1100" b="0" i="0" u="none" strike="noStrike">
                          <a:solidFill>
                            <a:srgbClr val="000000"/>
                          </a:solidFill>
                          <a:effectLst/>
                          <a:latin typeface="Calibri" panose="020F0502020204030204" pitchFamily="34" charset="0"/>
                        </a:rPr>
                        <a:t>RV Space Rentals</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$766,500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$881,475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$969,623</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82479540"/>
                  </a:ext>
                </a:extLst>
              </a:tr>
              <a:tr h="190500">
                <a:tc>
                  <a:txBody>
                    <a:bodyPr/>
                    <a:lstStyle/>
                    <a:p>
                      <a:pPr algn="l" fontAlgn="b"/>
                      <a:r>
                        <a:rPr lang="en-US" sz="1100" b="0" i="0" u="none" strike="noStrike">
                          <a:solidFill>
                            <a:srgbClr val="000000"/>
                          </a:solidFill>
                          <a:effectLst/>
                          <a:latin typeface="Calibri" panose="020F0502020204030204" pitchFamily="34" charset="0"/>
                        </a:rPr>
                        <a:t>Store Sales</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$91,250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$104,938</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dirty="0">
                          <a:solidFill>
                            <a:srgbClr val="000000"/>
                          </a:solidFill>
                          <a:effectLst/>
                          <a:latin typeface="Calibri" panose="020F0502020204030204" pitchFamily="34" charset="0"/>
                        </a:rPr>
                        <a:t>$115,431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61587076"/>
                  </a:ext>
                </a:extLst>
              </a:tr>
              <a:tr h="190500">
                <a:tc>
                  <a:txBody>
                    <a:bodyPr/>
                    <a:lstStyle/>
                    <a:p>
                      <a:pPr algn="l" fontAlgn="b"/>
                      <a:r>
                        <a:rPr lang="en-US" sz="1100" b="0" i="0" u="none" strike="noStrike">
                          <a:solidFill>
                            <a:srgbClr val="000000"/>
                          </a:solidFill>
                          <a:effectLst/>
                          <a:latin typeface="Calibri" panose="020F0502020204030204" pitchFamily="34" charset="0"/>
                        </a:rPr>
                        <a:t>Laundry Usage</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$36,500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$41,975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$46,173</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68376919"/>
                  </a:ext>
                </a:extLst>
              </a:tr>
              <a:tr h="190500">
                <a:tc>
                  <a:txBody>
                    <a:bodyPr/>
                    <a:lstStyle/>
                    <a:p>
                      <a:pPr algn="l" fontAlgn="b"/>
                      <a:r>
                        <a:rPr lang="en-US" sz="1100" b="1" i="0" u="none" strike="noStrike">
                          <a:solidFill>
                            <a:srgbClr val="000000"/>
                          </a:solidFill>
                          <a:effectLst/>
                          <a:latin typeface="Calibri" panose="020F0502020204030204" pitchFamily="34" charset="0"/>
                        </a:rPr>
                        <a:t>Total</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EA9DB"/>
                    </a:solidFill>
                  </a:tcPr>
                </a:tc>
                <a:tc>
                  <a:txBody>
                    <a:bodyPr/>
                    <a:lstStyle/>
                    <a:p>
                      <a:pPr algn="r" fontAlgn="b"/>
                      <a:r>
                        <a:rPr lang="en-US" sz="1100" b="1" i="0" u="none" strike="noStrike">
                          <a:solidFill>
                            <a:srgbClr val="000000"/>
                          </a:solidFill>
                          <a:effectLst/>
                          <a:latin typeface="Calibri" panose="020F0502020204030204" pitchFamily="34" charset="0"/>
                        </a:rPr>
                        <a:t>$894,250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EA9DB"/>
                    </a:solidFill>
                  </a:tcPr>
                </a:tc>
                <a:tc>
                  <a:txBody>
                    <a:bodyPr/>
                    <a:lstStyle/>
                    <a:p>
                      <a:pPr algn="r" fontAlgn="b"/>
                      <a:r>
                        <a:rPr lang="en-US" sz="1100" b="1" i="0" u="none" strike="noStrike">
                          <a:solidFill>
                            <a:srgbClr val="000000"/>
                          </a:solidFill>
                          <a:effectLst/>
                          <a:latin typeface="Calibri" panose="020F0502020204030204" pitchFamily="34" charset="0"/>
                        </a:rPr>
                        <a:t>$1,028,388</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EA9DB"/>
                    </a:solidFill>
                  </a:tcPr>
                </a:tc>
                <a:tc>
                  <a:txBody>
                    <a:bodyPr/>
                    <a:lstStyle/>
                    <a:p>
                      <a:pPr algn="r" fontAlgn="b"/>
                      <a:r>
                        <a:rPr lang="en-US" sz="1100" b="1" i="0" u="none" strike="noStrike">
                          <a:solidFill>
                            <a:srgbClr val="000000"/>
                          </a:solidFill>
                          <a:effectLst/>
                          <a:latin typeface="Calibri" panose="020F0502020204030204" pitchFamily="34" charset="0"/>
                        </a:rPr>
                        <a:t>$1,131,226</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EA9DB"/>
                    </a:solidFill>
                  </a:tcPr>
                </a:tc>
                <a:extLst>
                  <a:ext uri="{0D108BD9-81ED-4DB2-BD59-A6C34878D82A}">
                    <a16:rowId xmlns:a16="http://schemas.microsoft.com/office/drawing/2014/main" val="2413698308"/>
                  </a:ext>
                </a:extLst>
              </a:tr>
              <a:tr h="190500">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87211942"/>
                  </a:ext>
                </a:extLst>
              </a:tr>
              <a:tr h="190500">
                <a:tc gridSpan="2">
                  <a:txBody>
                    <a:bodyPr/>
                    <a:lstStyle/>
                    <a:p>
                      <a:pPr algn="l" fontAlgn="b"/>
                      <a:r>
                        <a:rPr lang="en-US" sz="1100" b="0" i="0" u="none" strike="noStrike">
                          <a:solidFill>
                            <a:srgbClr val="FFFFFF"/>
                          </a:solidFill>
                          <a:effectLst/>
                          <a:latin typeface="Calibri" panose="020F0502020204030204" pitchFamily="34" charset="0"/>
                        </a:rPr>
                        <a:t>Cost of Revenue Oreview</a:t>
                      </a:r>
                    </a:p>
                  </a:txBody>
                  <a:tcPr marL="9525" marR="9525" marT="9525" marB="0" anchor="b">
                    <a:lnL>
                      <a:noFill/>
                    </a:lnL>
                    <a:lnR>
                      <a:noFill/>
                    </a:lnR>
                    <a:lnT>
                      <a:noFill/>
                    </a:lnT>
                    <a:lnB w="6350" cap="flat" cmpd="sng" algn="ctr">
                      <a:solidFill>
                        <a:srgbClr val="000000"/>
                      </a:solidFill>
                      <a:prstDash val="solid"/>
                      <a:round/>
                      <a:headEnd type="none" w="med" len="med"/>
                      <a:tailEnd type="none" w="med" len="med"/>
                    </a:lnB>
                    <a:solidFill>
                      <a:srgbClr val="002060"/>
                    </a:solidFill>
                  </a:tcPr>
                </a:tc>
                <a:tc hMerge="1">
                  <a:txBody>
                    <a:bodyPr/>
                    <a:lstStyle/>
                    <a:p>
                      <a:endParaRPr lang="en-US"/>
                    </a:p>
                  </a:txBody>
                  <a:tcPr/>
                </a:tc>
                <a:tc>
                  <a:txBody>
                    <a:bodyPr/>
                    <a:lstStyle/>
                    <a:p>
                      <a:pPr algn="l" fontAlgn="b"/>
                      <a:r>
                        <a:rPr lang="en-US" sz="1100" b="0" i="0" u="none" strike="noStrike">
                          <a:solidFill>
                            <a:srgbClr val="000000"/>
                          </a:solidFill>
                          <a:effectLst/>
                          <a:latin typeface="Calibri" panose="020F0502020204030204" pitchFamily="34" charset="0"/>
                        </a:rPr>
                        <a:t> </a:t>
                      </a:r>
                    </a:p>
                  </a:txBody>
                  <a:tcPr marL="9525" marR="9525" marT="9525" marB="0" anchor="b">
                    <a:lnL>
                      <a:noFill/>
                    </a:lnL>
                    <a:lnR>
                      <a:noFill/>
                    </a:lnR>
                    <a:lnT>
                      <a:noFill/>
                    </a:lnT>
                    <a:lnB w="6350" cap="flat" cmpd="sng" algn="ctr">
                      <a:solidFill>
                        <a:srgbClr val="000000"/>
                      </a:solidFill>
                      <a:prstDash val="solid"/>
                      <a:round/>
                      <a:headEnd type="none" w="med" len="med"/>
                      <a:tailEnd type="none" w="med" len="med"/>
                    </a:lnB>
                    <a:solidFill>
                      <a:srgbClr val="002060"/>
                    </a:solidFill>
                  </a:tcPr>
                </a:tc>
                <a:tc>
                  <a:txBody>
                    <a:bodyPr/>
                    <a:lstStyle/>
                    <a:p>
                      <a:pPr algn="l" fontAlgn="b"/>
                      <a:r>
                        <a:rPr lang="en-US" sz="1100" b="0" i="0" u="none" strike="noStrike">
                          <a:solidFill>
                            <a:srgbClr val="000000"/>
                          </a:solidFill>
                          <a:effectLst/>
                          <a:latin typeface="Calibri" panose="020F0502020204030204" pitchFamily="34" charset="0"/>
                        </a:rPr>
                        <a:t> </a:t>
                      </a:r>
                    </a:p>
                  </a:txBody>
                  <a:tcPr marL="9525" marR="9525" marT="9525" marB="0" anchor="b">
                    <a:lnL>
                      <a:noFill/>
                    </a:lnL>
                    <a:lnR>
                      <a:noFill/>
                    </a:lnR>
                    <a:lnT>
                      <a:noFill/>
                    </a:lnT>
                    <a:lnB w="6350" cap="flat" cmpd="sng" algn="ctr">
                      <a:solidFill>
                        <a:srgbClr val="000000"/>
                      </a:solidFill>
                      <a:prstDash val="solid"/>
                      <a:round/>
                      <a:headEnd type="none" w="med" len="med"/>
                      <a:tailEnd type="none" w="med" len="med"/>
                    </a:lnB>
                    <a:solidFill>
                      <a:srgbClr val="002060"/>
                    </a:solidFill>
                  </a:tcPr>
                </a:tc>
                <a:extLst>
                  <a:ext uri="{0D108BD9-81ED-4DB2-BD59-A6C34878D82A}">
                    <a16:rowId xmlns:a16="http://schemas.microsoft.com/office/drawing/2014/main" val="3008675453"/>
                  </a:ext>
                </a:extLst>
              </a:tr>
              <a:tr h="190500">
                <a:tc>
                  <a:txBody>
                    <a:bodyPr/>
                    <a:lstStyle/>
                    <a:p>
                      <a:pPr algn="l" fontAlgn="b"/>
                      <a:r>
                        <a:rPr lang="en-US" sz="1100" b="0" i="0" u="none" strike="noStrike">
                          <a:solidFill>
                            <a:srgbClr val="000000"/>
                          </a:solidFill>
                          <a:effectLst/>
                          <a:latin typeface="Calibri" panose="020F0502020204030204" pitchFamily="34" charset="0"/>
                        </a:rPr>
                        <a:t>Year</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ctr" fontAlgn="b"/>
                      <a:r>
                        <a:rPr lang="en-US" sz="1100" b="0" i="0" u="none" strike="noStrike">
                          <a:solidFill>
                            <a:srgbClr val="000000"/>
                          </a:solidFill>
                          <a:effectLst/>
                          <a:latin typeface="Calibri" panose="020F0502020204030204" pitchFamily="34" charset="0"/>
                        </a:rPr>
                        <a:t>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ctr" fontAlgn="b"/>
                      <a:r>
                        <a:rPr lang="en-US" sz="1100" b="0" i="0" u="none" strike="noStrike">
                          <a:solidFill>
                            <a:srgbClr val="000000"/>
                          </a:solidFill>
                          <a:effectLst/>
                          <a:latin typeface="Calibri" panose="020F0502020204030204" pitchFamily="34" charset="0"/>
                        </a:rPr>
                        <a:t>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ctr" fontAlgn="b"/>
                      <a:r>
                        <a:rPr lang="en-US" sz="1100" b="0" i="0" u="none" strike="noStrike">
                          <a:solidFill>
                            <a:srgbClr val="000000"/>
                          </a:solidFill>
                          <a:effectLst/>
                          <a:latin typeface="Calibri" panose="020F0502020204030204" pitchFamily="34" charset="0"/>
                        </a:rPr>
                        <a:t>3</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extLst>
                  <a:ext uri="{0D108BD9-81ED-4DB2-BD59-A6C34878D82A}">
                    <a16:rowId xmlns:a16="http://schemas.microsoft.com/office/drawing/2014/main" val="1512627793"/>
                  </a:ext>
                </a:extLst>
              </a:tr>
              <a:tr h="190500">
                <a:tc>
                  <a:txBody>
                    <a:bodyPr/>
                    <a:lstStyle/>
                    <a:p>
                      <a:pPr algn="l" fontAlgn="b"/>
                      <a:r>
                        <a:rPr lang="en-US" sz="1100" b="0" i="0" u="none" strike="noStrike">
                          <a:solidFill>
                            <a:srgbClr val="000000"/>
                          </a:solidFill>
                          <a:effectLst/>
                          <a:latin typeface="Calibri" panose="020F0502020204030204" pitchFamily="34" charset="0"/>
                        </a:rPr>
                        <a:t>RV Space Rentals</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$22,995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$26,444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$30,411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382102124"/>
                  </a:ext>
                </a:extLst>
              </a:tr>
              <a:tr h="190500">
                <a:tc>
                  <a:txBody>
                    <a:bodyPr/>
                    <a:lstStyle/>
                    <a:p>
                      <a:pPr algn="l" fontAlgn="b"/>
                      <a:r>
                        <a:rPr lang="en-US" sz="1100" b="0" i="0" u="none" strike="noStrike">
                          <a:solidFill>
                            <a:srgbClr val="000000"/>
                          </a:solidFill>
                          <a:effectLst/>
                          <a:latin typeface="Calibri" panose="020F0502020204030204" pitchFamily="34" charset="0"/>
                        </a:rPr>
                        <a:t>Store Sales</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$36,500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$41,975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$48,271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45611693"/>
                  </a:ext>
                </a:extLst>
              </a:tr>
              <a:tr h="190500">
                <a:tc>
                  <a:txBody>
                    <a:bodyPr/>
                    <a:lstStyle/>
                    <a:p>
                      <a:pPr algn="l" fontAlgn="b"/>
                      <a:r>
                        <a:rPr lang="en-US" sz="1100" b="0" i="0" u="none" strike="noStrike">
                          <a:solidFill>
                            <a:srgbClr val="000000"/>
                          </a:solidFill>
                          <a:effectLst/>
                          <a:latin typeface="Calibri" panose="020F0502020204030204" pitchFamily="34" charset="0"/>
                        </a:rPr>
                        <a:t>Laundry Usage</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$7,300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$8,395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$9,654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20286308"/>
                  </a:ext>
                </a:extLst>
              </a:tr>
              <a:tr h="190500">
                <a:tc>
                  <a:txBody>
                    <a:bodyPr/>
                    <a:lstStyle/>
                    <a:p>
                      <a:pPr algn="l" fontAlgn="b"/>
                      <a:r>
                        <a:rPr lang="en-US" sz="1100" b="0" i="0" u="none" strike="noStrike">
                          <a:solidFill>
                            <a:srgbClr val="000000"/>
                          </a:solidFill>
                          <a:effectLst/>
                          <a:latin typeface="Calibri" panose="020F0502020204030204" pitchFamily="34" charset="0"/>
                        </a:rPr>
                        <a:t>Total</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EA9DB"/>
                    </a:solidFill>
                  </a:tcPr>
                </a:tc>
                <a:tc>
                  <a:txBody>
                    <a:bodyPr/>
                    <a:lstStyle/>
                    <a:p>
                      <a:pPr algn="r" fontAlgn="b"/>
                      <a:r>
                        <a:rPr lang="en-US" sz="1100" b="0" i="0" u="none" strike="noStrike">
                          <a:solidFill>
                            <a:srgbClr val="000000"/>
                          </a:solidFill>
                          <a:effectLst/>
                          <a:latin typeface="Calibri" panose="020F0502020204030204" pitchFamily="34" charset="0"/>
                        </a:rPr>
                        <a:t>$66,795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EA9DB"/>
                    </a:solidFill>
                  </a:tcPr>
                </a:tc>
                <a:tc>
                  <a:txBody>
                    <a:bodyPr/>
                    <a:lstStyle/>
                    <a:p>
                      <a:pPr algn="r" fontAlgn="b"/>
                      <a:r>
                        <a:rPr lang="en-US" sz="1100" b="0" i="0" u="none" strike="noStrike">
                          <a:solidFill>
                            <a:srgbClr val="000000"/>
                          </a:solidFill>
                          <a:effectLst/>
                          <a:latin typeface="Calibri" panose="020F0502020204030204" pitchFamily="34" charset="0"/>
                        </a:rPr>
                        <a:t>$76,814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EA9DB"/>
                    </a:solidFill>
                  </a:tcPr>
                </a:tc>
                <a:tc>
                  <a:txBody>
                    <a:bodyPr/>
                    <a:lstStyle/>
                    <a:p>
                      <a:pPr algn="r" fontAlgn="b"/>
                      <a:r>
                        <a:rPr lang="en-US" sz="1100" b="0" i="0" u="none" strike="noStrike" dirty="0">
                          <a:solidFill>
                            <a:srgbClr val="000000"/>
                          </a:solidFill>
                          <a:effectLst/>
                          <a:latin typeface="Calibri" panose="020F0502020204030204" pitchFamily="34" charset="0"/>
                        </a:rPr>
                        <a:t>$88,336</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EA9DB"/>
                    </a:solidFill>
                  </a:tcPr>
                </a:tc>
                <a:extLst>
                  <a:ext uri="{0D108BD9-81ED-4DB2-BD59-A6C34878D82A}">
                    <a16:rowId xmlns:a16="http://schemas.microsoft.com/office/drawing/2014/main" val="414808667"/>
                  </a:ext>
                </a:extLst>
              </a:tr>
            </a:tbl>
          </a:graphicData>
        </a:graphic>
      </p:graphicFrame>
      <p:graphicFrame>
        <p:nvGraphicFramePr>
          <p:cNvPr id="8" name="Chart 7">
            <a:extLst>
              <a:ext uri="{FF2B5EF4-FFF2-40B4-BE49-F238E27FC236}">
                <a16:creationId xmlns:a16="http://schemas.microsoft.com/office/drawing/2014/main" id="{00000000-0008-0000-0800-000005000000}"/>
              </a:ext>
            </a:extLst>
          </p:cNvPr>
          <p:cNvGraphicFramePr>
            <a:graphicFrameLocks/>
          </p:cNvGraphicFramePr>
          <p:nvPr>
            <p:extLst>
              <p:ext uri="{D42A27DB-BD31-4B8C-83A1-F6EECF244321}">
                <p14:modId xmlns:p14="http://schemas.microsoft.com/office/powerpoint/2010/main" val="38220250"/>
              </p:ext>
            </p:extLst>
          </p:nvPr>
        </p:nvGraphicFramePr>
        <p:xfrm>
          <a:off x="6910250" y="3459173"/>
          <a:ext cx="4887944" cy="2700309"/>
        </p:xfrm>
        <a:graphic>
          <a:graphicData uri="http://schemas.openxmlformats.org/drawingml/2006/chart">
            <c:chart xmlns:c="http://schemas.openxmlformats.org/drawingml/2006/chart" xmlns:r="http://schemas.openxmlformats.org/officeDocument/2006/relationships" r:id="rId3"/>
          </a:graphicData>
        </a:graphic>
      </p:graphicFrame>
      <p:pic>
        <p:nvPicPr>
          <p:cNvPr id="4" name="Picture 3">
            <a:extLst>
              <a:ext uri="{FF2B5EF4-FFF2-40B4-BE49-F238E27FC236}">
                <a16:creationId xmlns:a16="http://schemas.microsoft.com/office/drawing/2014/main" id="{ADA24C88-4742-53F7-96B8-9D7CFE80C530}"/>
              </a:ext>
            </a:extLst>
          </p:cNvPr>
          <p:cNvPicPr>
            <a:picLocks noChangeAspect="1"/>
          </p:cNvPicPr>
          <p:nvPr/>
        </p:nvPicPr>
        <p:blipFill>
          <a:blip r:embed="rId4"/>
          <a:stretch>
            <a:fillRect/>
          </a:stretch>
        </p:blipFill>
        <p:spPr>
          <a:xfrm>
            <a:off x="0" y="0"/>
            <a:ext cx="482203" cy="6858000"/>
          </a:xfrm>
          <a:prstGeom prst="rect">
            <a:avLst/>
          </a:prstGeom>
        </p:spPr>
      </p:pic>
    </p:spTree>
    <p:extLst>
      <p:ext uri="{BB962C8B-B14F-4D97-AF65-F5344CB8AC3E}">
        <p14:creationId xmlns:p14="http://schemas.microsoft.com/office/powerpoint/2010/main" val="19286545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1000"/>
                                        <p:tgtEl>
                                          <p:spTgt spid="8"/>
                                        </p:tgtEl>
                                      </p:cBhvr>
                                    </p:animEffect>
                                    <p:anim calcmode="lin" valueType="num">
                                      <p:cBhvr>
                                        <p:cTn id="13" dur="1000" fill="hold"/>
                                        <p:tgtEl>
                                          <p:spTgt spid="8"/>
                                        </p:tgtEl>
                                        <p:attrNameLst>
                                          <p:attrName>ppt_x</p:attrName>
                                        </p:attrNameLst>
                                      </p:cBhvr>
                                      <p:tavLst>
                                        <p:tav tm="0">
                                          <p:val>
                                            <p:strVal val="#ppt_x"/>
                                          </p:val>
                                        </p:tav>
                                        <p:tav tm="100000">
                                          <p:val>
                                            <p:strVal val="#ppt_x"/>
                                          </p:val>
                                        </p:tav>
                                      </p:tavLst>
                                    </p:anim>
                                    <p:anim calcmode="lin" valueType="num">
                                      <p:cBhvr>
                                        <p:cTn id="14"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8" grpId="0">
        <p:bldAsOne/>
      </p:bldGraphic>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BBEFB4-5296-451F-BEE9-9152C9624C27}"/>
              </a:ext>
            </a:extLst>
          </p:cNvPr>
          <p:cNvSpPr>
            <a:spLocks noGrp="1"/>
          </p:cNvSpPr>
          <p:nvPr>
            <p:ph type="title"/>
          </p:nvPr>
        </p:nvSpPr>
        <p:spPr>
          <a:xfrm>
            <a:off x="838200" y="0"/>
            <a:ext cx="10515600" cy="662164"/>
          </a:xfrm>
        </p:spPr>
        <p:txBody>
          <a:bodyPr>
            <a:normAutofit fontScale="90000"/>
          </a:bodyPr>
          <a:lstStyle/>
          <a:p>
            <a:pPr algn="ctr"/>
            <a:r>
              <a:rPr lang="en-US" dirty="0"/>
              <a:t>Organizational Plan</a:t>
            </a:r>
          </a:p>
        </p:txBody>
      </p:sp>
      <p:sp>
        <p:nvSpPr>
          <p:cNvPr id="12" name="Rectangle: Rounded Corners 11">
            <a:hlinkClick r:id="rId2" action="ppaction://hlinksldjump"/>
            <a:extLst>
              <a:ext uri="{FF2B5EF4-FFF2-40B4-BE49-F238E27FC236}">
                <a16:creationId xmlns:a16="http://schemas.microsoft.com/office/drawing/2014/main" id="{EC77F7AC-D8AE-4B44-9AB4-E2AA9DB08052}"/>
              </a:ext>
            </a:extLst>
          </p:cNvPr>
          <p:cNvSpPr/>
          <p:nvPr/>
        </p:nvSpPr>
        <p:spPr>
          <a:xfrm>
            <a:off x="2438479" y="6492874"/>
            <a:ext cx="2381693" cy="256175"/>
          </a:xfrm>
          <a:prstGeom prst="roundRect">
            <a:avLst/>
          </a:prstGeom>
          <a:gradFill>
            <a:gsLst>
              <a:gs pos="0">
                <a:schemeClr val="accent1">
                  <a:lumMod val="5000"/>
                  <a:lumOff val="95000"/>
                </a:schemeClr>
              </a:gs>
              <a:gs pos="100000">
                <a:schemeClr val="bg1"/>
              </a:gs>
              <a:gs pos="70000">
                <a:srgbClr val="002060"/>
              </a:gs>
              <a:gs pos="40000">
                <a:srgbClr val="002060"/>
              </a:gs>
            </a:gsLst>
            <a:lin ang="12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Table of Contents</a:t>
            </a:r>
          </a:p>
        </p:txBody>
      </p:sp>
      <p:pic>
        <p:nvPicPr>
          <p:cNvPr id="4" name="Picture 3">
            <a:extLst>
              <a:ext uri="{FF2B5EF4-FFF2-40B4-BE49-F238E27FC236}">
                <a16:creationId xmlns:a16="http://schemas.microsoft.com/office/drawing/2014/main" id="{7F7866BB-27D0-8A66-735C-960A4F0AB405}"/>
              </a:ext>
            </a:extLst>
          </p:cNvPr>
          <p:cNvPicPr/>
          <p:nvPr/>
        </p:nvPicPr>
        <p:blipFill>
          <a:blip r:embed="rId3"/>
          <a:stretch>
            <a:fillRect/>
          </a:stretch>
        </p:blipFill>
        <p:spPr>
          <a:xfrm>
            <a:off x="6896192" y="1027290"/>
            <a:ext cx="4667250" cy="2486025"/>
          </a:xfrm>
          <a:prstGeom prst="rect">
            <a:avLst/>
          </a:prstGeom>
        </p:spPr>
      </p:pic>
      <p:pic>
        <p:nvPicPr>
          <p:cNvPr id="8" name="Picture 7">
            <a:extLst>
              <a:ext uri="{FF2B5EF4-FFF2-40B4-BE49-F238E27FC236}">
                <a16:creationId xmlns:a16="http://schemas.microsoft.com/office/drawing/2014/main" id="{9F89C46C-6B4E-428F-2C69-54679188A942}"/>
              </a:ext>
            </a:extLst>
          </p:cNvPr>
          <p:cNvPicPr/>
          <p:nvPr/>
        </p:nvPicPr>
        <p:blipFill>
          <a:blip r:embed="rId4"/>
          <a:stretch>
            <a:fillRect/>
          </a:stretch>
        </p:blipFill>
        <p:spPr>
          <a:xfrm>
            <a:off x="6991442" y="3749674"/>
            <a:ext cx="4572000" cy="2743200"/>
          </a:xfrm>
          <a:prstGeom prst="rect">
            <a:avLst/>
          </a:prstGeom>
        </p:spPr>
      </p:pic>
      <p:graphicFrame>
        <p:nvGraphicFramePr>
          <p:cNvPr id="5" name="Diagram 4">
            <a:extLst>
              <a:ext uri="{FF2B5EF4-FFF2-40B4-BE49-F238E27FC236}">
                <a16:creationId xmlns:a16="http://schemas.microsoft.com/office/drawing/2014/main" id="{7C65D3F3-74A3-2A6F-68CB-D17FB8E02FFB}"/>
              </a:ext>
            </a:extLst>
          </p:cNvPr>
          <p:cNvGraphicFramePr/>
          <p:nvPr>
            <p:extLst>
              <p:ext uri="{D42A27DB-BD31-4B8C-83A1-F6EECF244321}">
                <p14:modId xmlns:p14="http://schemas.microsoft.com/office/powerpoint/2010/main" val="593555240"/>
              </p:ext>
            </p:extLst>
          </p:nvPr>
        </p:nvGraphicFramePr>
        <p:xfrm>
          <a:off x="1099127" y="1027290"/>
          <a:ext cx="5486400" cy="3886200"/>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pic>
        <p:nvPicPr>
          <p:cNvPr id="6" name="Picture 5">
            <a:extLst>
              <a:ext uri="{FF2B5EF4-FFF2-40B4-BE49-F238E27FC236}">
                <a16:creationId xmlns:a16="http://schemas.microsoft.com/office/drawing/2014/main" id="{9CD0290B-963E-E41C-8B72-73E97E85B0FC}"/>
              </a:ext>
            </a:extLst>
          </p:cNvPr>
          <p:cNvPicPr>
            <a:picLocks noChangeAspect="1"/>
          </p:cNvPicPr>
          <p:nvPr/>
        </p:nvPicPr>
        <p:blipFill>
          <a:blip r:embed="rId10"/>
          <a:stretch>
            <a:fillRect/>
          </a:stretch>
        </p:blipFill>
        <p:spPr>
          <a:xfrm>
            <a:off x="0" y="0"/>
            <a:ext cx="482203" cy="6858000"/>
          </a:xfrm>
          <a:prstGeom prst="rect">
            <a:avLst/>
          </a:prstGeom>
        </p:spPr>
      </p:pic>
    </p:spTree>
    <p:extLst>
      <p:ext uri="{BB962C8B-B14F-4D97-AF65-F5344CB8AC3E}">
        <p14:creationId xmlns:p14="http://schemas.microsoft.com/office/powerpoint/2010/main" val="6176531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AsOne/>
      </p:bldGraphic>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4.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otalTime>748</TotalTime>
  <Words>2650</Words>
  <Application>Microsoft Office PowerPoint</Application>
  <PresentationFormat>Widescreen</PresentationFormat>
  <Paragraphs>634</Paragraphs>
  <Slides>15</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15</vt:i4>
      </vt:variant>
    </vt:vector>
  </HeadingPairs>
  <TitlesOfParts>
    <vt:vector size="21" baseType="lpstr">
      <vt:lpstr>Arial</vt:lpstr>
      <vt:lpstr>Calibri</vt:lpstr>
      <vt:lpstr>Calibri Light</vt:lpstr>
      <vt:lpstr>Symbol</vt:lpstr>
      <vt:lpstr>Times New Roman</vt:lpstr>
      <vt:lpstr>Office Theme</vt:lpstr>
      <vt:lpstr>PowerPoint Presentation</vt:lpstr>
      <vt:lpstr>Table of Contents</vt:lpstr>
      <vt:lpstr>Executive Summary</vt:lpstr>
      <vt:lpstr>Executive Summary</vt:lpstr>
      <vt:lpstr>The Financing</vt:lpstr>
      <vt:lpstr>Facility Operations</vt:lpstr>
      <vt:lpstr>Market and Industry Analysis</vt:lpstr>
      <vt:lpstr>Marketing Operations</vt:lpstr>
      <vt:lpstr>Organizational Plan</vt:lpstr>
      <vt:lpstr>Financial Plan</vt:lpstr>
      <vt:lpstr>Profit and Loss Statement</vt:lpstr>
      <vt:lpstr>Cash Flow Analysis</vt:lpstr>
      <vt:lpstr>Balance Sheet</vt:lpstr>
      <vt:lpstr>Breakeven Analysis and Business Ratios</vt:lpstr>
      <vt:lpstr>SWOT Analysis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Matthew Deutsch</dc:creator>
  <cp:lastModifiedBy>Matthew Deutsch</cp:lastModifiedBy>
  <cp:revision>148</cp:revision>
  <dcterms:created xsi:type="dcterms:W3CDTF">2021-01-17T16:26:02Z</dcterms:created>
  <dcterms:modified xsi:type="dcterms:W3CDTF">2023-08-28T19:49:50Z</dcterms:modified>
</cp:coreProperties>
</file>